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omments/comment2.xml" ContentType="application/vnd.openxmlformats-officedocument.presentationml.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82" r:id="rId2"/>
  </p:sldMasterIdLst>
  <p:notesMasterIdLst>
    <p:notesMasterId r:id="rId276"/>
  </p:notesMasterIdLst>
  <p:handoutMasterIdLst>
    <p:handoutMasterId r:id="rId277"/>
  </p:handoutMasterIdLst>
  <p:sldIdLst>
    <p:sldId id="256" r:id="rId3"/>
    <p:sldId id="613" r:id="rId4"/>
    <p:sldId id="257" r:id="rId5"/>
    <p:sldId id="258" r:id="rId6"/>
    <p:sldId id="259" r:id="rId7"/>
    <p:sldId id="260" r:id="rId8"/>
    <p:sldId id="261" r:id="rId9"/>
    <p:sldId id="504" r:id="rId10"/>
    <p:sldId id="487" r:id="rId11"/>
    <p:sldId id="264" r:id="rId12"/>
    <p:sldId id="265" r:id="rId13"/>
    <p:sldId id="266" r:id="rId14"/>
    <p:sldId id="263" r:id="rId15"/>
    <p:sldId id="267" r:id="rId16"/>
    <p:sldId id="590" r:id="rId17"/>
    <p:sldId id="591" r:id="rId18"/>
    <p:sldId id="486" r:id="rId19"/>
    <p:sldId id="269" r:id="rId20"/>
    <p:sldId id="270" r:id="rId21"/>
    <p:sldId id="271" r:id="rId22"/>
    <p:sldId id="633" r:id="rId23"/>
    <p:sldId id="490" r:id="rId24"/>
    <p:sldId id="491" r:id="rId25"/>
    <p:sldId id="492" r:id="rId26"/>
    <p:sldId id="272" r:id="rId27"/>
    <p:sldId id="276" r:id="rId28"/>
    <p:sldId id="277" r:id="rId29"/>
    <p:sldId id="567" r:id="rId30"/>
    <p:sldId id="278" r:id="rId31"/>
    <p:sldId id="507" r:id="rId32"/>
    <p:sldId id="509" r:id="rId33"/>
    <p:sldId id="280" r:id="rId34"/>
    <p:sldId id="281" r:id="rId35"/>
    <p:sldId id="282" r:id="rId36"/>
    <p:sldId id="283" r:id="rId37"/>
    <p:sldId id="286" r:id="rId38"/>
    <p:sldId id="284" r:id="rId39"/>
    <p:sldId id="527" r:id="rId40"/>
    <p:sldId id="614" r:id="rId41"/>
    <p:sldId id="287" r:id="rId42"/>
    <p:sldId id="290" r:id="rId43"/>
    <p:sldId id="291" r:id="rId44"/>
    <p:sldId id="292" r:id="rId45"/>
    <p:sldId id="493" r:id="rId46"/>
    <p:sldId id="293" r:id="rId47"/>
    <p:sldId id="294" r:id="rId48"/>
    <p:sldId id="295" r:id="rId49"/>
    <p:sldId id="511" r:id="rId50"/>
    <p:sldId id="634" r:id="rId51"/>
    <p:sldId id="512" r:id="rId52"/>
    <p:sldId id="315" r:id="rId53"/>
    <p:sldId id="513" r:id="rId54"/>
    <p:sldId id="514" r:id="rId55"/>
    <p:sldId id="515" r:id="rId56"/>
    <p:sldId id="516" r:id="rId57"/>
    <p:sldId id="635" r:id="rId58"/>
    <p:sldId id="328" r:id="rId59"/>
    <p:sldId id="329" r:id="rId60"/>
    <p:sldId id="531" r:id="rId61"/>
    <p:sldId id="330" r:id="rId62"/>
    <p:sldId id="331" r:id="rId63"/>
    <p:sldId id="332" r:id="rId64"/>
    <p:sldId id="334" r:id="rId65"/>
    <p:sldId id="335" r:id="rId66"/>
    <p:sldId id="336" r:id="rId67"/>
    <p:sldId id="337" r:id="rId68"/>
    <p:sldId id="338" r:id="rId69"/>
    <p:sldId id="339" r:id="rId70"/>
    <p:sldId id="592" r:id="rId71"/>
    <p:sldId id="495" r:id="rId72"/>
    <p:sldId id="593" r:id="rId73"/>
    <p:sldId id="342" r:id="rId74"/>
    <p:sldId id="343" r:id="rId75"/>
    <p:sldId id="344" r:id="rId76"/>
    <p:sldId id="345" r:id="rId77"/>
    <p:sldId id="346" r:id="rId78"/>
    <p:sldId id="347" r:id="rId79"/>
    <p:sldId id="348" r:id="rId80"/>
    <p:sldId id="349" r:id="rId81"/>
    <p:sldId id="350" r:id="rId82"/>
    <p:sldId id="351" r:id="rId83"/>
    <p:sldId id="352" r:id="rId84"/>
    <p:sldId id="575" r:id="rId85"/>
    <p:sldId id="574" r:id="rId86"/>
    <p:sldId id="636" r:id="rId87"/>
    <p:sldId id="577" r:id="rId88"/>
    <p:sldId id="579" r:id="rId89"/>
    <p:sldId id="580" r:id="rId90"/>
    <p:sldId id="581" r:id="rId91"/>
    <p:sldId id="582" r:id="rId92"/>
    <p:sldId id="578" r:id="rId93"/>
    <p:sldId id="583" r:id="rId94"/>
    <p:sldId id="353" r:id="rId95"/>
    <p:sldId id="354" r:id="rId96"/>
    <p:sldId id="355" r:id="rId97"/>
    <p:sldId id="356" r:id="rId98"/>
    <p:sldId id="357" r:id="rId99"/>
    <p:sldId id="358" r:id="rId100"/>
    <p:sldId id="359" r:id="rId101"/>
    <p:sldId id="360" r:id="rId102"/>
    <p:sldId id="361" r:id="rId103"/>
    <p:sldId id="362" r:id="rId104"/>
    <p:sldId id="363" r:id="rId105"/>
    <p:sldId id="534" r:id="rId106"/>
    <p:sldId id="5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544" r:id="rId134"/>
    <p:sldId id="545" r:id="rId135"/>
    <p:sldId id="546" r:id="rId136"/>
    <p:sldId id="547" r:id="rId137"/>
    <p:sldId id="548" r:id="rId138"/>
    <p:sldId id="549" r:id="rId139"/>
    <p:sldId id="550" r:id="rId140"/>
    <p:sldId id="551" r:id="rId141"/>
    <p:sldId id="552" r:id="rId142"/>
    <p:sldId id="553" r:id="rId143"/>
    <p:sldId id="554" r:id="rId144"/>
    <p:sldId id="555" r:id="rId145"/>
    <p:sldId id="556" r:id="rId146"/>
    <p:sldId id="557" r:id="rId147"/>
    <p:sldId id="558" r:id="rId148"/>
    <p:sldId id="559" r:id="rId149"/>
    <p:sldId id="391" r:id="rId150"/>
    <p:sldId id="392" r:id="rId151"/>
    <p:sldId id="393" r:id="rId152"/>
    <p:sldId id="394" r:id="rId153"/>
    <p:sldId id="395" r:id="rId154"/>
    <p:sldId id="585" r:id="rId155"/>
    <p:sldId id="396" r:id="rId156"/>
    <p:sldId id="517" r:id="rId157"/>
    <p:sldId id="398" r:id="rId158"/>
    <p:sldId id="532" r:id="rId159"/>
    <p:sldId id="616" r:id="rId160"/>
    <p:sldId id="602" r:id="rId161"/>
    <p:sldId id="603" r:id="rId162"/>
    <p:sldId id="604" r:id="rId163"/>
    <p:sldId id="631" r:id="rId164"/>
    <p:sldId id="400" r:id="rId165"/>
    <p:sldId id="401" r:id="rId166"/>
    <p:sldId id="402" r:id="rId167"/>
    <p:sldId id="403" r:id="rId168"/>
    <p:sldId id="404" r:id="rId169"/>
    <p:sldId id="571" r:id="rId170"/>
    <p:sldId id="405" r:id="rId171"/>
    <p:sldId id="406" r:id="rId172"/>
    <p:sldId id="407" r:id="rId173"/>
    <p:sldId id="615" r:id="rId174"/>
    <p:sldId id="408" r:id="rId175"/>
    <p:sldId id="409" r:id="rId176"/>
    <p:sldId id="410" r:id="rId177"/>
    <p:sldId id="411" r:id="rId178"/>
    <p:sldId id="412" r:id="rId179"/>
    <p:sldId id="413" r:id="rId180"/>
    <p:sldId id="414" r:id="rId181"/>
    <p:sldId id="415" r:id="rId182"/>
    <p:sldId id="416" r:id="rId183"/>
    <p:sldId id="560" r:id="rId184"/>
    <p:sldId id="617" r:id="rId185"/>
    <p:sldId id="618" r:id="rId186"/>
    <p:sldId id="619" r:id="rId187"/>
    <p:sldId id="620" r:id="rId188"/>
    <p:sldId id="621" r:id="rId189"/>
    <p:sldId id="622" r:id="rId190"/>
    <p:sldId id="623" r:id="rId191"/>
    <p:sldId id="568" r:id="rId192"/>
    <p:sldId id="435" r:id="rId193"/>
    <p:sldId id="436" r:id="rId194"/>
    <p:sldId id="437" r:id="rId195"/>
    <p:sldId id="438" r:id="rId196"/>
    <p:sldId id="441" r:id="rId197"/>
    <p:sldId id="442" r:id="rId198"/>
    <p:sldId id="439" r:id="rId199"/>
    <p:sldId id="440" r:id="rId200"/>
    <p:sldId id="443" r:id="rId201"/>
    <p:sldId id="498" r:id="rId202"/>
    <p:sldId id="444" r:id="rId203"/>
    <p:sldId id="457" r:id="rId204"/>
    <p:sldId id="445" r:id="rId205"/>
    <p:sldId id="446" r:id="rId206"/>
    <p:sldId id="447" r:id="rId207"/>
    <p:sldId id="448" r:id="rId208"/>
    <p:sldId id="449" r:id="rId209"/>
    <p:sldId id="450" r:id="rId210"/>
    <p:sldId id="452" r:id="rId211"/>
    <p:sldId id="453" r:id="rId212"/>
    <p:sldId id="454" r:id="rId213"/>
    <p:sldId id="455" r:id="rId214"/>
    <p:sldId id="456" r:id="rId215"/>
    <p:sldId id="586" r:id="rId216"/>
    <p:sldId id="458" r:id="rId217"/>
    <p:sldId id="624" r:id="rId218"/>
    <p:sldId id="625" r:id="rId219"/>
    <p:sldId id="626" r:id="rId220"/>
    <p:sldId id="627" r:id="rId221"/>
    <p:sldId id="628" r:id="rId222"/>
    <p:sldId id="629" r:id="rId223"/>
    <p:sldId id="630" r:id="rId224"/>
    <p:sldId id="459" r:id="rId225"/>
    <p:sldId id="461" r:id="rId226"/>
    <p:sldId id="462" r:id="rId227"/>
    <p:sldId id="463" r:id="rId228"/>
    <p:sldId id="606" r:id="rId229"/>
    <p:sldId id="468" r:id="rId230"/>
    <p:sldId id="469" r:id="rId231"/>
    <p:sldId id="470" r:id="rId232"/>
    <p:sldId id="500" r:id="rId233"/>
    <p:sldId id="501" r:id="rId234"/>
    <p:sldId id="502" r:id="rId235"/>
    <p:sldId id="565" r:id="rId236"/>
    <p:sldId id="632" r:id="rId237"/>
    <p:sldId id="528" r:id="rId238"/>
    <p:sldId id="530" r:id="rId239"/>
    <p:sldId id="535" r:id="rId240"/>
    <p:sldId id="536" r:id="rId241"/>
    <p:sldId id="537" r:id="rId242"/>
    <p:sldId id="474" r:id="rId243"/>
    <p:sldId id="477" r:id="rId244"/>
    <p:sldId id="478" r:id="rId245"/>
    <p:sldId id="479" r:id="rId246"/>
    <p:sldId id="518" r:id="rId247"/>
    <p:sldId id="519" r:id="rId248"/>
    <p:sldId id="520" r:id="rId249"/>
    <p:sldId id="521" r:id="rId250"/>
    <p:sldId id="587" r:id="rId251"/>
    <p:sldId id="589" r:id="rId252"/>
    <p:sldId id="588" r:id="rId253"/>
    <p:sldId id="538" r:id="rId254"/>
    <p:sldId id="539" r:id="rId255"/>
    <p:sldId id="540" r:id="rId256"/>
    <p:sldId id="541" r:id="rId257"/>
    <p:sldId id="542" r:id="rId258"/>
    <p:sldId id="480" r:id="rId259"/>
    <p:sldId id="482" r:id="rId260"/>
    <p:sldId id="483" r:id="rId261"/>
    <p:sldId id="607" r:id="rId262"/>
    <p:sldId id="597" r:id="rId263"/>
    <p:sldId id="599" r:id="rId264"/>
    <p:sldId id="608" r:id="rId265"/>
    <p:sldId id="598" r:id="rId266"/>
    <p:sldId id="609" r:id="rId267"/>
    <p:sldId id="595" r:id="rId268"/>
    <p:sldId id="610" r:id="rId269"/>
    <p:sldId id="596" r:id="rId270"/>
    <p:sldId id="611" r:id="rId271"/>
    <p:sldId id="612" r:id="rId272"/>
    <p:sldId id="561" r:id="rId273"/>
    <p:sldId id="562" r:id="rId274"/>
    <p:sldId id="563" r:id="rId275"/>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p15:clr>
            <a:srgbClr val="A4A3A4"/>
          </p15:clr>
        </p15:guide>
        <p15:guide id="2" pos="3888">
          <p15:clr>
            <a:srgbClr val="A4A3A4"/>
          </p15:clr>
        </p15:guide>
        <p15:guide id="3" orient="horz" pos="672">
          <p15:clr>
            <a:srgbClr val="A4A3A4"/>
          </p15:clr>
        </p15:guide>
        <p15:guide id="4" pos="787">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guide id="3" orient="horz" pos="2909">
          <p15:clr>
            <a:srgbClr val="A4A3A4"/>
          </p15:clr>
        </p15:guide>
        <p15:guide id="4"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2" clrIdx="0"/>
  <p:cmAuthor id="1" name="Primm, Cherise D" initials="PCD" lastIdx="2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9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228" autoAdjust="0"/>
  </p:normalViewPr>
  <p:slideViewPr>
    <p:cSldViewPr showGuides="1">
      <p:cViewPr varScale="1">
        <p:scale>
          <a:sx n="114" d="100"/>
          <a:sy n="114" d="100"/>
        </p:scale>
        <p:origin x="1386" y="114"/>
      </p:cViewPr>
      <p:guideLst>
        <p:guide orient="horz" pos="1200"/>
        <p:guide pos="3888"/>
        <p:guide orient="horz" pos="672"/>
        <p:guide pos="787"/>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Lst>
  </p:outlineViewPr>
  <p:notesTextViewPr>
    <p:cViewPr>
      <p:scale>
        <a:sx n="3" d="2"/>
        <a:sy n="3" d="2"/>
      </p:scale>
      <p:origin x="0" y="0"/>
    </p:cViewPr>
  </p:notesTextViewPr>
  <p:notesViewPr>
    <p:cSldViewPr showGuides="1">
      <p:cViewPr varScale="1">
        <p:scale>
          <a:sx n="67" d="100"/>
          <a:sy n="67" d="100"/>
        </p:scale>
        <p:origin x="-2796" y="-108"/>
      </p:cViewPr>
      <p:guideLst>
        <p:guide orient="horz" pos="3024"/>
        <p:guide pos="2304"/>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viewProps" Target="view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281"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notesMaster" Target="notesMasters/notesMaster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handoutMaster" Target="handoutMasters/handout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s>
</file>

<file path=ppt/_rels/viewProps.xml.rels><?xml version="1.0" encoding="UTF-8" standalone="yes"?>
<Relationships xmlns="http://schemas.openxmlformats.org/package/2006/relationships"><Relationship Id="rId13" Type="http://schemas.openxmlformats.org/officeDocument/2006/relationships/slide" Target="slides/slide35.xml"/><Relationship Id="rId18" Type="http://schemas.openxmlformats.org/officeDocument/2006/relationships/slide" Target="slides/slide53.xml"/><Relationship Id="rId26" Type="http://schemas.openxmlformats.org/officeDocument/2006/relationships/slide" Target="slides/slide71.xml"/><Relationship Id="rId39" Type="http://schemas.openxmlformats.org/officeDocument/2006/relationships/slide" Target="slides/slide102.xml"/><Relationship Id="rId21" Type="http://schemas.openxmlformats.org/officeDocument/2006/relationships/slide" Target="slides/slide56.xml"/><Relationship Id="rId34" Type="http://schemas.openxmlformats.org/officeDocument/2006/relationships/slide" Target="slides/slide82.xml"/><Relationship Id="rId42" Type="http://schemas.openxmlformats.org/officeDocument/2006/relationships/slide" Target="slides/slide113.xml"/><Relationship Id="rId47" Type="http://schemas.openxmlformats.org/officeDocument/2006/relationships/slide" Target="slides/slide118.xml"/><Relationship Id="rId50" Type="http://schemas.openxmlformats.org/officeDocument/2006/relationships/slide" Target="slides/slide123.xml"/><Relationship Id="rId55" Type="http://schemas.openxmlformats.org/officeDocument/2006/relationships/slide" Target="slides/slide177.xml"/><Relationship Id="rId63" Type="http://schemas.openxmlformats.org/officeDocument/2006/relationships/slide" Target="slides/slide260.xml"/><Relationship Id="rId7" Type="http://schemas.openxmlformats.org/officeDocument/2006/relationships/slide" Target="slides/slide26.xml"/><Relationship Id="rId2" Type="http://schemas.openxmlformats.org/officeDocument/2006/relationships/slide" Target="slides/slide5.xml"/><Relationship Id="rId16" Type="http://schemas.openxmlformats.org/officeDocument/2006/relationships/slide" Target="slides/slide38.xml"/><Relationship Id="rId20" Type="http://schemas.openxmlformats.org/officeDocument/2006/relationships/slide" Target="slides/slide55.xml"/><Relationship Id="rId29" Type="http://schemas.openxmlformats.org/officeDocument/2006/relationships/slide" Target="slides/slide75.xml"/><Relationship Id="rId41" Type="http://schemas.openxmlformats.org/officeDocument/2006/relationships/slide" Target="slides/slide110.xml"/><Relationship Id="rId54" Type="http://schemas.openxmlformats.org/officeDocument/2006/relationships/slide" Target="slides/slide176.xml"/><Relationship Id="rId62" Type="http://schemas.openxmlformats.org/officeDocument/2006/relationships/slide" Target="slides/slide259.xml"/><Relationship Id="rId1" Type="http://schemas.openxmlformats.org/officeDocument/2006/relationships/slide" Target="slides/slide4.xml"/><Relationship Id="rId6" Type="http://schemas.openxmlformats.org/officeDocument/2006/relationships/slide" Target="slides/slide25.xml"/><Relationship Id="rId11" Type="http://schemas.openxmlformats.org/officeDocument/2006/relationships/slide" Target="slides/slide33.xml"/><Relationship Id="rId24" Type="http://schemas.openxmlformats.org/officeDocument/2006/relationships/slide" Target="slides/slide65.xml"/><Relationship Id="rId32" Type="http://schemas.openxmlformats.org/officeDocument/2006/relationships/slide" Target="slides/slide78.xml"/><Relationship Id="rId37" Type="http://schemas.openxmlformats.org/officeDocument/2006/relationships/slide" Target="slides/slide97.xml"/><Relationship Id="rId40" Type="http://schemas.openxmlformats.org/officeDocument/2006/relationships/slide" Target="slides/slide103.xml"/><Relationship Id="rId45" Type="http://schemas.openxmlformats.org/officeDocument/2006/relationships/slide" Target="slides/slide116.xml"/><Relationship Id="rId53" Type="http://schemas.openxmlformats.org/officeDocument/2006/relationships/slide" Target="slides/slide174.xml"/><Relationship Id="rId58" Type="http://schemas.openxmlformats.org/officeDocument/2006/relationships/slide" Target="slides/slide180.xml"/><Relationship Id="rId5" Type="http://schemas.openxmlformats.org/officeDocument/2006/relationships/slide" Target="slides/slide22.xml"/><Relationship Id="rId15" Type="http://schemas.openxmlformats.org/officeDocument/2006/relationships/slide" Target="slides/slide37.xml"/><Relationship Id="rId23" Type="http://schemas.openxmlformats.org/officeDocument/2006/relationships/slide" Target="slides/slide64.xml"/><Relationship Id="rId28" Type="http://schemas.openxmlformats.org/officeDocument/2006/relationships/slide" Target="slides/slide74.xml"/><Relationship Id="rId36" Type="http://schemas.openxmlformats.org/officeDocument/2006/relationships/slide" Target="slides/slide96.xml"/><Relationship Id="rId49" Type="http://schemas.openxmlformats.org/officeDocument/2006/relationships/slide" Target="slides/slide122.xml"/><Relationship Id="rId57" Type="http://schemas.openxmlformats.org/officeDocument/2006/relationships/slide" Target="slides/slide179.xml"/><Relationship Id="rId61" Type="http://schemas.openxmlformats.org/officeDocument/2006/relationships/slide" Target="slides/slide213.xml"/><Relationship Id="rId10" Type="http://schemas.openxmlformats.org/officeDocument/2006/relationships/slide" Target="slides/slide32.xml"/><Relationship Id="rId19" Type="http://schemas.openxmlformats.org/officeDocument/2006/relationships/slide" Target="slides/slide54.xml"/><Relationship Id="rId31" Type="http://schemas.openxmlformats.org/officeDocument/2006/relationships/slide" Target="slides/slide77.xml"/><Relationship Id="rId44" Type="http://schemas.openxmlformats.org/officeDocument/2006/relationships/slide" Target="slides/slide115.xml"/><Relationship Id="rId52" Type="http://schemas.openxmlformats.org/officeDocument/2006/relationships/slide" Target="slides/slide164.xml"/><Relationship Id="rId60" Type="http://schemas.openxmlformats.org/officeDocument/2006/relationships/slide" Target="slides/slide191.xml"/><Relationship Id="rId4" Type="http://schemas.openxmlformats.org/officeDocument/2006/relationships/slide" Target="slides/slide14.xml"/><Relationship Id="rId9" Type="http://schemas.openxmlformats.org/officeDocument/2006/relationships/slide" Target="slides/slide29.xml"/><Relationship Id="rId14" Type="http://schemas.openxmlformats.org/officeDocument/2006/relationships/slide" Target="slides/slide36.xml"/><Relationship Id="rId22" Type="http://schemas.openxmlformats.org/officeDocument/2006/relationships/slide" Target="slides/slide63.xml"/><Relationship Id="rId27" Type="http://schemas.openxmlformats.org/officeDocument/2006/relationships/slide" Target="slides/slide72.xml"/><Relationship Id="rId30" Type="http://schemas.openxmlformats.org/officeDocument/2006/relationships/slide" Target="slides/slide76.xml"/><Relationship Id="rId35" Type="http://schemas.openxmlformats.org/officeDocument/2006/relationships/slide" Target="slides/slide95.xml"/><Relationship Id="rId43" Type="http://schemas.openxmlformats.org/officeDocument/2006/relationships/slide" Target="slides/slide114.xml"/><Relationship Id="rId48" Type="http://schemas.openxmlformats.org/officeDocument/2006/relationships/slide" Target="slides/slide121.xml"/><Relationship Id="rId56" Type="http://schemas.openxmlformats.org/officeDocument/2006/relationships/slide" Target="slides/slide178.xml"/><Relationship Id="rId64" Type="http://schemas.openxmlformats.org/officeDocument/2006/relationships/slide" Target="slides/slide272.xml"/><Relationship Id="rId8" Type="http://schemas.openxmlformats.org/officeDocument/2006/relationships/slide" Target="slides/slide27.xml"/><Relationship Id="rId51" Type="http://schemas.openxmlformats.org/officeDocument/2006/relationships/slide" Target="slides/slide124.xml"/><Relationship Id="rId3" Type="http://schemas.openxmlformats.org/officeDocument/2006/relationships/slide" Target="slides/slide6.xml"/><Relationship Id="rId12" Type="http://schemas.openxmlformats.org/officeDocument/2006/relationships/slide" Target="slides/slide34.xml"/><Relationship Id="rId17" Type="http://schemas.openxmlformats.org/officeDocument/2006/relationships/slide" Target="slides/slide52.xml"/><Relationship Id="rId25" Type="http://schemas.openxmlformats.org/officeDocument/2006/relationships/slide" Target="slides/slide69.xml"/><Relationship Id="rId33" Type="http://schemas.openxmlformats.org/officeDocument/2006/relationships/slide" Target="slides/slide79.xml"/><Relationship Id="rId38" Type="http://schemas.openxmlformats.org/officeDocument/2006/relationships/slide" Target="slides/slide100.xml"/><Relationship Id="rId46" Type="http://schemas.openxmlformats.org/officeDocument/2006/relationships/slide" Target="slides/slide117.xml"/><Relationship Id="rId59" Type="http://schemas.openxmlformats.org/officeDocument/2006/relationships/slide" Target="slides/slide18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1-11T11:49:43.116" idx="1">
    <p:pos x="4788" y="786"/>
    <p:text>Verify version</p:text>
    <p:extLst>
      <p:ext uri="{C676402C-5697-4E1C-873F-D02D1690AC5C}">
        <p15:threadingInfo xmlns:p15="http://schemas.microsoft.com/office/powerpoint/2012/main" timeZoneBias="360"/>
      </p:ext>
    </p:extLst>
  </p:cm>
  <p:cm authorId="1" dt="2016-01-11T14:28:12.965" idx="9">
    <p:pos x="4788" y="882"/>
    <p:text>Version has been updated. Verified with Terry Bunting</p:text>
    <p:extLst>
      <p:ext uri="{C676402C-5697-4E1C-873F-D02D1690AC5C}">
        <p15:threadingInfo xmlns:p15="http://schemas.microsoft.com/office/powerpoint/2012/main" timeZoneBias="36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2-01-11T13:01:51.190" idx="2">
    <p:pos x="10" y="10"/>
    <p:text>we might add option to select WBS and Assemblies when disciplines are selected as well as Map PGs when selecting destination system</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5" tIns="46243" rIns="92485" bIns="46243" rtlCol="0"/>
          <a:lstStyle>
            <a:lvl1pPr algn="l">
              <a:defRPr sz="1200"/>
            </a:lvl1pPr>
          </a:lstStyle>
          <a:p>
            <a:endParaRPr lang="en-GB"/>
          </a:p>
        </p:txBody>
      </p:sp>
      <p:sp>
        <p:nvSpPr>
          <p:cNvPr id="3" name="Date Placeholder 2"/>
          <p:cNvSpPr>
            <a:spLocks noGrp="1"/>
          </p:cNvSpPr>
          <p:nvPr>
            <p:ph type="dt" sz="quarter" idx="1"/>
          </p:nvPr>
        </p:nvSpPr>
        <p:spPr>
          <a:xfrm>
            <a:off x="3936767" y="0"/>
            <a:ext cx="3011699" cy="461804"/>
          </a:xfrm>
          <a:prstGeom prst="rect">
            <a:avLst/>
          </a:prstGeom>
        </p:spPr>
        <p:txBody>
          <a:bodyPr vert="horz" lIns="92485" tIns="46243" rIns="92485" bIns="46243" rtlCol="0"/>
          <a:lstStyle>
            <a:lvl1pPr algn="r">
              <a:defRPr sz="1200"/>
            </a:lvl1pPr>
          </a:lstStyle>
          <a:p>
            <a:fld id="{CF289B26-4A2F-4672-9F03-AB76C0D1F260}" type="datetimeFigureOut">
              <a:rPr lang="en-US" smtClean="0"/>
              <a:pPr/>
              <a:t>9/5/2018</a:t>
            </a:fld>
            <a:endParaRPr lang="en-GB"/>
          </a:p>
        </p:txBody>
      </p:sp>
      <p:sp>
        <p:nvSpPr>
          <p:cNvPr id="4" name="Footer Placeholder 3"/>
          <p:cNvSpPr>
            <a:spLocks noGrp="1"/>
          </p:cNvSpPr>
          <p:nvPr>
            <p:ph type="ftr" sz="quarter" idx="2"/>
          </p:nvPr>
        </p:nvSpPr>
        <p:spPr>
          <a:xfrm>
            <a:off x="0" y="8772668"/>
            <a:ext cx="3011699" cy="461804"/>
          </a:xfrm>
          <a:prstGeom prst="rect">
            <a:avLst/>
          </a:prstGeom>
        </p:spPr>
        <p:txBody>
          <a:bodyPr vert="horz" lIns="92485" tIns="46243" rIns="92485" bIns="46243" rtlCol="0" anchor="b"/>
          <a:lstStyle>
            <a:lvl1pPr algn="l">
              <a:defRPr sz="1200"/>
            </a:lvl1pPr>
          </a:lstStyle>
          <a:p>
            <a:endParaRPr lang="en-GB"/>
          </a:p>
        </p:txBody>
      </p:sp>
      <p:sp>
        <p:nvSpPr>
          <p:cNvPr id="5" name="Slide Number Placeholder 4"/>
          <p:cNvSpPr>
            <a:spLocks noGrp="1"/>
          </p:cNvSpPr>
          <p:nvPr>
            <p:ph type="sldNum" sz="quarter" idx="3"/>
          </p:nvPr>
        </p:nvSpPr>
        <p:spPr>
          <a:xfrm>
            <a:off x="3936767" y="8772668"/>
            <a:ext cx="3011699" cy="461804"/>
          </a:xfrm>
          <a:prstGeom prst="rect">
            <a:avLst/>
          </a:prstGeom>
        </p:spPr>
        <p:txBody>
          <a:bodyPr vert="horz" lIns="92485" tIns="46243" rIns="92485" bIns="46243" rtlCol="0" anchor="b"/>
          <a:lstStyle>
            <a:lvl1pPr algn="r">
              <a:defRPr sz="1200"/>
            </a:lvl1pPr>
          </a:lstStyle>
          <a:p>
            <a:fld id="{731011D9-CA4E-4325-8FA4-BB8857BB6B26}" type="slidenum">
              <a:rPr lang="en-GB" smtClean="0"/>
              <a:pPr/>
              <a:t>‹#›</a:t>
            </a:fld>
            <a:endParaRPr lang="en-GB"/>
          </a:p>
        </p:txBody>
      </p:sp>
    </p:spTree>
    <p:extLst>
      <p:ext uri="{BB962C8B-B14F-4D97-AF65-F5344CB8AC3E}">
        <p14:creationId xmlns:p14="http://schemas.microsoft.com/office/powerpoint/2010/main" val="1010214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5" tIns="46243" rIns="92485" bIns="46243" rtlCol="0"/>
          <a:lstStyle>
            <a:lvl1pPr algn="l">
              <a:defRPr sz="1200"/>
            </a:lvl1pPr>
          </a:lstStyle>
          <a:p>
            <a:endParaRPr lang="en-GB"/>
          </a:p>
        </p:txBody>
      </p:sp>
      <p:sp>
        <p:nvSpPr>
          <p:cNvPr id="3" name="Date Placeholder 2"/>
          <p:cNvSpPr>
            <a:spLocks noGrp="1"/>
          </p:cNvSpPr>
          <p:nvPr>
            <p:ph type="dt" idx="1"/>
          </p:nvPr>
        </p:nvSpPr>
        <p:spPr>
          <a:xfrm>
            <a:off x="3936767" y="0"/>
            <a:ext cx="3011699" cy="461804"/>
          </a:xfrm>
          <a:prstGeom prst="rect">
            <a:avLst/>
          </a:prstGeom>
        </p:spPr>
        <p:txBody>
          <a:bodyPr vert="horz" lIns="92485" tIns="46243" rIns="92485" bIns="46243" rtlCol="0"/>
          <a:lstStyle>
            <a:lvl1pPr algn="r">
              <a:defRPr sz="1200"/>
            </a:lvl1pPr>
          </a:lstStyle>
          <a:p>
            <a:fld id="{3E48A873-5899-47BE-8318-798E593D38BF}" type="datetimeFigureOut">
              <a:rPr lang="en-US" smtClean="0"/>
              <a:pPr/>
              <a:t>9/5/2018</a:t>
            </a:fld>
            <a:endParaRPr lang="en-GB"/>
          </a:p>
        </p:txBody>
      </p:sp>
      <p:sp>
        <p:nvSpPr>
          <p:cNvPr id="4" name="Slide Image Placeholder 3"/>
          <p:cNvSpPr>
            <a:spLocks noGrp="1" noRot="1" noChangeAspect="1"/>
          </p:cNvSpPr>
          <p:nvPr>
            <p:ph type="sldImg" idx="2"/>
          </p:nvPr>
        </p:nvSpPr>
        <p:spPr>
          <a:xfrm>
            <a:off x="1166813" y="693738"/>
            <a:ext cx="4616450" cy="3462337"/>
          </a:xfrm>
          <a:prstGeom prst="rect">
            <a:avLst/>
          </a:prstGeom>
          <a:noFill/>
          <a:ln w="12700">
            <a:solidFill>
              <a:prstClr val="black"/>
            </a:solidFill>
          </a:ln>
        </p:spPr>
        <p:txBody>
          <a:bodyPr vert="horz" lIns="92485" tIns="46243" rIns="92485" bIns="46243" rtlCol="0" anchor="ctr"/>
          <a:lstStyle/>
          <a:p>
            <a:endParaRPr lang="en-GB"/>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85" tIns="46243" rIns="92485" bIns="4624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668"/>
            <a:ext cx="3011699" cy="461804"/>
          </a:xfrm>
          <a:prstGeom prst="rect">
            <a:avLst/>
          </a:prstGeom>
        </p:spPr>
        <p:txBody>
          <a:bodyPr vert="horz" lIns="92485" tIns="46243" rIns="92485" bIns="46243" rtlCol="0" anchor="b"/>
          <a:lstStyle>
            <a:lvl1pPr algn="l">
              <a:defRPr sz="1200"/>
            </a:lvl1pPr>
          </a:lstStyle>
          <a:p>
            <a:endParaRPr lang="en-GB"/>
          </a:p>
        </p:txBody>
      </p:sp>
      <p:sp>
        <p:nvSpPr>
          <p:cNvPr id="7" name="Slide Number Placeholder 6"/>
          <p:cNvSpPr>
            <a:spLocks noGrp="1"/>
          </p:cNvSpPr>
          <p:nvPr>
            <p:ph type="sldNum" sz="quarter" idx="5"/>
          </p:nvPr>
        </p:nvSpPr>
        <p:spPr>
          <a:xfrm>
            <a:off x="3936767" y="8772668"/>
            <a:ext cx="3011699" cy="461804"/>
          </a:xfrm>
          <a:prstGeom prst="rect">
            <a:avLst/>
          </a:prstGeom>
        </p:spPr>
        <p:txBody>
          <a:bodyPr vert="horz" lIns="92485" tIns="46243" rIns="92485" bIns="46243" rtlCol="0" anchor="b"/>
          <a:lstStyle>
            <a:lvl1pPr algn="r">
              <a:defRPr sz="1200"/>
            </a:lvl1pPr>
          </a:lstStyle>
          <a:p>
            <a:fld id="{050E2491-71B9-463D-8191-E548DA908840}" type="slidenum">
              <a:rPr lang="en-GB" smtClean="0"/>
              <a:pPr/>
              <a:t>‹#›</a:t>
            </a:fld>
            <a:endParaRPr lang="en-GB"/>
          </a:p>
        </p:txBody>
      </p:sp>
    </p:spTree>
    <p:extLst>
      <p:ext uri="{BB962C8B-B14F-4D97-AF65-F5344CB8AC3E}">
        <p14:creationId xmlns:p14="http://schemas.microsoft.com/office/powerpoint/2010/main" val="19566912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1</a:t>
            </a:fld>
            <a:endParaRPr lang="en-GB" dirty="0"/>
          </a:p>
        </p:txBody>
      </p:sp>
    </p:spTree>
    <p:extLst>
      <p:ext uri="{BB962C8B-B14F-4D97-AF65-F5344CB8AC3E}">
        <p14:creationId xmlns:p14="http://schemas.microsoft.com/office/powerpoint/2010/main" val="3736237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8750614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Slide Image Placeholder 1"/>
          <p:cNvSpPr>
            <a:spLocks noGrp="1" noRot="1" noChangeAspect="1" noTextEdit="1"/>
          </p:cNvSpPr>
          <p:nvPr>
            <p:ph type="sldImg"/>
          </p:nvPr>
        </p:nvSpPr>
        <p:spPr>
          <a:ln/>
        </p:spPr>
      </p:sp>
      <p:sp>
        <p:nvSpPr>
          <p:cNvPr id="27750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50360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p:cNvSpPr>
            <a:spLocks noGrp="1" noRot="1" noChangeAspect="1" noTextEdit="1"/>
          </p:cNvSpPr>
          <p:nvPr>
            <p:ph type="sldImg"/>
          </p:nvPr>
        </p:nvSpPr>
        <p:spPr>
          <a:ln/>
        </p:spPr>
      </p:sp>
      <p:sp>
        <p:nvSpPr>
          <p:cNvPr id="28057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1836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p:cNvSpPr>
            <a:spLocks noGrp="1" noRot="1" noChangeAspect="1" noTextEdit="1"/>
          </p:cNvSpPr>
          <p:nvPr>
            <p:ph type="sldImg"/>
          </p:nvPr>
        </p:nvSpPr>
        <p:spPr>
          <a:ln/>
        </p:spPr>
      </p:sp>
      <p:sp>
        <p:nvSpPr>
          <p:cNvPr id="28262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88209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p:cNvSpPr>
            <a:spLocks noGrp="1" noRot="1" noChangeAspect="1" noTextEdit="1"/>
          </p:cNvSpPr>
          <p:nvPr>
            <p:ph type="sldImg"/>
          </p:nvPr>
        </p:nvSpPr>
        <p:spPr>
          <a:ln/>
        </p:spPr>
      </p:sp>
      <p:sp>
        <p:nvSpPr>
          <p:cNvPr id="28467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525198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p:cNvSpPr>
            <a:spLocks noGrp="1" noRot="1" noChangeAspect="1" noTextEdit="1"/>
          </p:cNvSpPr>
          <p:nvPr>
            <p:ph type="sldImg"/>
          </p:nvPr>
        </p:nvSpPr>
        <p:spPr>
          <a:ln/>
        </p:spPr>
      </p:sp>
      <p:sp>
        <p:nvSpPr>
          <p:cNvPr id="28672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816390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172</a:t>
            </a:fld>
            <a:endParaRPr lang="en-US" sz="1300" dirty="0"/>
          </a:p>
        </p:txBody>
      </p:sp>
    </p:spTree>
    <p:extLst>
      <p:ext uri="{BB962C8B-B14F-4D97-AF65-F5344CB8AC3E}">
        <p14:creationId xmlns:p14="http://schemas.microsoft.com/office/powerpoint/2010/main" val="15157940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p:cNvSpPr>
            <a:spLocks noGrp="1" noRot="1" noChangeAspect="1" noTextEdit="1"/>
          </p:cNvSpPr>
          <p:nvPr>
            <p:ph type="sldImg"/>
          </p:nvPr>
        </p:nvSpPr>
        <p:spPr>
          <a:ln/>
        </p:spPr>
      </p:sp>
      <p:sp>
        <p:nvSpPr>
          <p:cNvPr id="28877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60944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p:cNvSpPr>
            <a:spLocks noGrp="1" noRot="1" noChangeAspect="1" noTextEdit="1"/>
          </p:cNvSpPr>
          <p:nvPr>
            <p:ph type="sldImg"/>
          </p:nvPr>
        </p:nvSpPr>
        <p:spPr>
          <a:ln/>
        </p:spPr>
      </p:sp>
      <p:sp>
        <p:nvSpPr>
          <p:cNvPr id="29081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8154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Slide Image Placeholder 1"/>
          <p:cNvSpPr>
            <a:spLocks noGrp="1" noRot="1" noChangeAspect="1" noTextEdit="1"/>
          </p:cNvSpPr>
          <p:nvPr>
            <p:ph type="sldImg"/>
          </p:nvPr>
        </p:nvSpPr>
        <p:spPr>
          <a:ln/>
        </p:spPr>
      </p:sp>
      <p:sp>
        <p:nvSpPr>
          <p:cNvPr id="29286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493409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Slide Image Placeholder 1"/>
          <p:cNvSpPr>
            <a:spLocks noGrp="1" noRot="1" noChangeAspect="1" noTextEdit="1"/>
          </p:cNvSpPr>
          <p:nvPr>
            <p:ph type="sldImg"/>
          </p:nvPr>
        </p:nvSpPr>
        <p:spPr>
          <a:ln/>
        </p:spPr>
      </p:sp>
      <p:sp>
        <p:nvSpPr>
          <p:cNvPr id="29491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21413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dirty="0"/>
          </a:p>
        </p:txBody>
      </p:sp>
      <p:sp>
        <p:nvSpPr>
          <p:cNvPr id="36866"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2108206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Slide Image Placeholder 1"/>
          <p:cNvSpPr>
            <a:spLocks noGrp="1" noRot="1" noChangeAspect="1" noTextEdit="1"/>
          </p:cNvSpPr>
          <p:nvPr>
            <p:ph type="sldImg"/>
          </p:nvPr>
        </p:nvSpPr>
        <p:spPr>
          <a:ln/>
        </p:spPr>
      </p:sp>
      <p:sp>
        <p:nvSpPr>
          <p:cNvPr id="29696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059998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Rot="1" noChangeAspect="1" noChangeArrowheads="1" noTextEdit="1"/>
          </p:cNvSpPr>
          <p:nvPr>
            <p:ph type="sldImg"/>
          </p:nvPr>
        </p:nvSpPr>
        <p:spPr>
          <a:ln/>
        </p:spPr>
      </p:sp>
      <p:sp>
        <p:nvSpPr>
          <p:cNvPr id="29901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640982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Image Placeholder 1"/>
          <p:cNvSpPr>
            <a:spLocks noGrp="1" noRot="1" noChangeAspect="1" noTextEdit="1"/>
          </p:cNvSpPr>
          <p:nvPr>
            <p:ph type="sldImg"/>
          </p:nvPr>
        </p:nvSpPr>
        <p:spPr>
          <a:ln/>
        </p:spPr>
      </p:sp>
      <p:sp>
        <p:nvSpPr>
          <p:cNvPr id="30105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704955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TextEdit="1"/>
          </p:cNvSpPr>
          <p:nvPr>
            <p:ph type="sldImg"/>
          </p:nvPr>
        </p:nvSpPr>
        <p:spPr>
          <a:ln/>
        </p:spPr>
      </p:sp>
      <p:sp>
        <p:nvSpPr>
          <p:cNvPr id="30310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501288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Image Placeholder 1"/>
          <p:cNvSpPr>
            <a:spLocks noGrp="1" noRot="1" noChangeAspect="1" noTextEdit="1"/>
          </p:cNvSpPr>
          <p:nvPr>
            <p:ph type="sldImg"/>
          </p:nvPr>
        </p:nvSpPr>
        <p:spPr>
          <a:ln/>
        </p:spPr>
      </p:sp>
      <p:sp>
        <p:nvSpPr>
          <p:cNvPr id="30515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878981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182</a:t>
            </a:fld>
            <a:endParaRPr lang="en-US" sz="1300" dirty="0"/>
          </a:p>
        </p:txBody>
      </p:sp>
    </p:spTree>
    <p:extLst>
      <p:ext uri="{BB962C8B-B14F-4D97-AF65-F5344CB8AC3E}">
        <p14:creationId xmlns:p14="http://schemas.microsoft.com/office/powerpoint/2010/main" val="19920610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Slide Image Placeholder 1"/>
          <p:cNvSpPr>
            <a:spLocks noGrp="1" noRot="1" noChangeAspect="1" noTextEdit="1"/>
          </p:cNvSpPr>
          <p:nvPr>
            <p:ph type="sldImg"/>
          </p:nvPr>
        </p:nvSpPr>
        <p:spPr>
          <a:ln/>
        </p:spPr>
      </p:sp>
      <p:sp>
        <p:nvSpPr>
          <p:cNvPr id="330754"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4815E8F-C88E-4C3F-94B3-8F10872AD84B}" type="slidenum">
              <a:rPr lang="en-US" sz="1300"/>
              <a:pPr algn="r" defTabSz="977842">
                <a:defRPr/>
              </a:pPr>
              <a:t>184</a:t>
            </a:fld>
            <a:endParaRPr lang="en-US" sz="1300" dirty="0"/>
          </a:p>
        </p:txBody>
      </p:sp>
    </p:spTree>
    <p:extLst>
      <p:ext uri="{BB962C8B-B14F-4D97-AF65-F5344CB8AC3E}">
        <p14:creationId xmlns:p14="http://schemas.microsoft.com/office/powerpoint/2010/main" val="37044173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a:ln/>
        </p:spPr>
      </p:sp>
      <p:sp>
        <p:nvSpPr>
          <p:cNvPr id="36249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419189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a:ln/>
        </p:spPr>
      </p:sp>
      <p:sp>
        <p:nvSpPr>
          <p:cNvPr id="33382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53791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335874"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12182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xfrm>
            <a:off x="926219" y="4387539"/>
            <a:ext cx="5097640" cy="4155030"/>
          </a:xfrm>
          <a:noFill/>
          <a:ln/>
        </p:spPr>
        <p:txBody>
          <a:bodyPr lIns="96396" tIns="48197" rIns="96396" bIns="48197"/>
          <a:lstStyle/>
          <a:p>
            <a:pPr eaLnBrk="1" hangingPunct="1"/>
            <a:endParaRPr lang="es-ES" dirty="0">
              <a:cs typeface="Times New Roman" pitchFamily="18" charset="0"/>
            </a:endParaRPr>
          </a:p>
        </p:txBody>
      </p:sp>
    </p:spTree>
    <p:extLst>
      <p:ext uri="{BB962C8B-B14F-4D97-AF65-F5344CB8AC3E}">
        <p14:creationId xmlns:p14="http://schemas.microsoft.com/office/powerpoint/2010/main" val="17166379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338946"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39179951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Slide Image Placeholder 1"/>
          <p:cNvSpPr>
            <a:spLocks noGrp="1" noRot="1" noChangeAspect="1" noTextEdit="1"/>
          </p:cNvSpPr>
          <p:nvPr>
            <p:ph type="sldImg"/>
          </p:nvPr>
        </p:nvSpPr>
        <p:spPr>
          <a:ln/>
        </p:spPr>
      </p:sp>
      <p:sp>
        <p:nvSpPr>
          <p:cNvPr id="347138" name="Notes Placeholder 2"/>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25286512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5F41B48F-DCFB-4A26-8240-643551DC1BFE}" type="slidenum">
              <a:rPr lang="en-US" sz="1300"/>
              <a:pPr algn="r" defTabSz="977842"/>
              <a:t>213</a:t>
            </a:fld>
            <a:endParaRPr lang="en-US" sz="1300" dirty="0"/>
          </a:p>
        </p:txBody>
      </p:sp>
      <p:sp>
        <p:nvSpPr>
          <p:cNvPr id="360450"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360451"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6187589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a:ln/>
        </p:spPr>
      </p:sp>
      <p:sp>
        <p:nvSpPr>
          <p:cNvPr id="362498"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85485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948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6273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165062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3524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24838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4204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430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endParaRPr lang="en-US" dirty="0"/>
          </a:p>
        </p:txBody>
      </p:sp>
      <p:sp>
        <p:nvSpPr>
          <p:cNvPr id="5" name="Rectangle 3"/>
          <p:cNvSpPr>
            <a:spLocks noGrp="1" noChangeArrowheads="1"/>
          </p:cNvSpPr>
          <p:nvPr>
            <p:ph type="dt" sz="quarter" idx="1"/>
          </p:nvPr>
        </p:nvSpPr>
        <p:spPr/>
        <p:txBody>
          <a:bodyPr/>
          <a:lstStyle/>
          <a:p>
            <a:pPr>
              <a:defRPr/>
            </a:pPr>
            <a:endParaRPr lang="en-US" dirty="0"/>
          </a:p>
        </p:txBody>
      </p:sp>
      <p:sp>
        <p:nvSpPr>
          <p:cNvPr id="6" name="Rectangle 6"/>
          <p:cNvSpPr>
            <a:spLocks noGrp="1" noChangeArrowheads="1"/>
          </p:cNvSpPr>
          <p:nvPr>
            <p:ph type="ftr" sz="quarter" idx="4"/>
          </p:nvPr>
        </p:nvSpPr>
        <p:spPr/>
        <p:txBody>
          <a:bodyPr/>
          <a:lstStyle/>
          <a:p>
            <a:pPr>
              <a:defRPr/>
            </a:pPr>
            <a:endParaRPr lang="en-US" dirty="0"/>
          </a:p>
        </p:txBody>
      </p:sp>
      <p:sp>
        <p:nvSpPr>
          <p:cNvPr id="7" name="Rectangle 7"/>
          <p:cNvSpPr>
            <a:spLocks noGrp="1" noChangeArrowheads="1"/>
          </p:cNvSpPr>
          <p:nvPr>
            <p:ph type="sldNum" sz="quarter" idx="5"/>
          </p:nvPr>
        </p:nvSpPr>
        <p:spPr/>
        <p:txBody>
          <a:bodyPr/>
          <a:lstStyle/>
          <a:p>
            <a:pPr>
              <a:defRPr/>
            </a:pPr>
            <a:fld id="{D5029CDA-09E6-41B3-BC0E-BC9E32A6E54B}" type="slidenum">
              <a:rPr lang="en-US"/>
              <a:pPr>
                <a:defRPr/>
              </a:pPr>
              <a:t>2</a:t>
            </a:fld>
            <a:endParaRPr lang="en-US" dirty="0"/>
          </a:p>
        </p:txBody>
      </p:sp>
      <p:sp>
        <p:nvSpPr>
          <p:cNvPr id="10246"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pPr>
              <a:defRPr/>
            </a:pPr>
            <a:endParaRPr lang="en-US" dirty="0"/>
          </a:p>
        </p:txBody>
      </p:sp>
    </p:spTree>
    <p:extLst>
      <p:ext uri="{BB962C8B-B14F-4D97-AF65-F5344CB8AC3E}">
        <p14:creationId xmlns:p14="http://schemas.microsoft.com/office/powerpoint/2010/main" val="160370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41289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924502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ln/>
        </p:spPr>
      </p:sp>
      <p:sp>
        <p:nvSpPr>
          <p:cNvPr id="7270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52770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83A6CA49-8F2C-4E25-8D4B-FB452B9A5D5F}" type="slidenum">
              <a:rPr lang="en-US" sz="1300"/>
              <a:pPr algn="r" defTabSz="977842"/>
              <a:t>35</a:t>
            </a:fld>
            <a:endParaRPr lang="en-US" sz="1300"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99508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eaLnBrk="1" hangingPunct="1"/>
            <a:endParaRPr lang="en-US" dirty="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8F6138E0-4BC9-479F-B51F-7261F375FE76}" type="slidenum">
              <a:rPr lang="en-US" sz="1300"/>
              <a:pPr algn="r" defTabSz="977842">
                <a:defRPr/>
              </a:pPr>
              <a:t>36</a:t>
            </a:fld>
            <a:endParaRPr lang="en-US" sz="1300" dirty="0"/>
          </a:p>
        </p:txBody>
      </p:sp>
    </p:spTree>
    <p:extLst>
      <p:ext uri="{BB962C8B-B14F-4D97-AF65-F5344CB8AC3E}">
        <p14:creationId xmlns:p14="http://schemas.microsoft.com/office/powerpoint/2010/main" val="89574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8764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87644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TextEdit="1"/>
          </p:cNvSpPr>
          <p:nvPr>
            <p:ph type="sldImg"/>
          </p:nvPr>
        </p:nvSpPr>
        <p:spPr>
          <a:ln/>
        </p:spPr>
      </p:sp>
      <p:sp>
        <p:nvSpPr>
          <p:cNvPr id="19456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81951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17857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811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3</a:t>
            </a:fld>
            <a:endParaRPr lang="en-GB" dirty="0"/>
          </a:p>
        </p:txBody>
      </p:sp>
    </p:spTree>
    <p:extLst>
      <p:ext uri="{BB962C8B-B14F-4D97-AF65-F5344CB8AC3E}">
        <p14:creationId xmlns:p14="http://schemas.microsoft.com/office/powerpoint/2010/main" val="151268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19482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9023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106347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67911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26652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User’s and Organization information</a:t>
            </a:r>
          </a:p>
          <a:p>
            <a:r>
              <a:rPr lang="en-US" dirty="0"/>
              <a:t>Read instruction, act accordingly</a:t>
            </a:r>
          </a:p>
          <a:p>
            <a:r>
              <a:rPr lang="en-US" dirty="0"/>
              <a:t>Optionally modify installation location (path)</a:t>
            </a:r>
          </a:p>
          <a:p>
            <a:r>
              <a:rPr lang="en-US" dirty="0"/>
              <a:t>Close Installation wizard (with option to review Smart 3D ReadMe document)</a:t>
            </a:r>
          </a:p>
        </p:txBody>
      </p:sp>
      <p:sp>
        <p:nvSpPr>
          <p:cNvPr id="4" name="Slide Number Placeholder 3"/>
          <p:cNvSpPr>
            <a:spLocks noGrp="1"/>
          </p:cNvSpPr>
          <p:nvPr>
            <p:ph type="sldNum" sz="quarter" idx="10"/>
          </p:nvPr>
        </p:nvSpPr>
        <p:spPr/>
        <p:txBody>
          <a:bodyPr/>
          <a:lstStyle/>
          <a:p>
            <a:fld id="{050E2491-71B9-463D-8191-E548DA908840}" type="slidenum">
              <a:rPr lang="en-GB" smtClean="0"/>
              <a:pPr/>
              <a:t>48</a:t>
            </a:fld>
            <a:endParaRPr lang="en-GB"/>
          </a:p>
        </p:txBody>
      </p:sp>
    </p:spTree>
    <p:extLst>
      <p:ext uri="{BB962C8B-B14F-4D97-AF65-F5344CB8AC3E}">
        <p14:creationId xmlns:p14="http://schemas.microsoft.com/office/powerpoint/2010/main" val="3916033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19767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User’s and Organization information</a:t>
            </a:r>
          </a:p>
          <a:p>
            <a:r>
              <a:rPr lang="en-US" dirty="0"/>
              <a:t>Read instruction, act accordingly</a:t>
            </a:r>
          </a:p>
          <a:p>
            <a:r>
              <a:rPr lang="en-US" dirty="0"/>
              <a:t>Optionally modify installation location (path)</a:t>
            </a:r>
          </a:p>
          <a:p>
            <a:r>
              <a:rPr lang="en-US" dirty="0"/>
              <a:t>Enter account and password for</a:t>
            </a:r>
            <a:r>
              <a:rPr lang="en-US" baseline="0" dirty="0"/>
              <a:t> Name Generator</a:t>
            </a:r>
            <a:endParaRPr lang="en-US" dirty="0"/>
          </a:p>
          <a:p>
            <a:r>
              <a:rPr lang="en-US" dirty="0"/>
              <a:t>Close Installation wizard (with option to review Smart 3D ReadMe document)</a:t>
            </a:r>
          </a:p>
        </p:txBody>
      </p:sp>
      <p:sp>
        <p:nvSpPr>
          <p:cNvPr id="4" name="Slide Number Placeholder 3"/>
          <p:cNvSpPr>
            <a:spLocks noGrp="1"/>
          </p:cNvSpPr>
          <p:nvPr>
            <p:ph type="sldNum" sz="quarter" idx="10"/>
          </p:nvPr>
        </p:nvSpPr>
        <p:spPr/>
        <p:txBody>
          <a:bodyPr/>
          <a:lstStyle/>
          <a:p>
            <a:fld id="{050E2491-71B9-463D-8191-E548DA908840}" type="slidenum">
              <a:rPr lang="en-GB" smtClean="0"/>
              <a:pPr/>
              <a:t>50</a:t>
            </a:fld>
            <a:endParaRPr lang="en-GB"/>
          </a:p>
        </p:txBody>
      </p:sp>
    </p:spTree>
    <p:extLst>
      <p:ext uri="{BB962C8B-B14F-4D97-AF65-F5344CB8AC3E}">
        <p14:creationId xmlns:p14="http://schemas.microsoft.com/office/powerpoint/2010/main" val="1733465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87214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8764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3472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r>
              <a:rPr lang="en-US" dirty="0"/>
              <a:t>Provide User’s and Organization information</a:t>
            </a:r>
          </a:p>
          <a:p>
            <a:pPr eaLnBrk="1" hangingPunct="1"/>
            <a:r>
              <a:rPr lang="en-US" dirty="0"/>
              <a:t>Read instruction, act accordingly</a:t>
            </a:r>
          </a:p>
          <a:p>
            <a:pPr eaLnBrk="1" hangingPunct="1"/>
            <a:r>
              <a:rPr lang="en-US" dirty="0"/>
              <a:t>Optionally modify installation location (path)</a:t>
            </a:r>
          </a:p>
          <a:p>
            <a:pPr eaLnBrk="1" hangingPunct="1"/>
            <a:r>
              <a:rPr lang="en-US" dirty="0"/>
              <a:t>Close Installation wizard (with option to review Smart 3D ReadMe document)</a:t>
            </a:r>
            <a:endParaRPr lang="es-ES" dirty="0"/>
          </a:p>
        </p:txBody>
      </p:sp>
    </p:spTree>
    <p:extLst>
      <p:ext uri="{BB962C8B-B14F-4D97-AF65-F5344CB8AC3E}">
        <p14:creationId xmlns:p14="http://schemas.microsoft.com/office/powerpoint/2010/main" val="287644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r>
              <a:rPr lang="en-US" dirty="0"/>
              <a:t>Provide User’s and Organization information</a:t>
            </a:r>
          </a:p>
          <a:p>
            <a:pPr eaLnBrk="1" hangingPunct="1"/>
            <a:r>
              <a:rPr lang="en-US" dirty="0"/>
              <a:t>Read instruction, act accordingly</a:t>
            </a:r>
          </a:p>
          <a:p>
            <a:pPr eaLnBrk="1" hangingPunct="1"/>
            <a:r>
              <a:rPr lang="en-US" dirty="0"/>
              <a:t>Optionally modify installation location (path)</a:t>
            </a:r>
          </a:p>
          <a:p>
            <a:pPr eaLnBrk="1" hangingPunct="1"/>
            <a:r>
              <a:rPr lang="en-US" dirty="0"/>
              <a:t>Close Installation wizard (with option to review Smart 3D ReadMe document)</a:t>
            </a:r>
            <a:endParaRPr lang="es-ES" dirty="0"/>
          </a:p>
        </p:txBody>
      </p:sp>
    </p:spTree>
    <p:extLst>
      <p:ext uri="{BB962C8B-B14F-4D97-AF65-F5344CB8AC3E}">
        <p14:creationId xmlns:p14="http://schemas.microsoft.com/office/powerpoint/2010/main" val="287644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87644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59863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a:ln/>
        </p:spPr>
      </p:sp>
      <p:sp>
        <p:nvSpPr>
          <p:cNvPr id="146434"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562141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a:ln/>
        </p:spPr>
      </p:sp>
      <p:sp>
        <p:nvSpPr>
          <p:cNvPr id="149506"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575253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2667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a:ln/>
        </p:spPr>
      </p:sp>
      <p:sp>
        <p:nvSpPr>
          <p:cNvPr id="15360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4718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a:ln/>
        </p:spPr>
      </p:sp>
      <p:sp>
        <p:nvSpPr>
          <p:cNvPr id="155650"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79E8528-E5FD-49D6-8175-8B83CAF96574}" type="slidenum">
              <a:rPr lang="en-US" sz="1300"/>
              <a:pPr algn="r" defTabSz="977842">
                <a:defRPr/>
              </a:pPr>
              <a:t>63</a:t>
            </a:fld>
            <a:endParaRPr lang="en-US" sz="1300" dirty="0"/>
          </a:p>
        </p:txBody>
      </p:sp>
    </p:spTree>
    <p:extLst>
      <p:ext uri="{BB962C8B-B14F-4D97-AF65-F5344CB8AC3E}">
        <p14:creationId xmlns:p14="http://schemas.microsoft.com/office/powerpoint/2010/main" val="481579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a:ln/>
        </p:spPr>
      </p:sp>
      <p:sp>
        <p:nvSpPr>
          <p:cNvPr id="157698"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FDC3B2A-5AA0-4F37-9DDF-025FFF9B4258}" type="slidenum">
              <a:rPr lang="en-US" sz="1300"/>
              <a:pPr algn="r" defTabSz="977842">
                <a:defRPr/>
              </a:pPr>
              <a:t>64</a:t>
            </a:fld>
            <a:endParaRPr lang="en-US" sz="1300" dirty="0"/>
          </a:p>
        </p:txBody>
      </p:sp>
    </p:spTree>
    <p:extLst>
      <p:ext uri="{BB962C8B-B14F-4D97-AF65-F5344CB8AC3E}">
        <p14:creationId xmlns:p14="http://schemas.microsoft.com/office/powerpoint/2010/main" val="237481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p:spPr>
        <p:txBody>
          <a:bodyPr/>
          <a:lstStyle/>
          <a:p>
            <a:pPr eaLnBrk="1" hangingPunct="1"/>
            <a:r>
              <a:rPr lang="en-US" dirty="0"/>
              <a:t>Topics</a:t>
            </a:r>
            <a:r>
              <a:rPr lang="en-US" baseline="0" dirty="0"/>
              <a:t> to add:</a:t>
            </a:r>
          </a:p>
          <a:p>
            <a:pPr marL="171450" indent="-171450" eaLnBrk="1" hangingPunct="1">
              <a:buFont typeface="Arial" panose="020B0604020202020204" pitchFamily="34" charset="0"/>
              <a:buChar char="•"/>
            </a:pPr>
            <a:r>
              <a:rPr lang="en-US" dirty="0"/>
              <a:t>Model</a:t>
            </a:r>
            <a:r>
              <a:rPr lang="en-US" baseline="0" dirty="0"/>
              <a:t> Data Transform (MDT)</a:t>
            </a:r>
          </a:p>
          <a:p>
            <a:pPr marL="171450" indent="-171450" eaLnBrk="1" hangingPunct="1">
              <a:buFont typeface="Arial" panose="020B0604020202020204" pitchFamily="34" charset="0"/>
              <a:buChar char="•"/>
            </a:pPr>
            <a:endParaRPr lang="en-US" dirty="0"/>
          </a:p>
        </p:txBody>
      </p:sp>
    </p:spTree>
    <p:extLst>
      <p:ext uri="{BB962C8B-B14F-4D97-AF65-F5344CB8AC3E}">
        <p14:creationId xmlns:p14="http://schemas.microsoft.com/office/powerpoint/2010/main" val="3399789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a:ln/>
        </p:spPr>
      </p:sp>
      <p:sp>
        <p:nvSpPr>
          <p:cNvPr id="159746"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04F06FF-8077-442E-95FF-7D5500991E4D}" type="slidenum">
              <a:rPr lang="en-US" sz="1300"/>
              <a:pPr algn="r" defTabSz="977842">
                <a:defRPr/>
              </a:pPr>
              <a:t>65</a:t>
            </a:fld>
            <a:endParaRPr lang="en-US" sz="1300" dirty="0"/>
          </a:p>
        </p:txBody>
      </p:sp>
    </p:spTree>
    <p:extLst>
      <p:ext uri="{BB962C8B-B14F-4D97-AF65-F5344CB8AC3E}">
        <p14:creationId xmlns:p14="http://schemas.microsoft.com/office/powerpoint/2010/main" val="2318463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a:ln/>
        </p:spPr>
      </p:sp>
      <p:sp>
        <p:nvSpPr>
          <p:cNvPr id="161794"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ECEE793-D540-4301-BB05-2ACFAB0BF026}" type="slidenum">
              <a:rPr lang="en-US" sz="1300"/>
              <a:pPr algn="r" defTabSz="977842">
                <a:defRPr/>
              </a:pPr>
              <a:t>66</a:t>
            </a:fld>
            <a:endParaRPr lang="en-US" sz="1300" dirty="0"/>
          </a:p>
        </p:txBody>
      </p:sp>
    </p:spTree>
    <p:extLst>
      <p:ext uri="{BB962C8B-B14F-4D97-AF65-F5344CB8AC3E}">
        <p14:creationId xmlns:p14="http://schemas.microsoft.com/office/powerpoint/2010/main" val="2788660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TextEdit="1"/>
          </p:cNvSpPr>
          <p:nvPr>
            <p:ph type="sldImg"/>
          </p:nvPr>
        </p:nvSpPr>
        <p:spPr>
          <a:ln/>
        </p:spPr>
      </p:sp>
      <p:sp>
        <p:nvSpPr>
          <p:cNvPr id="16384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CEA4AC9D-A187-404E-970A-4E63898B2164}" type="slidenum">
              <a:rPr lang="en-US" sz="1300"/>
              <a:pPr algn="r" defTabSz="977842">
                <a:defRPr/>
              </a:pPr>
              <a:t>67</a:t>
            </a:fld>
            <a:endParaRPr lang="en-US" sz="1300" dirty="0"/>
          </a:p>
        </p:txBody>
      </p:sp>
    </p:spTree>
    <p:extLst>
      <p:ext uri="{BB962C8B-B14F-4D97-AF65-F5344CB8AC3E}">
        <p14:creationId xmlns:p14="http://schemas.microsoft.com/office/powerpoint/2010/main" val="443184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a:ln/>
        </p:spPr>
      </p:sp>
      <p:sp>
        <p:nvSpPr>
          <p:cNvPr id="165890" name="Notes Placeholder 2"/>
          <p:cNvSpPr>
            <a:spLocks noGrp="1"/>
          </p:cNvSpPr>
          <p:nvPr>
            <p:ph type="body" idx="1"/>
          </p:nvPr>
        </p:nvSpPr>
        <p:spPr>
          <a:noFill/>
          <a:ln/>
        </p:spPr>
        <p:txBody>
          <a:bodyPr/>
          <a:lstStyle/>
          <a:p>
            <a:pPr eaLnBrk="1" hangingPunct="1"/>
            <a:r>
              <a:rPr lang="en-US" dirty="0"/>
              <a:t>Verify</a:t>
            </a:r>
            <a:r>
              <a:rPr lang="en-US" baseline="0" dirty="0"/>
              <a:t> what is installed if everything is selected</a:t>
            </a:r>
            <a:endParaRPr lang="en-US" dirty="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DD461C5-F845-42E9-AC6E-F49BD5FF5E40}" type="slidenum">
              <a:rPr lang="en-US" sz="1300"/>
              <a:pPr algn="r" defTabSz="977842">
                <a:defRPr/>
              </a:pPr>
              <a:t>68</a:t>
            </a:fld>
            <a:endParaRPr lang="en-US" sz="1300" dirty="0"/>
          </a:p>
        </p:txBody>
      </p:sp>
    </p:spTree>
    <p:extLst>
      <p:ext uri="{BB962C8B-B14F-4D97-AF65-F5344CB8AC3E}">
        <p14:creationId xmlns:p14="http://schemas.microsoft.com/office/powerpoint/2010/main" val="251405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96289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354193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ln/>
        </p:spPr>
      </p:sp>
      <p:sp>
        <p:nvSpPr>
          <p:cNvPr id="17203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45801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ln/>
        </p:spPr>
      </p:sp>
      <p:sp>
        <p:nvSpPr>
          <p:cNvPr id="17408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031856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TextEdit="1"/>
          </p:cNvSpPr>
          <p:nvPr>
            <p:ph type="sldImg"/>
          </p:nvPr>
        </p:nvSpPr>
        <p:spPr>
          <a:ln/>
        </p:spPr>
      </p:sp>
      <p:sp>
        <p:nvSpPr>
          <p:cNvPr id="17613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8924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noTextEdit="1"/>
          </p:cNvSpPr>
          <p:nvPr>
            <p:ph type="sldImg"/>
          </p:nvPr>
        </p:nvSpPr>
        <p:spPr>
          <a:ln/>
        </p:spPr>
      </p:sp>
      <p:sp>
        <p:nvSpPr>
          <p:cNvPr id="17817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9153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99233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Slide Image Placeholder 1"/>
          <p:cNvSpPr>
            <a:spLocks noGrp="1" noRot="1" noChangeAspect="1" noTextEdit="1"/>
          </p:cNvSpPr>
          <p:nvPr>
            <p:ph type="sldImg"/>
          </p:nvPr>
        </p:nvSpPr>
        <p:spPr>
          <a:ln/>
        </p:spPr>
      </p:sp>
      <p:sp>
        <p:nvSpPr>
          <p:cNvPr id="18022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48483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a:ln/>
        </p:spPr>
      </p:sp>
      <p:sp>
        <p:nvSpPr>
          <p:cNvPr id="18227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97927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noTextEdit="1"/>
          </p:cNvSpPr>
          <p:nvPr>
            <p:ph type="sldImg"/>
          </p:nvPr>
        </p:nvSpPr>
        <p:spPr>
          <a:ln/>
        </p:spPr>
      </p:sp>
      <p:sp>
        <p:nvSpPr>
          <p:cNvPr id="18432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4669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TextEdit="1"/>
          </p:cNvSpPr>
          <p:nvPr>
            <p:ph type="sldImg"/>
          </p:nvPr>
        </p:nvSpPr>
        <p:spPr>
          <a:ln/>
        </p:spPr>
      </p:sp>
      <p:sp>
        <p:nvSpPr>
          <p:cNvPr id="18637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42864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TextEdit="1"/>
          </p:cNvSpPr>
          <p:nvPr>
            <p:ph type="sldImg"/>
          </p:nvPr>
        </p:nvSpPr>
        <p:spPr>
          <a:ln/>
        </p:spPr>
      </p:sp>
      <p:sp>
        <p:nvSpPr>
          <p:cNvPr id="18841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21329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TextEdit="1"/>
          </p:cNvSpPr>
          <p:nvPr>
            <p:ph type="sldImg"/>
          </p:nvPr>
        </p:nvSpPr>
        <p:spPr>
          <a:ln/>
        </p:spPr>
      </p:sp>
      <p:sp>
        <p:nvSpPr>
          <p:cNvPr id="19046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72208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p:cNvSpPr>
            <a:spLocks noGrp="1" noRot="1" noChangeAspect="1" noTextEdit="1"/>
          </p:cNvSpPr>
          <p:nvPr>
            <p:ph type="sldImg"/>
          </p:nvPr>
        </p:nvSpPr>
        <p:spPr>
          <a:ln/>
        </p:spPr>
      </p:sp>
      <p:sp>
        <p:nvSpPr>
          <p:cNvPr id="19251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41504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TextEdit="1"/>
          </p:cNvSpPr>
          <p:nvPr>
            <p:ph type="sldImg"/>
          </p:nvPr>
        </p:nvSpPr>
        <p:spPr>
          <a:ln/>
        </p:spPr>
      </p:sp>
      <p:sp>
        <p:nvSpPr>
          <p:cNvPr id="19456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28563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noTextEdit="1"/>
          </p:cNvSpPr>
          <p:nvPr>
            <p:ph type="sldImg"/>
          </p:nvPr>
        </p:nvSpPr>
        <p:spPr>
          <a:ln/>
        </p:spPr>
      </p:sp>
      <p:sp>
        <p:nvSpPr>
          <p:cNvPr id="19661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97234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noTextEdit="1"/>
          </p:cNvSpPr>
          <p:nvPr>
            <p:ph type="sldImg"/>
          </p:nvPr>
        </p:nvSpPr>
        <p:spPr>
          <a:ln/>
        </p:spPr>
      </p:sp>
      <p:sp>
        <p:nvSpPr>
          <p:cNvPr id="19865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5896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0722"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a:p>
        </p:txBody>
      </p:sp>
    </p:spTree>
    <p:extLst>
      <p:ext uri="{BB962C8B-B14F-4D97-AF65-F5344CB8AC3E}">
        <p14:creationId xmlns:p14="http://schemas.microsoft.com/office/powerpoint/2010/main" val="760987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noTextEdit="1"/>
          </p:cNvSpPr>
          <p:nvPr>
            <p:ph type="sldImg"/>
          </p:nvPr>
        </p:nvSpPr>
        <p:spPr>
          <a:ln/>
        </p:spPr>
      </p:sp>
      <p:sp>
        <p:nvSpPr>
          <p:cNvPr id="20070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50488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noTextEdit="1"/>
          </p:cNvSpPr>
          <p:nvPr>
            <p:ph type="sldImg"/>
          </p:nvPr>
        </p:nvSpPr>
        <p:spPr>
          <a:ln/>
        </p:spPr>
      </p:sp>
      <p:sp>
        <p:nvSpPr>
          <p:cNvPr id="20275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772319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noTextEdit="1"/>
          </p:cNvSpPr>
          <p:nvPr>
            <p:ph type="sldImg"/>
          </p:nvPr>
        </p:nvSpPr>
        <p:spPr>
          <a:ln/>
        </p:spPr>
      </p:sp>
      <p:sp>
        <p:nvSpPr>
          <p:cNvPr id="20480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23911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p:cNvSpPr>
            <a:spLocks noGrp="1" noRot="1" noChangeAspect="1" noTextEdit="1"/>
          </p:cNvSpPr>
          <p:nvPr>
            <p:ph type="sldImg"/>
          </p:nvPr>
        </p:nvSpPr>
        <p:spPr>
          <a:ln/>
        </p:spPr>
      </p:sp>
      <p:sp>
        <p:nvSpPr>
          <p:cNvPr id="20685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05621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a:ln/>
        </p:spPr>
      </p:sp>
      <p:sp>
        <p:nvSpPr>
          <p:cNvPr id="20889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19470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p:cNvSpPr>
            <a:spLocks noGrp="1" noRot="1" noChangeAspect="1" noTextEdit="1"/>
          </p:cNvSpPr>
          <p:nvPr>
            <p:ph type="sldImg"/>
          </p:nvPr>
        </p:nvSpPr>
        <p:spPr>
          <a:ln/>
        </p:spPr>
      </p:sp>
      <p:sp>
        <p:nvSpPr>
          <p:cNvPr id="210946"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2457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p:cNvSpPr>
            <a:spLocks noGrp="1" noRot="1" noChangeAspect="1" noTextEdit="1"/>
          </p:cNvSpPr>
          <p:nvPr>
            <p:ph type="sldImg"/>
          </p:nvPr>
        </p:nvSpPr>
        <p:spPr>
          <a:ln/>
        </p:spPr>
      </p:sp>
      <p:sp>
        <p:nvSpPr>
          <p:cNvPr id="212994"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41357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TextEdit="1"/>
          </p:cNvSpPr>
          <p:nvPr>
            <p:ph type="sldImg"/>
          </p:nvPr>
        </p:nvSpPr>
        <p:spPr>
          <a:ln/>
        </p:spPr>
      </p:sp>
      <p:sp>
        <p:nvSpPr>
          <p:cNvPr id="21504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904635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Image Placeholder 1"/>
          <p:cNvSpPr>
            <a:spLocks noGrp="1" noRot="1" noChangeAspect="1" noTextEdit="1"/>
          </p:cNvSpPr>
          <p:nvPr>
            <p:ph type="sldImg"/>
          </p:nvPr>
        </p:nvSpPr>
        <p:spPr>
          <a:ln/>
        </p:spPr>
      </p:sp>
      <p:sp>
        <p:nvSpPr>
          <p:cNvPr id="23449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633974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TextEdit="1"/>
          </p:cNvSpPr>
          <p:nvPr>
            <p:ph type="sldImg"/>
          </p:nvPr>
        </p:nvSpPr>
        <p:spPr>
          <a:ln/>
        </p:spPr>
      </p:sp>
      <p:sp>
        <p:nvSpPr>
          <p:cNvPr id="217090"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633B87A-5ED2-4F89-9BB0-29724988CBB4}" type="slidenum">
              <a:rPr lang="en-US" sz="1300"/>
              <a:pPr algn="r" defTabSz="977842">
                <a:defRPr/>
              </a:pPr>
              <a:t>105</a:t>
            </a:fld>
            <a:endParaRPr lang="en-US" sz="1300" dirty="0"/>
          </a:p>
        </p:txBody>
      </p:sp>
    </p:spTree>
    <p:extLst>
      <p:ext uri="{BB962C8B-B14F-4D97-AF65-F5344CB8AC3E}">
        <p14:creationId xmlns:p14="http://schemas.microsoft.com/office/powerpoint/2010/main" val="319971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2770"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a:p>
        </p:txBody>
      </p:sp>
    </p:spTree>
    <p:extLst>
      <p:ext uri="{BB962C8B-B14F-4D97-AF65-F5344CB8AC3E}">
        <p14:creationId xmlns:p14="http://schemas.microsoft.com/office/powerpoint/2010/main" val="11568733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noTextEdit="1"/>
          </p:cNvSpPr>
          <p:nvPr>
            <p:ph type="sldImg"/>
          </p:nvPr>
        </p:nvSpPr>
        <p:spPr>
          <a:ln/>
        </p:spPr>
      </p:sp>
      <p:sp>
        <p:nvSpPr>
          <p:cNvPr id="22016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C979CE33-FE38-46B2-A10A-A252E368176C}" type="slidenum">
              <a:rPr lang="en-US" sz="1300"/>
              <a:pPr algn="r" defTabSz="977842">
                <a:defRPr/>
              </a:pPr>
              <a:t>106</a:t>
            </a:fld>
            <a:endParaRPr lang="en-US" sz="1300" dirty="0"/>
          </a:p>
        </p:txBody>
      </p:sp>
    </p:spTree>
    <p:extLst>
      <p:ext uri="{BB962C8B-B14F-4D97-AF65-F5344CB8AC3E}">
        <p14:creationId xmlns:p14="http://schemas.microsoft.com/office/powerpoint/2010/main" val="16901021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Image Placeholder 1"/>
          <p:cNvSpPr>
            <a:spLocks noGrp="1" noRot="1" noChangeAspect="1" noTextEdit="1"/>
          </p:cNvSpPr>
          <p:nvPr>
            <p:ph type="sldImg"/>
          </p:nvPr>
        </p:nvSpPr>
        <p:spPr>
          <a:ln/>
        </p:spPr>
      </p:sp>
      <p:sp>
        <p:nvSpPr>
          <p:cNvPr id="222210"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A03A1A7-A342-4585-B70E-7D688DAF8863}" type="slidenum">
              <a:rPr lang="en-US" sz="1300"/>
              <a:pPr algn="r" defTabSz="977842">
                <a:defRPr/>
              </a:pPr>
              <a:t>107</a:t>
            </a:fld>
            <a:endParaRPr lang="en-US" sz="1300" dirty="0"/>
          </a:p>
        </p:txBody>
      </p:sp>
    </p:spTree>
    <p:extLst>
      <p:ext uri="{BB962C8B-B14F-4D97-AF65-F5344CB8AC3E}">
        <p14:creationId xmlns:p14="http://schemas.microsoft.com/office/powerpoint/2010/main" val="4162150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Image Placeholder 1"/>
          <p:cNvSpPr>
            <a:spLocks noGrp="1" noRot="1" noChangeAspect="1" noTextEdit="1"/>
          </p:cNvSpPr>
          <p:nvPr>
            <p:ph type="sldImg"/>
          </p:nvPr>
        </p:nvSpPr>
        <p:spPr>
          <a:ln/>
        </p:spPr>
      </p:sp>
      <p:sp>
        <p:nvSpPr>
          <p:cNvPr id="224258"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671F45FF-3A14-413D-A01F-3CA6D660F48E}" type="slidenum">
              <a:rPr lang="en-US" sz="1300"/>
              <a:pPr algn="r" defTabSz="977842">
                <a:defRPr/>
              </a:pPr>
              <a:t>108</a:t>
            </a:fld>
            <a:endParaRPr lang="en-US" sz="1300" dirty="0"/>
          </a:p>
        </p:txBody>
      </p:sp>
    </p:spTree>
    <p:extLst>
      <p:ext uri="{BB962C8B-B14F-4D97-AF65-F5344CB8AC3E}">
        <p14:creationId xmlns:p14="http://schemas.microsoft.com/office/powerpoint/2010/main" val="27017636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Image Placeholder 1"/>
          <p:cNvSpPr>
            <a:spLocks noGrp="1" noRot="1" noChangeAspect="1" noTextEdit="1"/>
          </p:cNvSpPr>
          <p:nvPr>
            <p:ph type="sldImg"/>
          </p:nvPr>
        </p:nvSpPr>
        <p:spPr>
          <a:ln/>
        </p:spPr>
      </p:sp>
      <p:sp>
        <p:nvSpPr>
          <p:cNvPr id="228354"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D9E858E-5220-4E96-82B7-07BC88EEF862}" type="slidenum">
              <a:rPr lang="en-US" sz="1300"/>
              <a:pPr algn="r" defTabSz="977842">
                <a:defRPr/>
              </a:pPr>
              <a:t>109</a:t>
            </a:fld>
            <a:endParaRPr lang="en-US" sz="1300" dirty="0"/>
          </a:p>
        </p:txBody>
      </p:sp>
    </p:spTree>
    <p:extLst>
      <p:ext uri="{BB962C8B-B14F-4D97-AF65-F5344CB8AC3E}">
        <p14:creationId xmlns:p14="http://schemas.microsoft.com/office/powerpoint/2010/main" val="42580733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noTextEdit="1"/>
          </p:cNvSpPr>
          <p:nvPr>
            <p:ph type="sldImg"/>
          </p:nvPr>
        </p:nvSpPr>
        <p:spPr>
          <a:ln/>
        </p:spPr>
      </p:sp>
      <p:sp>
        <p:nvSpPr>
          <p:cNvPr id="23040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C4005DD-ED5C-42F7-A34D-4390CB4216AD}" type="slidenum">
              <a:rPr lang="en-US" sz="1300"/>
              <a:pPr algn="r" defTabSz="977842">
                <a:defRPr/>
              </a:pPr>
              <a:t>110</a:t>
            </a:fld>
            <a:endParaRPr lang="en-US" sz="1300" dirty="0"/>
          </a:p>
        </p:txBody>
      </p:sp>
    </p:spTree>
    <p:extLst>
      <p:ext uri="{BB962C8B-B14F-4D97-AF65-F5344CB8AC3E}">
        <p14:creationId xmlns:p14="http://schemas.microsoft.com/office/powerpoint/2010/main" val="1151719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Slide Image Placeholder 1"/>
          <p:cNvSpPr>
            <a:spLocks noGrp="1" noRot="1" noChangeAspect="1" noTextEdit="1"/>
          </p:cNvSpPr>
          <p:nvPr>
            <p:ph type="sldImg"/>
          </p:nvPr>
        </p:nvSpPr>
        <p:spPr>
          <a:ln/>
        </p:spPr>
      </p:sp>
      <p:sp>
        <p:nvSpPr>
          <p:cNvPr id="232450"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AB4C6B6B-4E8F-4E67-B971-0F6C203F091F}" type="slidenum">
              <a:rPr lang="en-US" sz="1300"/>
              <a:pPr algn="r" defTabSz="977842">
                <a:defRPr/>
              </a:pPr>
              <a:t>111</a:t>
            </a:fld>
            <a:endParaRPr lang="en-US" sz="1300" dirty="0"/>
          </a:p>
        </p:txBody>
      </p:sp>
    </p:spTree>
    <p:extLst>
      <p:ext uri="{BB962C8B-B14F-4D97-AF65-F5344CB8AC3E}">
        <p14:creationId xmlns:p14="http://schemas.microsoft.com/office/powerpoint/2010/main" val="14578809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Image Placeholder 1"/>
          <p:cNvSpPr>
            <a:spLocks noGrp="1" noRot="1" noChangeAspect="1" noTextEdit="1"/>
          </p:cNvSpPr>
          <p:nvPr>
            <p:ph type="sldImg"/>
          </p:nvPr>
        </p:nvSpPr>
        <p:spPr>
          <a:ln/>
        </p:spPr>
      </p:sp>
      <p:sp>
        <p:nvSpPr>
          <p:cNvPr id="23449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63397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7562BFFD-F77F-43DE-BF1D-66E486467D64}" type="slidenum">
              <a:rPr lang="en-US" sz="1300"/>
              <a:pPr algn="r" defTabSz="977842"/>
              <a:t>126</a:t>
            </a:fld>
            <a:endParaRPr lang="en-US" sz="1300" dirty="0"/>
          </a:p>
        </p:txBody>
      </p:sp>
      <p:sp>
        <p:nvSpPr>
          <p:cNvPr id="249858"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249859"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2108246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AEEF4C22-223D-4CF9-85E2-47B9417AE98E}" type="slidenum">
              <a:rPr lang="en-US" sz="1300"/>
              <a:pPr algn="r" defTabSz="977842"/>
              <a:t>127</a:t>
            </a:fld>
            <a:endParaRPr lang="en-US" sz="1300" dirty="0"/>
          </a:p>
        </p:txBody>
      </p:sp>
      <p:sp>
        <p:nvSpPr>
          <p:cNvPr id="251906"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251907"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25863679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11364038-DA75-42E9-9052-6ACD6A766D31}" type="slidenum">
              <a:rPr lang="en-US" sz="1300"/>
              <a:pPr algn="r" defTabSz="977842"/>
              <a:t>128</a:t>
            </a:fld>
            <a:endParaRPr lang="en-US" sz="1300" dirty="0"/>
          </a:p>
        </p:txBody>
      </p:sp>
      <p:sp>
        <p:nvSpPr>
          <p:cNvPr id="253954"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a:p>
        </p:txBody>
      </p:sp>
      <p:sp>
        <p:nvSpPr>
          <p:cNvPr id="253955"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343751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5BAA5878-9975-4826-82B6-80F74233FE05}" type="slidenum">
              <a:rPr lang="en-US" sz="1300"/>
              <a:pPr algn="r" defTabSz="977842"/>
              <a:t>12</a:t>
            </a:fld>
            <a:endParaRPr lang="en-US" sz="1300" dirty="0"/>
          </a:p>
        </p:txBody>
      </p:sp>
      <p:sp>
        <p:nvSpPr>
          <p:cNvPr id="34818"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4819"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a:p>
        </p:txBody>
      </p:sp>
    </p:spTree>
    <p:extLst>
      <p:ext uri="{BB962C8B-B14F-4D97-AF65-F5344CB8AC3E}">
        <p14:creationId xmlns:p14="http://schemas.microsoft.com/office/powerpoint/2010/main" val="35321346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0AD7D844-76C0-46DA-A37D-0543E69058F1}" type="slidenum">
              <a:rPr lang="en-US" sz="1300"/>
              <a:pPr algn="r" defTabSz="977842"/>
              <a:t>129</a:t>
            </a:fld>
            <a:endParaRPr lang="en-US" sz="1300" dirty="0"/>
          </a:p>
        </p:txBody>
      </p:sp>
      <p:sp>
        <p:nvSpPr>
          <p:cNvPr id="256002"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r>
              <a:rPr lang="en-US"/>
              <a:t>In the systems and specs environment, rename command should be available on the right-click menu in the tree view and on the Edit menu.</a:t>
            </a:r>
          </a:p>
          <a:p>
            <a:pPr eaLnBrk="1" hangingPunct="1"/>
            <a:r>
              <a:rPr lang="en-US"/>
              <a:t>Allow multi-select of systems in the tree view for copy/paste &amp; delete</a:t>
            </a:r>
          </a:p>
          <a:p>
            <a:pPr eaLnBrk="1" hangingPunct="1"/>
            <a:endParaRPr lang="en-US"/>
          </a:p>
        </p:txBody>
      </p:sp>
      <p:sp>
        <p:nvSpPr>
          <p:cNvPr id="256003"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5373413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noTextEdit="1"/>
          </p:cNvSpPr>
          <p:nvPr>
            <p:ph type="sldImg"/>
          </p:nvPr>
        </p:nvSpPr>
        <p:spPr>
          <a:ln/>
        </p:spPr>
      </p:sp>
      <p:sp>
        <p:nvSpPr>
          <p:cNvPr id="258050"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433268D2-8379-4ACB-9DC7-59E04F836596}" type="slidenum">
              <a:rPr lang="en-US" sz="1300"/>
              <a:pPr algn="r" defTabSz="977842">
                <a:defRPr/>
              </a:pPr>
              <a:t>130</a:t>
            </a:fld>
            <a:endParaRPr lang="en-US" sz="1300" dirty="0"/>
          </a:p>
        </p:txBody>
      </p:sp>
    </p:spTree>
    <p:extLst>
      <p:ext uri="{BB962C8B-B14F-4D97-AF65-F5344CB8AC3E}">
        <p14:creationId xmlns:p14="http://schemas.microsoft.com/office/powerpoint/2010/main" val="24610709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p:cNvSpPr>
            <a:spLocks noGrp="1" noRot="1" noChangeAspect="1" noTextEdit="1"/>
          </p:cNvSpPr>
          <p:nvPr>
            <p:ph type="sldImg"/>
          </p:nvPr>
        </p:nvSpPr>
        <p:spPr>
          <a:ln/>
        </p:spPr>
      </p:sp>
      <p:sp>
        <p:nvSpPr>
          <p:cNvPr id="26009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713752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Slide Image Placeholder 1"/>
          <p:cNvSpPr>
            <a:spLocks noGrp="1" noRot="1" noChangeAspect="1" noTextEdit="1"/>
          </p:cNvSpPr>
          <p:nvPr>
            <p:ph type="sldImg"/>
          </p:nvPr>
        </p:nvSpPr>
        <p:spPr>
          <a:ln/>
        </p:spPr>
      </p:sp>
      <p:sp>
        <p:nvSpPr>
          <p:cNvPr id="307202"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1596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noTextEdit="1"/>
          </p:cNvSpPr>
          <p:nvPr>
            <p:ph type="sldImg"/>
          </p:nvPr>
        </p:nvSpPr>
        <p:spPr>
          <a:ln/>
        </p:spPr>
      </p:sp>
      <p:sp>
        <p:nvSpPr>
          <p:cNvPr id="258050" name="Notes Placeholder 2"/>
          <p:cNvSpPr>
            <a:spLocks noGrp="1"/>
          </p:cNvSpPr>
          <p:nvPr>
            <p:ph type="body" idx="1"/>
          </p:nvPr>
        </p:nvSpPr>
        <p:spPr>
          <a:noFill/>
          <a:ln/>
        </p:spPr>
        <p:txBody>
          <a:bodyPr/>
          <a:lstStyle/>
          <a:p>
            <a:pPr eaLnBrk="1" hangingPunct="1"/>
            <a:endParaRPr lang="en-US" dirty="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433268D2-8379-4ACB-9DC7-59E04F836596}" type="slidenum">
              <a:rPr lang="en-US" sz="1300"/>
              <a:pPr algn="r" defTabSz="977842">
                <a:defRPr/>
              </a:pPr>
              <a:t>147</a:t>
            </a:fld>
            <a:endParaRPr lang="en-US" sz="1300" dirty="0"/>
          </a:p>
        </p:txBody>
      </p:sp>
    </p:spTree>
    <p:extLst>
      <p:ext uri="{BB962C8B-B14F-4D97-AF65-F5344CB8AC3E}">
        <p14:creationId xmlns:p14="http://schemas.microsoft.com/office/powerpoint/2010/main" val="24610709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p:cNvSpPr>
            <a:spLocks noGrp="1" noRot="1" noChangeAspect="1" noTextEdit="1"/>
          </p:cNvSpPr>
          <p:nvPr>
            <p:ph type="sldImg"/>
          </p:nvPr>
        </p:nvSpPr>
        <p:spPr>
          <a:ln/>
        </p:spPr>
      </p:sp>
      <p:sp>
        <p:nvSpPr>
          <p:cNvPr id="262146"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D37E86E-3198-493A-9FB8-8E8FB7B69DAF}" type="slidenum">
              <a:rPr lang="en-US" sz="1300"/>
              <a:pPr algn="r" defTabSz="977842">
                <a:defRPr/>
              </a:pPr>
              <a:t>148</a:t>
            </a:fld>
            <a:endParaRPr lang="en-US" sz="1300" dirty="0"/>
          </a:p>
        </p:txBody>
      </p:sp>
    </p:spTree>
    <p:extLst>
      <p:ext uri="{BB962C8B-B14F-4D97-AF65-F5344CB8AC3E}">
        <p14:creationId xmlns:p14="http://schemas.microsoft.com/office/powerpoint/2010/main" val="37912855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158</a:t>
            </a:fld>
            <a:endParaRPr lang="en-US" sz="1300" dirty="0"/>
          </a:p>
        </p:txBody>
      </p:sp>
    </p:spTree>
    <p:extLst>
      <p:ext uri="{BB962C8B-B14F-4D97-AF65-F5344CB8AC3E}">
        <p14:creationId xmlns:p14="http://schemas.microsoft.com/office/powerpoint/2010/main" val="4345784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162</a:t>
            </a:fld>
            <a:endParaRPr lang="en-US" sz="1300" dirty="0"/>
          </a:p>
        </p:txBody>
      </p:sp>
    </p:spTree>
    <p:extLst>
      <p:ext uri="{BB962C8B-B14F-4D97-AF65-F5344CB8AC3E}">
        <p14:creationId xmlns:p14="http://schemas.microsoft.com/office/powerpoint/2010/main" val="1515794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Slide Image Placeholder 1"/>
          <p:cNvSpPr>
            <a:spLocks noGrp="1" noRot="1" noChangeAspect="1" noTextEdit="1"/>
          </p:cNvSpPr>
          <p:nvPr>
            <p:ph type="sldImg"/>
          </p:nvPr>
        </p:nvSpPr>
        <p:spPr>
          <a:ln/>
        </p:spPr>
      </p:sp>
      <p:sp>
        <p:nvSpPr>
          <p:cNvPr id="273410"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47058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Slide Image Placeholder 1"/>
          <p:cNvSpPr>
            <a:spLocks noGrp="1" noRot="1" noChangeAspect="1" noTextEdit="1"/>
          </p:cNvSpPr>
          <p:nvPr>
            <p:ph type="sldImg"/>
          </p:nvPr>
        </p:nvSpPr>
        <p:spPr>
          <a:ln/>
        </p:spPr>
      </p:sp>
      <p:sp>
        <p:nvSpPr>
          <p:cNvPr id="275458"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41322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wallpaper_1280x1024-C.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96353" y="1928802"/>
            <a:ext cx="7772400" cy="1444112"/>
          </a:xfrm>
        </p:spPr>
        <p:txBody>
          <a:bodyPr anchor="b" anchorCtr="0">
            <a:normAutofit/>
          </a:bodyPr>
          <a:lstStyle>
            <a:lvl1pPr algn="l">
              <a:defRPr sz="2500" b="1">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296352" y="3315030"/>
            <a:ext cx="7776109" cy="971226"/>
          </a:xfrm>
          <a:prstGeom prst="rect">
            <a:avLst/>
          </a:prstGeom>
        </p:spPr>
        <p:txBody>
          <a:bodyPr>
            <a:normAutofit/>
          </a:bodyPr>
          <a:lstStyle>
            <a:lvl1pPr marL="0" indent="0" algn="l">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Blue">
    <p:spTree>
      <p:nvGrpSpPr>
        <p:cNvPr id="1" name=""/>
        <p:cNvGrpSpPr/>
        <p:nvPr/>
      </p:nvGrpSpPr>
      <p:grpSpPr>
        <a:xfrm>
          <a:off x="0" y="0"/>
          <a:ext cx="0" cy="0"/>
          <a:chOff x="0" y="0"/>
          <a:chExt cx="0" cy="0"/>
        </a:xfrm>
      </p:grpSpPr>
      <p:pic>
        <p:nvPicPr>
          <p:cNvPr id="5" name="Picture 4" descr="wallpaper_1280x1024-C_blank.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Black">
    <p:spTree>
      <p:nvGrpSpPr>
        <p:cNvPr id="1" name=""/>
        <p:cNvGrpSpPr/>
        <p:nvPr/>
      </p:nvGrpSpPr>
      <p:grpSpPr>
        <a:xfrm>
          <a:off x="0" y="0"/>
          <a:ext cx="0" cy="0"/>
          <a:chOff x="0" y="0"/>
          <a:chExt cx="0" cy="0"/>
        </a:xfrm>
      </p:grpSpPr>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tx2">
                    <a:lumMod val="20000"/>
                    <a:lumOff val="80000"/>
                  </a:schemeClr>
                </a:solidFill>
              </a:defRPr>
            </a:lvl1pPr>
          </a:lstStyle>
          <a:p>
            <a:r>
              <a:rPr lang="en-US"/>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tx2">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9"/>
          <p:cNvPicPr>
            <a:picLocks noChangeAspect="1"/>
          </p:cNvPicPr>
          <p:nvPr userDrawn="1"/>
        </p:nvPicPr>
        <p:blipFill>
          <a:blip r:embed="rId2" cstate="print"/>
          <a:srcRect/>
          <a:stretch>
            <a:fillRect/>
          </a:stretch>
        </p:blipFill>
        <p:spPr bwMode="auto">
          <a:xfrm>
            <a:off x="0" y="0"/>
            <a:ext cx="9144000" cy="228600"/>
          </a:xfrm>
          <a:prstGeom prst="rect">
            <a:avLst/>
          </a:prstGeom>
          <a:noFill/>
          <a:ln w="9525">
            <a:noFill/>
            <a:miter lim="800000"/>
            <a:headEnd/>
            <a:tailEnd/>
          </a:ln>
        </p:spPr>
      </p:pic>
      <p:pic>
        <p:nvPicPr>
          <p:cNvPr id="7" name="Picture 11"/>
          <p:cNvPicPr>
            <a:picLocks noChangeAspect="1"/>
          </p:cNvPicPr>
          <p:nvPr userDrawn="1"/>
        </p:nvPicPr>
        <p:blipFill>
          <a:blip r:embed="rId2" cstate="print"/>
          <a:srcRect/>
          <a:stretch>
            <a:fillRect/>
          </a:stretch>
        </p:blipFill>
        <p:spPr bwMode="auto">
          <a:xfrm>
            <a:off x="0" y="6629400"/>
            <a:ext cx="9144000" cy="228600"/>
          </a:xfrm>
          <a:prstGeom prst="rect">
            <a:avLst/>
          </a:prstGeom>
          <a:noFill/>
          <a:ln w="9525">
            <a:noFill/>
            <a:miter lim="800000"/>
            <a:headEnd/>
            <a:tailEnd/>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9144000" cy="6858686"/>
          </a:xfrm>
          <a:prstGeom prst="rect">
            <a:avLst/>
          </a:prstGeom>
          <a:noFill/>
          <a:ln>
            <a:noFill/>
          </a:ln>
        </p:spPr>
      </p:pic>
      <p:sp>
        <p:nvSpPr>
          <p:cNvPr id="2" name="Title 1"/>
          <p:cNvSpPr>
            <a:spLocks noGrp="1"/>
          </p:cNvSpPr>
          <p:nvPr>
            <p:ph type="ctrTitle"/>
          </p:nvPr>
        </p:nvSpPr>
        <p:spPr>
          <a:xfrm>
            <a:off x="4098849" y="4156500"/>
            <a:ext cx="3405077" cy="1002240"/>
          </a:xfrm>
        </p:spPr>
        <p:txBody>
          <a:bodyPr anchor="b">
            <a:noAutofit/>
          </a:bodyPr>
          <a:lstStyle>
            <a:lvl1pPr marL="0" algn="l" defTabSz="514312" rtl="0" eaLnBrk="1" latinLnBrk="0" hangingPunct="1">
              <a:lnSpc>
                <a:spcPct val="100000"/>
              </a:lnSpc>
              <a:spcBef>
                <a:spcPct val="0"/>
              </a:spcBef>
              <a:buNone/>
              <a:defRPr lang="en-US" sz="1875" b="1" kern="1200" spc="-6" dirty="0">
                <a:ln>
                  <a:noFill/>
                </a:ln>
                <a:solidFill>
                  <a:srgbClr val="000000"/>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98850" y="5354198"/>
            <a:ext cx="3405077" cy="417512"/>
          </a:xfrm>
          <a:prstGeom prst="rect">
            <a:avLst/>
          </a:prstGeom>
        </p:spPr>
        <p:txBody>
          <a:bodyPr>
            <a:noAutofit/>
          </a:bodyPr>
          <a:lstStyle>
            <a:lvl1pPr marL="0" indent="0" algn="l" defTabSz="514312" rtl="0" eaLnBrk="1" latinLnBrk="0" hangingPunct="1">
              <a:spcAft>
                <a:spcPts val="338"/>
              </a:spcAft>
              <a:buNone/>
              <a:defRPr lang="en-US" sz="1350" kern="1200" dirty="0">
                <a:solidFill>
                  <a:schemeClr val="accent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10" name="Straight Connector 9"/>
          <p:cNvCxnSpPr/>
          <p:nvPr userDrawn="1"/>
        </p:nvCxnSpPr>
        <p:spPr>
          <a:xfrm>
            <a:off x="4178595" y="5221510"/>
            <a:ext cx="340507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4098849" y="5772150"/>
            <a:ext cx="3405077" cy="419100"/>
          </a:xfrm>
          <a:prstGeom prst="rect">
            <a:avLst/>
          </a:prstGeom>
        </p:spPr>
        <p:txBody>
          <a:bodyPr>
            <a:noAutofit/>
          </a:bodyPr>
          <a:lstStyle>
            <a:lvl1pPr marL="0" indent="0">
              <a:buNone/>
              <a:defRPr sz="1050">
                <a:solidFill>
                  <a:schemeClr val="accent6"/>
                </a:solidFill>
              </a:defRPr>
            </a:lvl1pPr>
          </a:lstStyle>
          <a:p>
            <a:pPr lvl="0"/>
            <a:r>
              <a:rPr lang="en-US" dirty="0"/>
              <a:t>Click to edit Master text styles</a:t>
            </a:r>
          </a:p>
        </p:txBody>
      </p:sp>
      <p:grpSp>
        <p:nvGrpSpPr>
          <p:cNvPr id="26" name="Group 25"/>
          <p:cNvGrpSpPr/>
          <p:nvPr userDrawn="1"/>
        </p:nvGrpSpPr>
        <p:grpSpPr>
          <a:xfrm>
            <a:off x="7493668" y="6122952"/>
            <a:ext cx="138363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646905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98849" y="4156500"/>
            <a:ext cx="3405077" cy="1002240"/>
          </a:xfrm>
        </p:spPr>
        <p:txBody>
          <a:bodyPr anchor="b">
            <a:noAutofit/>
          </a:bodyPr>
          <a:lstStyle>
            <a:lvl1pPr marL="0" algn="l" defTabSz="514312" rtl="0" eaLnBrk="1" latinLnBrk="0" hangingPunct="1">
              <a:lnSpc>
                <a:spcPct val="100000"/>
              </a:lnSpc>
              <a:spcBef>
                <a:spcPct val="0"/>
              </a:spcBef>
              <a:buNone/>
              <a:defRPr lang="en-US" sz="1875" b="1" kern="1200" spc="-6" dirty="0">
                <a:ln>
                  <a:noFill/>
                </a:ln>
                <a:solidFill>
                  <a:srgbClr val="000000"/>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98850" y="5354198"/>
            <a:ext cx="3405077" cy="417512"/>
          </a:xfrm>
          <a:prstGeom prst="rect">
            <a:avLst/>
          </a:prstGeom>
        </p:spPr>
        <p:txBody>
          <a:bodyPr>
            <a:noAutofit/>
          </a:bodyPr>
          <a:lstStyle>
            <a:lvl1pPr marL="0" indent="0" algn="l" defTabSz="514312" rtl="0" eaLnBrk="1" latinLnBrk="0" hangingPunct="1">
              <a:spcAft>
                <a:spcPts val="338"/>
              </a:spcAft>
              <a:buNone/>
              <a:defRPr lang="en-US" sz="1350" kern="1200" dirty="0">
                <a:solidFill>
                  <a:schemeClr val="accent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10" name="Straight Connector 9"/>
          <p:cNvCxnSpPr/>
          <p:nvPr userDrawn="1"/>
        </p:nvCxnSpPr>
        <p:spPr>
          <a:xfrm>
            <a:off x="4178595" y="5221510"/>
            <a:ext cx="340507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4098849" y="5772150"/>
            <a:ext cx="3405077" cy="419100"/>
          </a:xfrm>
          <a:prstGeom prst="rect">
            <a:avLst/>
          </a:prstGeom>
        </p:spPr>
        <p:txBody>
          <a:bodyPr>
            <a:noAutofit/>
          </a:bodyPr>
          <a:lstStyle>
            <a:lvl1pPr marL="0" indent="0">
              <a:buNone/>
              <a:defRPr sz="1050">
                <a:solidFill>
                  <a:schemeClr val="accent6"/>
                </a:solidFill>
              </a:defRPr>
            </a:lvl1pPr>
          </a:lstStyle>
          <a:p>
            <a:pPr lvl="0"/>
            <a:r>
              <a:rPr lang="en-US" dirty="0"/>
              <a:t>Click to edit Master text styles</a:t>
            </a:r>
          </a:p>
        </p:txBody>
      </p:sp>
      <p:grpSp>
        <p:nvGrpSpPr>
          <p:cNvPr id="26" name="Group 25"/>
          <p:cNvGrpSpPr/>
          <p:nvPr userDrawn="1"/>
        </p:nvGrpSpPr>
        <p:grpSpPr>
          <a:xfrm>
            <a:off x="7493668" y="6122952"/>
            <a:ext cx="138363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981891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7493668" y="6122952"/>
            <a:ext cx="138363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594140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5486399" cy="6890085"/>
          </a:xfrm>
          <a:prstGeom prst="rect">
            <a:avLst/>
          </a:prstGeom>
          <a:noFill/>
          <a:ln>
            <a:noFill/>
          </a:ln>
        </p:spPr>
      </p:pic>
      <p:sp>
        <p:nvSpPr>
          <p:cNvPr id="2" name="Title 1"/>
          <p:cNvSpPr>
            <a:spLocks noGrp="1"/>
          </p:cNvSpPr>
          <p:nvPr>
            <p:ph type="ctrTitle"/>
          </p:nvPr>
        </p:nvSpPr>
        <p:spPr>
          <a:xfrm>
            <a:off x="4099672" y="4156500"/>
            <a:ext cx="4428293" cy="1002240"/>
          </a:xfrm>
        </p:spPr>
        <p:txBody>
          <a:bodyPr anchor="b">
            <a:normAutofit/>
          </a:bodyPr>
          <a:lstStyle>
            <a:lvl1pPr marL="0" algn="l" defTabSz="514312" rtl="0" eaLnBrk="1" latinLnBrk="0" hangingPunct="1">
              <a:lnSpc>
                <a:spcPct val="100000"/>
              </a:lnSpc>
              <a:spcBef>
                <a:spcPct val="0"/>
              </a:spcBef>
              <a:buNone/>
              <a:defRPr lang="en-US" sz="2500" b="1" kern="1200" spc="-6" dirty="0">
                <a:ln>
                  <a:noFill/>
                </a:ln>
                <a:solidFill>
                  <a:srgbClr val="000000"/>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99671" y="5354198"/>
            <a:ext cx="4428294" cy="417512"/>
          </a:xfrm>
          <a:prstGeom prst="rect">
            <a:avLst/>
          </a:prstGeom>
        </p:spPr>
        <p:txBody>
          <a:bodyPr>
            <a:noAutofit/>
          </a:bodyPr>
          <a:lstStyle>
            <a:lvl1pPr marL="0" indent="0" algn="l" defTabSz="514312" rtl="0" eaLnBrk="1" latinLnBrk="0" hangingPunct="1">
              <a:spcAft>
                <a:spcPts val="338"/>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10" name="Straight Connector 9"/>
          <p:cNvCxnSpPr/>
          <p:nvPr userDrawn="1"/>
        </p:nvCxnSpPr>
        <p:spPr>
          <a:xfrm>
            <a:off x="4179448" y="5221510"/>
            <a:ext cx="43485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4099671" y="5772150"/>
            <a:ext cx="4380028" cy="419100"/>
          </a:xfrm>
          <a:prstGeom prst="rect">
            <a:avLst/>
          </a:prstGeom>
        </p:spPr>
        <p:txBody>
          <a:bodyPr>
            <a:noAutofit/>
          </a:bodyPr>
          <a:lstStyle>
            <a:lvl1pPr marL="0" indent="0">
              <a:buNone/>
              <a:defRPr sz="1050">
                <a:solidFill>
                  <a:schemeClr val="accent6"/>
                </a:solidFill>
              </a:defRPr>
            </a:lvl1pPr>
          </a:lstStyle>
          <a:p>
            <a:pPr lvl="0"/>
            <a:r>
              <a:rPr lang="en-US" dirty="0"/>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6689558" y="1"/>
            <a:ext cx="2454441" cy="6858000"/>
          </a:xfrm>
          <a:prstGeom prst="rect">
            <a:avLst/>
          </a:prstGeom>
          <a:noFill/>
          <a:ln>
            <a:noFill/>
          </a:ln>
        </p:spPr>
      </p:pic>
      <p:grpSp>
        <p:nvGrpSpPr>
          <p:cNvPr id="26" name="Group 25"/>
          <p:cNvGrpSpPr/>
          <p:nvPr userDrawn="1"/>
        </p:nvGrpSpPr>
        <p:grpSpPr>
          <a:xfrm>
            <a:off x="7493668" y="6122952"/>
            <a:ext cx="138363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029226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647700"/>
            <a:ext cx="8586788" cy="495300"/>
          </a:xfrm>
        </p:spPr>
        <p:txBody>
          <a:bodyPr/>
          <a:lstStyle>
            <a:lvl1pPr>
              <a:lnSpc>
                <a:spcPts val="1800"/>
              </a:lnSpc>
              <a:defRPr/>
            </a:lvl1pPr>
          </a:lstStyle>
          <a:p>
            <a:r>
              <a:rPr lang="en-US" dirty="0"/>
              <a:t>Click to edit Master title style</a:t>
            </a:r>
          </a:p>
        </p:txBody>
      </p:sp>
      <p:sp>
        <p:nvSpPr>
          <p:cNvPr id="6" name="Text Placeholder 5"/>
          <p:cNvSpPr>
            <a:spLocks noGrp="1"/>
          </p:cNvSpPr>
          <p:nvPr>
            <p:ph type="body" sz="quarter" idx="10"/>
          </p:nvPr>
        </p:nvSpPr>
        <p:spPr>
          <a:xfrm>
            <a:off x="266701" y="1447800"/>
            <a:ext cx="8605838" cy="449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20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8" y="2"/>
            <a:ext cx="9149678" cy="6857999"/>
          </a:xfrm>
          <a:prstGeom prst="rect">
            <a:avLst/>
          </a:prstGeom>
          <a:noFill/>
          <a:ln>
            <a:noFill/>
          </a:ln>
        </p:spPr>
      </p:pic>
      <p:grpSp>
        <p:nvGrpSpPr>
          <p:cNvPr id="20" name="Group 19"/>
          <p:cNvGrpSpPr/>
          <p:nvPr userDrawn="1"/>
        </p:nvGrpSpPr>
        <p:grpSpPr>
          <a:xfrm>
            <a:off x="5746996" y="4335380"/>
            <a:ext cx="2937800"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6996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 Single Line Spac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632" y="1214422"/>
            <a:ext cx="8453944" cy="47863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74" y="0"/>
            <a:ext cx="9143085" cy="6858000"/>
          </a:xfrm>
          <a:prstGeom prst="rect">
            <a:avLst/>
          </a:prstGeom>
          <a:noFill/>
          <a:ln>
            <a:noFill/>
          </a:ln>
        </p:spPr>
      </p:pic>
      <p:grpSp>
        <p:nvGrpSpPr>
          <p:cNvPr id="20" name="Group 19"/>
          <p:cNvGrpSpPr/>
          <p:nvPr userDrawn="1"/>
        </p:nvGrpSpPr>
        <p:grpSpPr>
          <a:xfrm>
            <a:off x="3998904" y="4767602"/>
            <a:ext cx="3825589"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4573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9143085" cy="6858000"/>
          </a:xfrm>
          <a:prstGeom prst="rect">
            <a:avLst/>
          </a:prstGeom>
          <a:noFill/>
          <a:ln>
            <a:noFill/>
          </a:ln>
        </p:spPr>
      </p:pic>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1425" b="1" kern="1200" dirty="0">
                <a:ln>
                  <a:noFill/>
                </a:ln>
                <a:solidFill>
                  <a:schemeClr val="bg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362574" y="4664266"/>
            <a:ext cx="3649913" cy="417512"/>
          </a:xfrm>
          <a:prstGeom prst="rect">
            <a:avLst/>
          </a:prstGeom>
        </p:spPr>
        <p:txBody>
          <a:bodyPr>
            <a:noAutofit/>
          </a:bodyPr>
          <a:lstStyle>
            <a:lvl1pPr marL="0" indent="0" algn="r" defTabSz="514312" rtl="0" eaLnBrk="1" latinLnBrk="0" hangingPunct="1">
              <a:lnSpc>
                <a:spcPct val="100000"/>
              </a:lnSpc>
              <a:spcAft>
                <a:spcPts val="338"/>
              </a:spcAft>
              <a:buNone/>
              <a:defRPr lang="en-US" sz="1125" kern="1200" dirty="0">
                <a:ln>
                  <a:noFill/>
                </a:ln>
                <a:solidFill>
                  <a:schemeClr val="bg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58" name="Straight Connector 57"/>
          <p:cNvCxnSpPr/>
          <p:nvPr userDrawn="1"/>
        </p:nvCxnSpPr>
        <p:spPr>
          <a:xfrm flipH="1">
            <a:off x="5448301" y="4532670"/>
            <a:ext cx="349567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7493668" y="6124009"/>
            <a:ext cx="1381479"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171546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1425" b="1" kern="1200" dirty="0">
                <a:ln>
                  <a:noFill/>
                </a:ln>
                <a:solidFill>
                  <a:schemeClr val="bg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362574" y="4664266"/>
            <a:ext cx="3649913" cy="417512"/>
          </a:xfrm>
          <a:prstGeom prst="rect">
            <a:avLst/>
          </a:prstGeom>
        </p:spPr>
        <p:txBody>
          <a:bodyPr>
            <a:noAutofit/>
          </a:bodyPr>
          <a:lstStyle>
            <a:lvl1pPr marL="0" indent="0" algn="r" defTabSz="514312" rtl="0" eaLnBrk="1" latinLnBrk="0" hangingPunct="1">
              <a:lnSpc>
                <a:spcPct val="100000"/>
              </a:lnSpc>
              <a:spcAft>
                <a:spcPts val="338"/>
              </a:spcAft>
              <a:buNone/>
              <a:defRPr lang="en-US" sz="1125" kern="1200" dirty="0">
                <a:ln>
                  <a:noFill/>
                </a:ln>
                <a:solidFill>
                  <a:schemeClr val="bg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58" name="Straight Connector 57"/>
          <p:cNvCxnSpPr/>
          <p:nvPr userDrawn="1"/>
        </p:nvCxnSpPr>
        <p:spPr>
          <a:xfrm flipH="1">
            <a:off x="5448301" y="4532670"/>
            <a:ext cx="349567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7493668" y="6124009"/>
            <a:ext cx="1381479"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284534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53" y="0"/>
            <a:ext cx="9143085" cy="6858000"/>
          </a:xfrm>
          <a:prstGeom prst="rect">
            <a:avLst/>
          </a:prstGeom>
          <a:noFill/>
          <a:ln>
            <a:noFill/>
          </a:ln>
        </p:spPr>
      </p:pic>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2000" b="1" kern="1200" spc="-6" dirty="0">
                <a:ln>
                  <a:noFill/>
                </a:ln>
                <a:solidFill>
                  <a:schemeClr val="accent1"/>
                </a:solidFill>
                <a:latin typeface="Arial" panose="020B0604020202020204" pitchFamily="34" charset="0"/>
                <a:ea typeface="+mn-ea"/>
                <a:cs typeface="Arial" panose="020B0604020202020204" pitchFamily="34" charset="0"/>
              </a:defRPr>
            </a:lvl1pPr>
          </a:lstStyle>
          <a:p>
            <a:r>
              <a:rPr lang="en-US" dirty="0"/>
              <a:t>Click to edit Master title style</a:t>
            </a:r>
          </a:p>
        </p:txBody>
      </p:sp>
      <p:cxnSp>
        <p:nvCxnSpPr>
          <p:cNvPr id="10" name="Straight Connector 9"/>
          <p:cNvCxnSpPr/>
          <p:nvPr userDrawn="1"/>
        </p:nvCxnSpPr>
        <p:spPr>
          <a:xfrm flipH="1">
            <a:off x="5448301" y="4532670"/>
            <a:ext cx="34956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7493668" y="6122952"/>
            <a:ext cx="138363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7770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1425" b="1" kern="1200" spc="-6" dirty="0">
                <a:ln>
                  <a:noFill/>
                </a:ln>
                <a:solidFill>
                  <a:schemeClr val="accent1"/>
                </a:solidFill>
                <a:latin typeface="Arial" panose="020B0604020202020204" pitchFamily="34" charset="0"/>
                <a:ea typeface="+mn-ea"/>
                <a:cs typeface="Arial" panose="020B0604020202020204" pitchFamily="34" charset="0"/>
              </a:defRPr>
            </a:lvl1pPr>
          </a:lstStyle>
          <a:p>
            <a:r>
              <a:rPr lang="en-US" dirty="0"/>
              <a:t>Click to edit Master title style</a:t>
            </a:r>
          </a:p>
        </p:txBody>
      </p:sp>
      <p:cxnSp>
        <p:nvCxnSpPr>
          <p:cNvPr id="10" name="Straight Connector 9"/>
          <p:cNvCxnSpPr/>
          <p:nvPr userDrawn="1"/>
        </p:nvCxnSpPr>
        <p:spPr>
          <a:xfrm flipH="1">
            <a:off x="5448301" y="4532670"/>
            <a:ext cx="34956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7493668" y="6122952"/>
            <a:ext cx="138363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609525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9153862" cy="6890095"/>
          </a:xfrm>
          <a:prstGeom prst="rect">
            <a:avLst/>
          </a:prstGeom>
          <a:noFill/>
          <a:ln>
            <a:noFill/>
          </a:ln>
        </p:spPr>
      </p:pic>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1425" b="1" kern="1200" dirty="0">
                <a:ln>
                  <a:noFill/>
                </a:ln>
                <a:solidFill>
                  <a:schemeClr val="bg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362574" y="4664266"/>
            <a:ext cx="3649913" cy="417512"/>
          </a:xfrm>
          <a:prstGeom prst="rect">
            <a:avLst/>
          </a:prstGeom>
        </p:spPr>
        <p:txBody>
          <a:bodyPr>
            <a:noAutofit/>
          </a:bodyPr>
          <a:lstStyle>
            <a:lvl1pPr marL="0" indent="0" algn="r" defTabSz="514312" rtl="0" eaLnBrk="1" latinLnBrk="0" hangingPunct="1">
              <a:lnSpc>
                <a:spcPct val="100000"/>
              </a:lnSpc>
              <a:spcAft>
                <a:spcPts val="338"/>
              </a:spcAft>
              <a:buNone/>
              <a:defRPr lang="en-US" sz="1125" kern="1200" dirty="0">
                <a:ln>
                  <a:noFill/>
                </a:ln>
                <a:solidFill>
                  <a:schemeClr val="bg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58" name="Straight Connector 57"/>
          <p:cNvCxnSpPr/>
          <p:nvPr userDrawn="1"/>
        </p:nvCxnSpPr>
        <p:spPr>
          <a:xfrm flipH="1">
            <a:off x="5448301" y="4532670"/>
            <a:ext cx="349567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7493668" y="6124009"/>
            <a:ext cx="1381479"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992175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9153862" cy="6906136"/>
          </a:xfrm>
          <a:prstGeom prst="rect">
            <a:avLst/>
          </a:prstGeom>
          <a:noFill/>
          <a:ln>
            <a:noFill/>
          </a:ln>
        </p:spPr>
      </p:pic>
      <p:sp>
        <p:nvSpPr>
          <p:cNvPr id="2" name="Title 1"/>
          <p:cNvSpPr>
            <a:spLocks noGrp="1"/>
          </p:cNvSpPr>
          <p:nvPr>
            <p:ph type="ctrTitle"/>
          </p:nvPr>
        </p:nvSpPr>
        <p:spPr>
          <a:xfrm>
            <a:off x="5362574" y="3940170"/>
            <a:ext cx="3649911" cy="528638"/>
          </a:xfrm>
        </p:spPr>
        <p:txBody>
          <a:bodyPr anchor="b">
            <a:noAutofit/>
          </a:bodyPr>
          <a:lstStyle>
            <a:lvl1pPr marL="0" algn="r" defTabSz="514312" rtl="0" eaLnBrk="1" latinLnBrk="0" hangingPunct="1">
              <a:lnSpc>
                <a:spcPct val="100000"/>
              </a:lnSpc>
              <a:defRPr lang="en-US" sz="1425" b="1" kern="1200" dirty="0">
                <a:ln>
                  <a:noFill/>
                </a:ln>
                <a:solidFill>
                  <a:schemeClr val="bg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362574" y="4664266"/>
            <a:ext cx="3649913" cy="417512"/>
          </a:xfrm>
          <a:prstGeom prst="rect">
            <a:avLst/>
          </a:prstGeom>
        </p:spPr>
        <p:txBody>
          <a:bodyPr>
            <a:noAutofit/>
          </a:bodyPr>
          <a:lstStyle>
            <a:lvl1pPr marL="0" indent="0" algn="r" defTabSz="514312" rtl="0" eaLnBrk="1" latinLnBrk="0" hangingPunct="1">
              <a:lnSpc>
                <a:spcPct val="100000"/>
              </a:lnSpc>
              <a:spcAft>
                <a:spcPts val="338"/>
              </a:spcAft>
              <a:buNone/>
              <a:defRPr lang="en-US" sz="1125" kern="1200" dirty="0">
                <a:ln>
                  <a:noFill/>
                </a:ln>
                <a:solidFill>
                  <a:schemeClr val="bg1"/>
                </a:solidFill>
                <a:latin typeface="Arial" panose="020B0604020202020204" pitchFamily="34" charset="0"/>
                <a:ea typeface="+mn-ea"/>
                <a:cs typeface="Arial" panose="020B0604020202020204" pitchFamily="34" charset="0"/>
              </a:defRPr>
            </a:lvl1pPr>
            <a:lvl2pPr marL="257156" indent="0" algn="ctr">
              <a:buNone/>
              <a:defRPr sz="1125"/>
            </a:lvl2pPr>
            <a:lvl3pPr marL="514312" indent="0" algn="ctr">
              <a:buNone/>
              <a:defRPr sz="1013"/>
            </a:lvl3pPr>
            <a:lvl4pPr marL="771468" indent="0" algn="ctr">
              <a:buNone/>
              <a:defRPr sz="900"/>
            </a:lvl4pPr>
            <a:lvl5pPr marL="1028624" indent="0" algn="ctr">
              <a:buNone/>
              <a:defRPr sz="900"/>
            </a:lvl5pPr>
            <a:lvl6pPr marL="1285780" indent="0" algn="ctr">
              <a:buNone/>
              <a:defRPr sz="900"/>
            </a:lvl6pPr>
            <a:lvl7pPr marL="1542935" indent="0" algn="ctr">
              <a:buNone/>
              <a:defRPr sz="900"/>
            </a:lvl7pPr>
            <a:lvl8pPr marL="1800090" indent="0" algn="ctr">
              <a:buNone/>
              <a:defRPr sz="900"/>
            </a:lvl8pPr>
            <a:lvl9pPr marL="2057246" indent="0" algn="ctr">
              <a:buNone/>
              <a:defRPr sz="900"/>
            </a:lvl9pPr>
          </a:lstStyle>
          <a:p>
            <a:r>
              <a:rPr lang="en-US" dirty="0"/>
              <a:t>Click to edit Master subtitle style</a:t>
            </a:r>
          </a:p>
        </p:txBody>
      </p:sp>
      <p:cxnSp>
        <p:nvCxnSpPr>
          <p:cNvPr id="58" name="Straight Connector 57"/>
          <p:cNvCxnSpPr/>
          <p:nvPr userDrawn="1"/>
        </p:nvCxnSpPr>
        <p:spPr>
          <a:xfrm flipH="1">
            <a:off x="5448301" y="4532670"/>
            <a:ext cx="349567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7493668" y="6124009"/>
            <a:ext cx="1381479"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322009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24062" y="-1"/>
            <a:ext cx="9168063" cy="5823285"/>
          </a:xfrm>
          <a:prstGeom prst="rect">
            <a:avLst/>
          </a:prstGeom>
        </p:spPr>
      </p:pic>
      <p:sp>
        <p:nvSpPr>
          <p:cNvPr id="3" name="Content Placeholder 2"/>
          <p:cNvSpPr>
            <a:spLocks noGrp="1"/>
          </p:cNvSpPr>
          <p:nvPr>
            <p:ph idx="1"/>
          </p:nvPr>
        </p:nvSpPr>
        <p:spPr>
          <a:xfrm>
            <a:off x="280187" y="1478780"/>
            <a:ext cx="3528706" cy="4464820"/>
          </a:xfrm>
          <a:prstGeom prst="rect">
            <a:avLst/>
          </a:prstGeom>
        </p:spPr>
        <p:txBody>
          <a:bodyPr/>
          <a:lstStyle>
            <a:lvl1pPr marL="257175" indent="-257175">
              <a:lnSpc>
                <a:spcPct val="100000"/>
              </a:lnSpc>
              <a:spcBef>
                <a:spcPts val="150"/>
              </a:spcBef>
              <a:spcAft>
                <a:spcPts val="150"/>
              </a:spcAft>
              <a:buClr>
                <a:srgbClr val="0098BA"/>
              </a:buClr>
              <a:buFont typeface="+mj-lt"/>
              <a:buAutoNum type="arabicPeriod"/>
              <a:defRPr sz="1200"/>
            </a:lvl1pPr>
            <a:lvl2pPr marL="514350" indent="-257175">
              <a:lnSpc>
                <a:spcPct val="100000"/>
              </a:lnSpc>
              <a:spcBef>
                <a:spcPts val="150"/>
              </a:spcBef>
              <a:spcAft>
                <a:spcPts val="150"/>
              </a:spcAft>
              <a:buFont typeface="+mj-lt"/>
              <a:buAutoNum type="alphaLcParenR"/>
              <a:defRPr/>
            </a:lvl2pPr>
            <a:lvl3pPr marL="685800" indent="-172641">
              <a:buFont typeface="+mj-lt"/>
              <a:buAutoNum type="romanLcPeriod"/>
              <a:defRPr/>
            </a:lvl3pPr>
            <a:lvl4pPr marL="858441" indent="-172641">
              <a:buClr>
                <a:schemeClr val="tx2"/>
              </a:buClr>
              <a:buSzPct val="80000"/>
              <a:defRPr/>
            </a:lvl4pPr>
            <a:lvl5pPr>
              <a:buClr>
                <a:srgbClr val="545559"/>
              </a:buClr>
              <a:buSzPct val="93000"/>
              <a:defRPr sz="73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285750" y="647700"/>
            <a:ext cx="2743200"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13438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914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2791326" y="0"/>
            <a:ext cx="6352674" cy="4035032"/>
          </a:xfrm>
          <a:prstGeom prst="rect">
            <a:avLst/>
          </a:prstGeom>
        </p:spPr>
      </p:pic>
      <p:sp>
        <p:nvSpPr>
          <p:cNvPr id="2" name="Title 1"/>
          <p:cNvSpPr>
            <a:spLocks noGrp="1"/>
          </p:cNvSpPr>
          <p:nvPr>
            <p:ph type="title"/>
          </p:nvPr>
        </p:nvSpPr>
        <p:spPr>
          <a:xfrm>
            <a:off x="285751" y="647700"/>
            <a:ext cx="4850792" cy="495300"/>
          </a:xfrm>
        </p:spPr>
        <p:txBody>
          <a:bodyPr/>
          <a:lstStyle/>
          <a:p>
            <a:r>
              <a:rPr lang="en-US" dirty="0"/>
              <a:t>Click to edit Master title style</a:t>
            </a:r>
          </a:p>
        </p:txBody>
      </p:sp>
      <p:sp>
        <p:nvSpPr>
          <p:cNvPr id="6" name="Content Placeholder 2"/>
          <p:cNvSpPr>
            <a:spLocks noGrp="1"/>
          </p:cNvSpPr>
          <p:nvPr>
            <p:ph idx="1"/>
          </p:nvPr>
        </p:nvSpPr>
        <p:spPr>
          <a:xfrm>
            <a:off x="280187" y="1478780"/>
            <a:ext cx="4845724" cy="4464820"/>
          </a:xfrm>
          <a:prstGeom prst="rect">
            <a:avLst/>
          </a:prstGeom>
        </p:spPr>
        <p:txBody>
          <a:bodyPr/>
          <a:lstStyle>
            <a:lvl1pPr marL="257175" indent="-257175">
              <a:lnSpc>
                <a:spcPct val="100000"/>
              </a:lnSpc>
              <a:spcBef>
                <a:spcPts val="150"/>
              </a:spcBef>
              <a:spcAft>
                <a:spcPts val="150"/>
              </a:spcAft>
              <a:buClr>
                <a:srgbClr val="0098BA"/>
              </a:buClr>
              <a:buFont typeface="+mj-lt"/>
              <a:buAutoNum type="arabicPeriod"/>
              <a:defRPr sz="1200"/>
            </a:lvl1pPr>
            <a:lvl2pPr marL="514350" indent="-257175">
              <a:lnSpc>
                <a:spcPct val="100000"/>
              </a:lnSpc>
              <a:spcBef>
                <a:spcPts val="150"/>
              </a:spcBef>
              <a:spcAft>
                <a:spcPts val="150"/>
              </a:spcAft>
              <a:buFont typeface="+mj-lt"/>
              <a:buAutoNum type="alphaLcParenR"/>
              <a:defRPr/>
            </a:lvl2pPr>
            <a:lvl3pPr marL="685800" indent="-172641">
              <a:buFont typeface="+mj-lt"/>
              <a:buAutoNum type="romanLcPeriod"/>
              <a:defRPr/>
            </a:lvl3pPr>
            <a:lvl4pPr marL="858441" indent="-172641">
              <a:buClr>
                <a:schemeClr val="tx2"/>
              </a:buClr>
              <a:buSzPct val="80000"/>
              <a:defRPr/>
            </a:lvl4pPr>
            <a:lvl5pPr>
              <a:buClr>
                <a:srgbClr val="545559"/>
              </a:buClr>
              <a:buSzPct val="93000"/>
              <a:defRPr sz="73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46362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914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5448888" y="0"/>
            <a:ext cx="3705726" cy="2353768"/>
          </a:xfrm>
          <a:prstGeom prst="rect">
            <a:avLst/>
          </a:prstGeom>
        </p:spPr>
      </p:pic>
      <p:sp>
        <p:nvSpPr>
          <p:cNvPr id="2" name="Title 1"/>
          <p:cNvSpPr>
            <a:spLocks noGrp="1"/>
          </p:cNvSpPr>
          <p:nvPr>
            <p:ph type="title"/>
          </p:nvPr>
        </p:nvSpPr>
        <p:spPr>
          <a:xfrm>
            <a:off x="285752" y="647700"/>
            <a:ext cx="6817863" cy="495300"/>
          </a:xfrm>
        </p:spPr>
        <p:txBody>
          <a:bodyPr/>
          <a:lstStyle/>
          <a:p>
            <a:r>
              <a:rPr lang="en-US" dirty="0"/>
              <a:t>Click to edit Master title style</a:t>
            </a:r>
          </a:p>
        </p:txBody>
      </p:sp>
      <p:sp>
        <p:nvSpPr>
          <p:cNvPr id="3" name="Content Placeholder 2"/>
          <p:cNvSpPr>
            <a:spLocks noGrp="1"/>
          </p:cNvSpPr>
          <p:nvPr>
            <p:ph idx="1"/>
          </p:nvPr>
        </p:nvSpPr>
        <p:spPr>
          <a:xfrm>
            <a:off x="280187" y="1476304"/>
            <a:ext cx="3979031" cy="4467296"/>
          </a:xfrm>
          <a:prstGeom prst="rect">
            <a:avLst/>
          </a:prstGeom>
        </p:spPr>
        <p:txBody>
          <a:bodyPr>
            <a:noAutofit/>
          </a:bodyPr>
          <a:lstStyle>
            <a:lvl1pPr marL="173831" indent="-173831">
              <a:lnSpc>
                <a:spcPct val="100000"/>
              </a:lnSpc>
              <a:spcBef>
                <a:spcPts val="150"/>
              </a:spcBef>
              <a:spcAft>
                <a:spcPts val="150"/>
              </a:spcAft>
              <a:buClr>
                <a:srgbClr val="0098BA"/>
              </a:buClr>
              <a:buFont typeface="+mj-lt"/>
              <a:buAutoNum type="arabicPeriod"/>
              <a:tabLst>
                <a:tab pos="0" algn="l"/>
              </a:tabLst>
              <a:defRPr lang="en-US" sz="1200" kern="1200" dirty="0" smtClean="0">
                <a:solidFill>
                  <a:srgbClr val="545559"/>
                </a:solidFill>
                <a:latin typeface="+mn-lt"/>
                <a:ea typeface="+mn-ea"/>
                <a:cs typeface="+mn-cs"/>
              </a:defRPr>
            </a:lvl1pPr>
            <a:lvl2pPr marL="483953" indent="-223226">
              <a:lnSpc>
                <a:spcPct val="100000"/>
              </a:lnSpc>
              <a:spcBef>
                <a:spcPts val="338"/>
              </a:spcBef>
              <a:spcAft>
                <a:spcPts val="338"/>
              </a:spcAft>
              <a:buFont typeface="+mj-lt"/>
              <a:buAutoNum type="alphaLcParenR"/>
              <a:defRPr lang="en-US" sz="105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731"/>
            </a:lvl5pPr>
          </a:lstStyle>
          <a:p>
            <a:pPr marL="257175" lvl="0" indent="-257175" algn="l" defTabSz="514312" rtl="0" eaLnBrk="1" latinLnBrk="0" hangingPunct="1">
              <a:lnSpc>
                <a:spcPct val="100000"/>
              </a:lnSpc>
              <a:spcBef>
                <a:spcPts val="150"/>
              </a:spcBef>
              <a:spcAft>
                <a:spcPts val="150"/>
              </a:spcAft>
              <a:buClr>
                <a:srgbClr val="0098BA"/>
              </a:buClr>
              <a:buFont typeface="+mj-lt"/>
              <a:buAutoNum type="arabicPeriod"/>
            </a:pPr>
            <a:r>
              <a:rPr lang="en-US" dirty="0"/>
              <a:t>Click to edit Master text styles</a:t>
            </a:r>
          </a:p>
          <a:p>
            <a:pPr marL="483953" lvl="1" indent="-223226" algn="l" defTabSz="514312" rtl="0" eaLnBrk="1" latinLnBrk="0" hangingPunct="1">
              <a:lnSpc>
                <a:spcPct val="100000"/>
              </a:lnSpc>
              <a:spcBef>
                <a:spcPts val="338"/>
              </a:spcBef>
              <a:spcAft>
                <a:spcPts val="338"/>
              </a:spcAft>
              <a:buClr>
                <a:srgbClr val="74B543"/>
              </a:buClr>
              <a:buFont typeface="+mj-lt"/>
              <a:buAutoNum type="alphaLcParenR"/>
            </a:pPr>
            <a:r>
              <a:rPr lang="en-US" dirty="0"/>
              <a:t>Second level</a:t>
            </a:r>
          </a:p>
          <a:p>
            <a:pPr marL="257175" lvl="0" indent="-257175" algn="l" defTabSz="514312" rtl="0" eaLnBrk="1" latinLnBrk="0" hangingPunct="1">
              <a:lnSpc>
                <a:spcPct val="100000"/>
              </a:lnSpc>
              <a:spcBef>
                <a:spcPts val="150"/>
              </a:spcBef>
              <a:spcAft>
                <a:spcPts val="150"/>
              </a:spcAft>
              <a:buClr>
                <a:srgbClr val="0098BA"/>
              </a:buClr>
              <a:buFont typeface="+mj-lt"/>
              <a:buAutoNum type="arabicPeriod"/>
            </a:pPr>
            <a:endParaRPr lang="en-US" dirty="0"/>
          </a:p>
        </p:txBody>
      </p:sp>
      <p:sp>
        <p:nvSpPr>
          <p:cNvPr id="27" name="Content Placeholder 2"/>
          <p:cNvSpPr>
            <a:spLocks noGrp="1"/>
          </p:cNvSpPr>
          <p:nvPr>
            <p:ph idx="13"/>
          </p:nvPr>
        </p:nvSpPr>
        <p:spPr>
          <a:xfrm>
            <a:off x="4457353" y="1476304"/>
            <a:ext cx="3977640" cy="4467296"/>
          </a:xfrm>
          <a:prstGeom prst="rect">
            <a:avLst/>
          </a:prstGeom>
        </p:spPr>
        <p:txBody>
          <a:bodyPr>
            <a:noAutofit/>
          </a:bodyPr>
          <a:lstStyle>
            <a:lvl1pPr marL="0" indent="0">
              <a:lnSpc>
                <a:spcPct val="100000"/>
              </a:lnSpc>
              <a:spcBef>
                <a:spcPts val="150"/>
              </a:spcBef>
              <a:spcAft>
                <a:spcPts val="150"/>
              </a:spcAft>
              <a:buClr>
                <a:srgbClr val="0098BA"/>
              </a:buClr>
              <a:buFont typeface="+mj-lt"/>
              <a:buAutoNum type="arabicPeriod" startAt="11"/>
              <a:defRPr lang="en-US" sz="1200" kern="1200" dirty="0" smtClean="0">
                <a:solidFill>
                  <a:srgbClr val="545559"/>
                </a:solidFill>
                <a:latin typeface="+mn-lt"/>
                <a:ea typeface="+mn-ea"/>
                <a:cs typeface="+mn-cs"/>
              </a:defRPr>
            </a:lvl1pPr>
            <a:lvl2pPr marL="483953" indent="-223226">
              <a:lnSpc>
                <a:spcPct val="100000"/>
              </a:lnSpc>
              <a:spcBef>
                <a:spcPts val="338"/>
              </a:spcBef>
              <a:spcAft>
                <a:spcPts val="338"/>
              </a:spcAft>
              <a:buFont typeface="+mj-lt"/>
              <a:buAutoNum type="alphaLcParenR"/>
              <a:defRPr lang="en-US" sz="105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731"/>
            </a:lvl5pPr>
          </a:lstStyle>
          <a:p>
            <a:pPr marL="257175" lvl="0" indent="-257175" algn="l" defTabSz="514312" rtl="0" eaLnBrk="1" latinLnBrk="0" hangingPunct="1">
              <a:lnSpc>
                <a:spcPct val="100000"/>
              </a:lnSpc>
              <a:spcBef>
                <a:spcPts val="150"/>
              </a:spcBef>
              <a:spcAft>
                <a:spcPts val="150"/>
              </a:spcAft>
              <a:buClr>
                <a:srgbClr val="0098BA"/>
              </a:buClr>
              <a:buFont typeface="+mj-lt"/>
              <a:buAutoNum type="arabicPeriod"/>
            </a:pPr>
            <a:r>
              <a:rPr lang="en-US" dirty="0"/>
              <a:t>Click to edit Master text styles</a:t>
            </a:r>
          </a:p>
          <a:p>
            <a:pPr marL="483953" lvl="1" indent="-223226" algn="l" defTabSz="514312" rtl="0" eaLnBrk="1" latinLnBrk="0" hangingPunct="1">
              <a:lnSpc>
                <a:spcPct val="100000"/>
              </a:lnSpc>
              <a:spcBef>
                <a:spcPts val="338"/>
              </a:spcBef>
              <a:spcAft>
                <a:spcPts val="338"/>
              </a:spcAft>
              <a:buClr>
                <a:srgbClr val="74B543"/>
              </a:buClr>
              <a:buFont typeface="+mj-lt"/>
              <a:buAutoNum type="alphaLcParenR"/>
            </a:pPr>
            <a:r>
              <a:rPr lang="en-US" dirty="0"/>
              <a:t>Second level</a:t>
            </a:r>
          </a:p>
        </p:txBody>
      </p:sp>
    </p:spTree>
    <p:extLst>
      <p:ext uri="{BB962C8B-B14F-4D97-AF65-F5344CB8AC3E}">
        <p14:creationId xmlns:p14="http://schemas.microsoft.com/office/powerpoint/2010/main" val="234647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 Double Line Spac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defRPr/>
            </a:lvl1pPr>
            <a:lvl2pPr>
              <a:spcAft>
                <a:spcPts val="1500"/>
              </a:spcAft>
              <a:defRPr/>
            </a:lvl2pPr>
            <a:lvl3pPr>
              <a:spcAft>
                <a:spcPts val="1500"/>
              </a:spcAft>
              <a:defRPr/>
            </a:lvl3pPr>
            <a:lvl4pPr>
              <a:spcAft>
                <a:spcPts val="1500"/>
              </a:spcAft>
              <a:defRPr/>
            </a:lvl4pPr>
            <a:lvl5pPr>
              <a:spcAft>
                <a:spcPts val="1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9144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4199021" y="686"/>
            <a:ext cx="4944978" cy="5822599"/>
          </a:xfrm>
          <a:prstGeom prst="rect">
            <a:avLst/>
          </a:prstGeom>
          <a:noFill/>
          <a:ln>
            <a:noFill/>
          </a:ln>
        </p:spPr>
      </p:pic>
      <p:sp>
        <p:nvSpPr>
          <p:cNvPr id="3" name="Content Placeholder 2"/>
          <p:cNvSpPr>
            <a:spLocks noGrp="1"/>
          </p:cNvSpPr>
          <p:nvPr>
            <p:ph idx="1"/>
          </p:nvPr>
        </p:nvSpPr>
        <p:spPr>
          <a:xfrm>
            <a:off x="280187" y="1478780"/>
            <a:ext cx="4003055" cy="4464820"/>
          </a:xfrm>
          <a:prstGeom prst="rect">
            <a:avLst/>
          </a:prstGeom>
        </p:spPr>
        <p:txBody>
          <a:bodyPr/>
          <a:lstStyle>
            <a:lvl1pPr marL="257175" indent="-257175">
              <a:lnSpc>
                <a:spcPct val="100000"/>
              </a:lnSpc>
              <a:spcBef>
                <a:spcPts val="150"/>
              </a:spcBef>
              <a:spcAft>
                <a:spcPts val="150"/>
              </a:spcAft>
              <a:buClr>
                <a:srgbClr val="0098BA"/>
              </a:buClr>
              <a:buFont typeface="+mj-lt"/>
              <a:buAutoNum type="arabicPeriod"/>
              <a:defRPr sz="1200"/>
            </a:lvl1pPr>
            <a:lvl2pPr marL="514350" indent="-257175">
              <a:lnSpc>
                <a:spcPct val="100000"/>
              </a:lnSpc>
              <a:spcBef>
                <a:spcPts val="150"/>
              </a:spcBef>
              <a:spcAft>
                <a:spcPts val="150"/>
              </a:spcAft>
              <a:buFont typeface="+mj-lt"/>
              <a:buAutoNum type="alphaLcParenR"/>
              <a:defRPr/>
            </a:lvl2pPr>
            <a:lvl3pPr marL="685800" indent="-172641">
              <a:buFont typeface="+mj-lt"/>
              <a:buAutoNum type="romanLcPeriod"/>
              <a:defRPr/>
            </a:lvl3pPr>
            <a:lvl4pPr marL="858441" indent="-172641">
              <a:buClr>
                <a:schemeClr val="tx2"/>
              </a:buClr>
              <a:buSzPct val="80000"/>
              <a:defRPr/>
            </a:lvl4pPr>
            <a:lvl5pPr>
              <a:buClr>
                <a:srgbClr val="545559"/>
              </a:buClr>
              <a:buSzPct val="93000"/>
              <a:defRPr sz="73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285750" y="647700"/>
            <a:ext cx="3997492"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9825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9144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a:xfrm>
            <a:off x="280187" y="1478780"/>
            <a:ext cx="3528706" cy="4464820"/>
          </a:xfrm>
          <a:prstGeom prst="rect">
            <a:avLst/>
          </a:prstGeom>
        </p:spPr>
        <p:txBody>
          <a:bodyPr/>
          <a:lstStyle>
            <a:lvl1pPr marL="257175" indent="-257175">
              <a:lnSpc>
                <a:spcPct val="100000"/>
              </a:lnSpc>
              <a:spcBef>
                <a:spcPts val="150"/>
              </a:spcBef>
              <a:spcAft>
                <a:spcPts val="150"/>
              </a:spcAft>
              <a:buClr>
                <a:srgbClr val="0098BA"/>
              </a:buClr>
              <a:buFont typeface="+mj-lt"/>
              <a:buAutoNum type="arabicPeriod"/>
              <a:defRPr sz="1200"/>
            </a:lvl1pPr>
            <a:lvl2pPr marL="514350" indent="-257175">
              <a:lnSpc>
                <a:spcPct val="100000"/>
              </a:lnSpc>
              <a:spcBef>
                <a:spcPts val="150"/>
              </a:spcBef>
              <a:spcAft>
                <a:spcPts val="150"/>
              </a:spcAft>
              <a:buFont typeface="+mj-lt"/>
              <a:buAutoNum type="alphaLcParenR"/>
              <a:defRPr/>
            </a:lvl2pPr>
            <a:lvl3pPr marL="685800" indent="-172641">
              <a:buFont typeface="+mj-lt"/>
              <a:buAutoNum type="romanLcPeriod"/>
              <a:defRPr/>
            </a:lvl3pPr>
            <a:lvl4pPr marL="858441" indent="-172641">
              <a:buClr>
                <a:schemeClr val="tx2"/>
              </a:buClr>
              <a:buSzPct val="80000"/>
              <a:defRPr/>
            </a:lvl4pPr>
            <a:lvl5pPr>
              <a:buClr>
                <a:srgbClr val="545559"/>
              </a:buClr>
              <a:buSzPct val="93000"/>
              <a:defRPr sz="73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285750" y="647700"/>
            <a:ext cx="2743200" cy="495300"/>
          </a:xfrm>
        </p:spPr>
        <p:txBody>
          <a:bodyPr>
            <a:noAutofit/>
          </a:bodyPr>
          <a:lstStyle>
            <a:lvl1pPr>
              <a:defRPr>
                <a:solidFill>
                  <a:schemeClr val="tx1"/>
                </a:solidFill>
              </a:defRPr>
            </a:lvl1pPr>
          </a:lstStyle>
          <a:p>
            <a:r>
              <a:rPr lang="en-US" dirty="0"/>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4174958" y="686"/>
            <a:ext cx="4969041" cy="5838641"/>
          </a:xfrm>
          <a:prstGeom prst="rect">
            <a:avLst/>
          </a:prstGeom>
          <a:noFill/>
          <a:ln>
            <a:noFill/>
          </a:ln>
        </p:spPr>
      </p:pic>
    </p:spTree>
    <p:extLst>
      <p:ext uri="{BB962C8B-B14F-4D97-AF65-F5344CB8AC3E}">
        <p14:creationId xmlns:p14="http://schemas.microsoft.com/office/powerpoint/2010/main" val="381890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70498" y="1447492"/>
            <a:ext cx="4198588" cy="4466612"/>
          </a:xfrm>
          <a:prstGeom prst="rect">
            <a:avLst/>
          </a:prstGeom>
        </p:spPr>
        <p:txBody>
          <a:bodyPr/>
          <a:lstStyle>
            <a:lvl1pPr>
              <a:lnSpc>
                <a:spcPct val="100000"/>
              </a:lnSpc>
              <a:spcBef>
                <a:spcPts val="225"/>
              </a:spcBef>
              <a:spcAft>
                <a:spcPts val="225"/>
              </a:spcAft>
              <a:defRPr/>
            </a:lvl1pPr>
            <a:lvl2pPr>
              <a:lnSpc>
                <a:spcPct val="100000"/>
              </a:lnSpc>
              <a:spcBef>
                <a:spcPts val="225"/>
              </a:spcBef>
              <a:spcAft>
                <a:spcPts val="225"/>
              </a:spcAft>
              <a:defRPr/>
            </a:lvl2pPr>
            <a:lvl3pPr>
              <a:lnSpc>
                <a:spcPct val="100000"/>
              </a:lnSpc>
              <a:spcBef>
                <a:spcPts val="225"/>
              </a:spcBef>
              <a:spcAft>
                <a:spcPts val="225"/>
              </a:spcAft>
              <a:defRPr/>
            </a:lvl3pPr>
            <a:lvl4pPr>
              <a:lnSpc>
                <a:spcPct val="100000"/>
              </a:lnSpc>
              <a:spcBef>
                <a:spcPts val="225"/>
              </a:spcBef>
              <a:spcAft>
                <a:spcPts val="225"/>
              </a:spcAft>
              <a:defRPr/>
            </a:lvl4pPr>
            <a:lvl5pPr>
              <a:lnSpc>
                <a:spcPct val="100000"/>
              </a:lnSpc>
              <a:spcBef>
                <a:spcPts val="225"/>
              </a:spcBef>
              <a:spcAft>
                <a:spcPts val="225"/>
              </a:spcAft>
              <a:tabLst>
                <a:tab pos="342900" algn="l"/>
              </a:tabLst>
              <a:defRPr sz="900"/>
            </a:lvl5pPr>
            <a:lvl6pPr marL="1028700" marR="0" indent="-170260" algn="l" defTabSz="514312" rtl="0" eaLnBrk="1" fontAlgn="auto" latinLnBrk="0" hangingPunct="1">
              <a:lnSpc>
                <a:spcPct val="100000"/>
              </a:lnSpc>
              <a:spcBef>
                <a:spcPts val="225"/>
              </a:spcBef>
              <a:spcAft>
                <a:spcPts val="225"/>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lvl7pPr>
            <a:lvl8pPr marL="1371600" marR="0" indent="-170260"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4" name="Content Placeholder 3"/>
          <p:cNvSpPr>
            <a:spLocks noGrp="1"/>
          </p:cNvSpPr>
          <p:nvPr>
            <p:ph sz="half" idx="2"/>
          </p:nvPr>
        </p:nvSpPr>
        <p:spPr>
          <a:xfrm>
            <a:off x="4670762" y="1447492"/>
            <a:ext cx="4194402" cy="4466612"/>
          </a:xfrm>
          <a:prstGeom prst="rect">
            <a:avLst/>
          </a:prstGeom>
        </p:spPr>
        <p:txBody>
          <a:bodyPr/>
          <a:lstStyle>
            <a:lvl1pPr>
              <a:lnSpc>
                <a:spcPct val="100000"/>
              </a:lnSpc>
              <a:spcBef>
                <a:spcPts val="150"/>
              </a:spcBef>
              <a:spcAft>
                <a:spcPts val="150"/>
              </a:spcAft>
              <a:defRPr/>
            </a:lvl1pPr>
            <a:lvl2pPr>
              <a:lnSpc>
                <a:spcPct val="100000"/>
              </a:lnSpc>
              <a:spcBef>
                <a:spcPts val="150"/>
              </a:spcBef>
              <a:spcAft>
                <a:spcPts val="150"/>
              </a:spcAft>
              <a:defRPr/>
            </a:lvl2pPr>
            <a:lvl3pPr>
              <a:lnSpc>
                <a:spcPct val="100000"/>
              </a:lnSpc>
              <a:spcBef>
                <a:spcPts val="150"/>
              </a:spcBef>
              <a:spcAft>
                <a:spcPts val="150"/>
              </a:spcAft>
              <a:defRPr/>
            </a:lvl3pPr>
            <a:lvl4pPr>
              <a:lnSpc>
                <a:spcPct val="100000"/>
              </a:lnSpc>
              <a:spcBef>
                <a:spcPts val="150"/>
              </a:spcBef>
              <a:spcAft>
                <a:spcPts val="150"/>
              </a:spcAft>
              <a:defRPr/>
            </a:lvl4pPr>
            <a:lvl5pPr>
              <a:lnSpc>
                <a:spcPct val="100000"/>
              </a:lnSpc>
              <a:spcBef>
                <a:spcPts val="150"/>
              </a:spcBef>
              <a:spcAft>
                <a:spcPts val="150"/>
              </a:spcAft>
              <a:defRPr sz="900"/>
            </a:lvl5pPr>
            <a:lvl6pPr marL="1028700" marR="0" indent="-170260" algn="l" defTabSz="514312" rtl="0" eaLnBrk="1" fontAlgn="auto" latinLnBrk="0" hangingPunct="1">
              <a:lnSpc>
                <a:spcPct val="100000"/>
              </a:lnSpc>
              <a:spcBef>
                <a:spcPts val="150"/>
              </a:spcBef>
              <a:spcAft>
                <a:spcPts val="150"/>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100000"/>
              </a:lnSpc>
              <a:spcBef>
                <a:spcPts val="150"/>
              </a:spcBef>
              <a:spcAft>
                <a:spcPts val="150"/>
              </a:spcAft>
              <a:buClrTx/>
              <a:buSzPct val="80000"/>
              <a:buFont typeface="Arial" panose="020B0604020202020204" pitchFamily="34" charset="0"/>
              <a:buChar char="•"/>
              <a:tabLst/>
              <a:defRPr/>
            </a:lvl7pPr>
            <a:lvl8pPr marL="1371600" marR="0" indent="-170260" algn="l" defTabSz="514312" rtl="0" eaLnBrk="1" fontAlgn="auto" latinLnBrk="0" hangingPunct="1">
              <a:lnSpc>
                <a:spcPct val="100000"/>
              </a:lnSpc>
              <a:spcBef>
                <a:spcPts val="150"/>
              </a:spcBef>
              <a:spcAft>
                <a:spcPts val="150"/>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100000"/>
              </a:lnSpc>
              <a:spcBef>
                <a:spcPts val="150"/>
              </a:spcBef>
              <a:spcAft>
                <a:spcPts val="15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Tree>
    <p:extLst>
      <p:ext uri="{BB962C8B-B14F-4D97-AF65-F5344CB8AC3E}">
        <p14:creationId xmlns:p14="http://schemas.microsoft.com/office/powerpoint/2010/main" val="1804628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5752" y="647700"/>
            <a:ext cx="8653503" cy="495300"/>
          </a:xfrm>
        </p:spPr>
        <p:txBody>
          <a:bodyPr>
            <a:normAutofit/>
          </a:bodyPr>
          <a:lstStyle>
            <a:lvl1pPr marL="0" algn="l" defTabSz="514312" rtl="0" eaLnBrk="1" latinLnBrk="0" hangingPunct="1">
              <a:lnSpc>
                <a:spcPts val="1463"/>
              </a:lnSpc>
              <a:spcBef>
                <a:spcPct val="0"/>
              </a:spcBef>
              <a:buNone/>
              <a:defRPr lang="en-US" sz="1650" b="1" kern="1000" spc="-6" dirty="0">
                <a:solidFill>
                  <a:srgbClr val="0098BA"/>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285750" y="1378888"/>
            <a:ext cx="4240530" cy="437576"/>
          </a:xfrm>
          <a:prstGeom prst="rect">
            <a:avLst/>
          </a:prstGeom>
        </p:spPr>
        <p:txBody>
          <a:bodyPr anchor="b">
            <a:noAutofit/>
          </a:bodyPr>
          <a:lstStyle>
            <a:lvl1pPr marL="0" indent="0">
              <a:buNone/>
              <a:tabLst>
                <a:tab pos="642938" algn="l"/>
              </a:tabLst>
              <a:defRPr sz="1275" b="1"/>
            </a:lvl1pPr>
            <a:lvl2pPr marL="257156" indent="0">
              <a:buNone/>
              <a:defRPr sz="1125" b="1"/>
            </a:lvl2pPr>
            <a:lvl3pPr marL="514312" indent="0">
              <a:buNone/>
              <a:defRPr sz="1013" b="1"/>
            </a:lvl3pPr>
            <a:lvl4pPr marL="771468" indent="0">
              <a:buNone/>
              <a:defRPr sz="900" b="1"/>
            </a:lvl4pPr>
            <a:lvl5pPr marL="1028624" indent="0">
              <a:buNone/>
              <a:defRPr sz="900" b="1"/>
            </a:lvl5pPr>
            <a:lvl6pPr marL="1285780" indent="0">
              <a:buNone/>
              <a:defRPr sz="900" b="1"/>
            </a:lvl6pPr>
            <a:lvl7pPr marL="1542935" indent="0">
              <a:buNone/>
              <a:defRPr sz="900" b="1"/>
            </a:lvl7pPr>
            <a:lvl8pPr marL="1800090" indent="0">
              <a:buNone/>
              <a:defRPr sz="900" b="1"/>
            </a:lvl8pPr>
            <a:lvl9pPr marL="2057246" indent="0">
              <a:buNone/>
              <a:defRPr sz="900" b="1"/>
            </a:lvl9pPr>
          </a:lstStyle>
          <a:p>
            <a:pPr lvl="0"/>
            <a:r>
              <a:rPr lang="en-US" dirty="0"/>
              <a:t>Click to edit Master text styles</a:t>
            </a:r>
          </a:p>
        </p:txBody>
      </p:sp>
      <p:sp>
        <p:nvSpPr>
          <p:cNvPr id="4" name="Content Placeholder 3"/>
          <p:cNvSpPr>
            <a:spLocks noGrp="1"/>
          </p:cNvSpPr>
          <p:nvPr>
            <p:ph sz="half" idx="2"/>
          </p:nvPr>
        </p:nvSpPr>
        <p:spPr>
          <a:xfrm>
            <a:off x="283379" y="1837850"/>
            <a:ext cx="4240530" cy="4105750"/>
          </a:xfrm>
          <a:prstGeom prst="rect">
            <a:avLst/>
          </a:prstGeom>
        </p:spPr>
        <p:txBody>
          <a:bodyPr>
            <a:noAutofit/>
          </a:bodyPr>
          <a:lstStyle>
            <a:lvl1pPr algn="l" defTabSz="514312"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1pPr>
            <a:lvl2pPr algn="l" defTabSz="514312" rtl="0" eaLnBrk="1" latinLnBrk="0" hangingPunct="1">
              <a:lnSpc>
                <a:spcPct val="90000"/>
              </a:lnSpc>
              <a:buFont typeface="Arial" panose="020B0604020202020204" pitchFamily="34" charset="0"/>
              <a:defRPr lang="en-US" sz="1050" kern="1200" dirty="0" smtClean="0">
                <a:solidFill>
                  <a:srgbClr val="545559"/>
                </a:solidFill>
                <a:latin typeface="+mn-lt"/>
                <a:ea typeface="+mn-ea"/>
                <a:cs typeface="+mn-cs"/>
              </a:defRPr>
            </a:lvl2pPr>
            <a:lvl3pPr algn="l" defTabSz="514312" rtl="0" eaLnBrk="1" latinLnBrk="0" hangingPunct="1">
              <a:lnSpc>
                <a:spcPct val="90000"/>
              </a:lnSpc>
              <a:buFont typeface="Arial" panose="020B0604020202020204" pitchFamily="34" charset="0"/>
              <a:defRPr lang="en-US" sz="900" kern="1200" dirty="0" smtClean="0">
                <a:solidFill>
                  <a:srgbClr val="545559"/>
                </a:solidFill>
                <a:latin typeface="+mn-lt"/>
                <a:ea typeface="+mn-ea"/>
                <a:cs typeface="+mn-cs"/>
              </a:defRPr>
            </a:lvl3pPr>
            <a:lvl4pPr algn="l" defTabSz="514312" rtl="0" eaLnBrk="1" latinLnBrk="0" hangingPunct="1">
              <a:lnSpc>
                <a:spcPct val="90000"/>
              </a:lnSpc>
              <a:buFont typeface="Arial" panose="020B0604020202020204" pitchFamily="34" charset="0"/>
              <a:defRPr lang="en-US" sz="900" kern="1200" dirty="0" smtClean="0">
                <a:solidFill>
                  <a:srgbClr val="545559"/>
                </a:solidFill>
                <a:latin typeface="+mn-lt"/>
                <a:ea typeface="+mn-ea"/>
                <a:cs typeface="+mn-cs"/>
              </a:defRPr>
            </a:lvl4pPr>
            <a:lvl5pPr algn="l" defTabSz="514312" rtl="0" eaLnBrk="1" latinLnBrk="0" hangingPunct="1">
              <a:lnSpc>
                <a:spcPct val="90000"/>
              </a:lnSpc>
              <a:buFont typeface="Arial" panose="020B0604020202020204" pitchFamily="34" charset="0"/>
              <a:defRPr lang="en-US" sz="900" kern="1200" dirty="0">
                <a:solidFill>
                  <a:srgbClr val="545559"/>
                </a:solidFill>
                <a:latin typeface="+mn-lt"/>
                <a:ea typeface="+mn-ea"/>
                <a:cs typeface="+mn-cs"/>
              </a:defRPr>
            </a:lvl5pPr>
            <a:lvl6pPr marL="1028700" marR="0"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lvl7pPr>
            <a:lvl8pPr marL="1371600" marR="0"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5" name="Text Placeholder 4"/>
          <p:cNvSpPr>
            <a:spLocks noGrp="1"/>
          </p:cNvSpPr>
          <p:nvPr>
            <p:ph type="body" sz="quarter" idx="3"/>
          </p:nvPr>
        </p:nvSpPr>
        <p:spPr>
          <a:xfrm>
            <a:off x="4629150" y="1372377"/>
            <a:ext cx="4310104" cy="444089"/>
          </a:xfrm>
          <a:prstGeom prst="rect">
            <a:avLst/>
          </a:prstGeom>
        </p:spPr>
        <p:txBody>
          <a:bodyPr anchor="b">
            <a:noAutofit/>
          </a:bodyPr>
          <a:lstStyle>
            <a:lvl1pPr marL="0" indent="0">
              <a:buNone/>
              <a:defRPr lang="en-US" sz="1275" b="1" kern="1200" dirty="0" smtClean="0">
                <a:solidFill>
                  <a:srgbClr val="545559"/>
                </a:solidFill>
                <a:latin typeface="+mn-lt"/>
                <a:ea typeface="+mn-ea"/>
                <a:cs typeface="+mn-cs"/>
              </a:defRPr>
            </a:lvl1pPr>
            <a:lvl2pPr marL="257156" indent="0">
              <a:buNone/>
              <a:defRPr sz="1125" b="1"/>
            </a:lvl2pPr>
            <a:lvl3pPr marL="514312" indent="0">
              <a:buNone/>
              <a:defRPr sz="1013" b="1"/>
            </a:lvl3pPr>
            <a:lvl4pPr marL="771468" indent="0">
              <a:buNone/>
              <a:defRPr sz="900" b="1"/>
            </a:lvl4pPr>
            <a:lvl5pPr marL="1028624" indent="0">
              <a:buNone/>
              <a:defRPr sz="900" b="1"/>
            </a:lvl5pPr>
            <a:lvl6pPr marL="1285780" indent="0">
              <a:buNone/>
              <a:defRPr sz="900" b="1"/>
            </a:lvl6pPr>
            <a:lvl7pPr marL="1542935" indent="0">
              <a:buNone/>
              <a:defRPr sz="900" b="1"/>
            </a:lvl7pPr>
            <a:lvl8pPr marL="1800090" indent="0">
              <a:buNone/>
              <a:defRPr sz="900" b="1"/>
            </a:lvl8pPr>
            <a:lvl9pPr marL="2057246" indent="0">
              <a:buNone/>
              <a:defRPr sz="900" b="1"/>
            </a:lvl9pPr>
          </a:lstStyle>
          <a:p>
            <a:pPr marL="0" lvl="0" indent="0" algn="l" defTabSz="514312" rtl="0" eaLnBrk="1" latinLnBrk="0" hangingPunct="1">
              <a:lnSpc>
                <a:spcPct val="90000"/>
              </a:lnSpc>
              <a:spcBef>
                <a:spcPts val="563"/>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4629150" y="1837850"/>
            <a:ext cx="4310104" cy="4105750"/>
          </a:xfrm>
          <a:prstGeom prst="rect">
            <a:avLst/>
          </a:prstGeom>
        </p:spPr>
        <p:txBody>
          <a:bodyPr>
            <a:noAutofit/>
          </a:bodyPr>
          <a:lstStyle>
            <a:lvl1pPr algn="l" defTabSz="514312"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1pPr>
            <a:lvl2pPr algn="l" defTabSz="514312" rtl="0" eaLnBrk="1" latinLnBrk="0" hangingPunct="1">
              <a:lnSpc>
                <a:spcPct val="90000"/>
              </a:lnSpc>
              <a:buFont typeface="Arial" panose="020B0604020202020204" pitchFamily="34" charset="0"/>
              <a:defRPr lang="en-US" sz="1050" kern="1200" dirty="0" smtClean="0">
                <a:solidFill>
                  <a:srgbClr val="545559"/>
                </a:solidFill>
                <a:latin typeface="+mn-lt"/>
                <a:ea typeface="+mn-ea"/>
                <a:cs typeface="+mn-cs"/>
              </a:defRPr>
            </a:lvl2pPr>
            <a:lvl3pPr algn="l" defTabSz="514312" rtl="0" eaLnBrk="1" latinLnBrk="0" hangingPunct="1">
              <a:lnSpc>
                <a:spcPct val="90000"/>
              </a:lnSpc>
              <a:buFont typeface="Arial" panose="020B0604020202020204" pitchFamily="34" charset="0"/>
              <a:defRPr lang="en-US" sz="900" kern="1200" dirty="0" smtClean="0">
                <a:solidFill>
                  <a:srgbClr val="545559"/>
                </a:solidFill>
                <a:latin typeface="+mn-lt"/>
                <a:ea typeface="+mn-ea"/>
                <a:cs typeface="+mn-cs"/>
              </a:defRPr>
            </a:lvl3pPr>
            <a:lvl4pPr algn="l" defTabSz="514312" rtl="0" eaLnBrk="1" latinLnBrk="0" hangingPunct="1">
              <a:lnSpc>
                <a:spcPct val="90000"/>
              </a:lnSpc>
              <a:buFont typeface="Arial" panose="020B0604020202020204" pitchFamily="34" charset="0"/>
              <a:defRPr lang="en-US" sz="900" kern="1200" dirty="0" smtClean="0">
                <a:solidFill>
                  <a:srgbClr val="545559"/>
                </a:solidFill>
                <a:latin typeface="+mn-lt"/>
                <a:ea typeface="+mn-ea"/>
                <a:cs typeface="+mn-cs"/>
              </a:defRPr>
            </a:lvl4pPr>
            <a:lvl5pPr algn="l" defTabSz="514312" rtl="0" eaLnBrk="1" latinLnBrk="0" hangingPunct="1">
              <a:lnSpc>
                <a:spcPct val="90000"/>
              </a:lnSpc>
              <a:buFont typeface="Arial" panose="020B0604020202020204" pitchFamily="34" charset="0"/>
              <a:defRPr lang="en-US" sz="900" kern="1200" dirty="0">
                <a:solidFill>
                  <a:srgbClr val="545559"/>
                </a:solidFill>
                <a:latin typeface="+mn-lt"/>
                <a:ea typeface="+mn-ea"/>
                <a:cs typeface="+mn-cs"/>
              </a:defRPr>
            </a:lvl5pPr>
            <a:lvl6pPr marL="1028700" marR="0"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lvl7pPr>
            <a:lvl8pPr marL="1371600" marR="0"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Tree>
    <p:extLst>
      <p:ext uri="{BB962C8B-B14F-4D97-AF65-F5344CB8AC3E}">
        <p14:creationId xmlns:p14="http://schemas.microsoft.com/office/powerpoint/2010/main" val="1821847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285751" y="647700"/>
            <a:ext cx="8658224" cy="495300"/>
          </a:xfrm>
        </p:spPr>
        <p:txBody>
          <a:bodyPr/>
          <a:lstStyle/>
          <a:p>
            <a:r>
              <a:rPr lang="en-US" dirty="0"/>
              <a:t>Click to edit Master title style</a:t>
            </a:r>
          </a:p>
        </p:txBody>
      </p:sp>
      <p:sp>
        <p:nvSpPr>
          <p:cNvPr id="4" name="Content Placeholder 3"/>
          <p:cNvSpPr>
            <a:spLocks noGrp="1"/>
          </p:cNvSpPr>
          <p:nvPr>
            <p:ph sz="half" idx="2"/>
          </p:nvPr>
        </p:nvSpPr>
        <p:spPr>
          <a:xfrm>
            <a:off x="5064924" y="1452896"/>
            <a:ext cx="3871709" cy="4468582"/>
          </a:xfrm>
          <a:prstGeom prst="rect">
            <a:avLst/>
          </a:prstGeom>
        </p:spPr>
        <p:txBody>
          <a:bodyPr/>
          <a:lstStyle>
            <a:lvl1pPr>
              <a:lnSpc>
                <a:spcPct val="100000"/>
              </a:lnSpc>
              <a:spcBef>
                <a:spcPts val="225"/>
              </a:spcBef>
              <a:spcAft>
                <a:spcPts val="225"/>
              </a:spcAft>
              <a:defRPr/>
            </a:lvl1pPr>
            <a:lvl2pPr>
              <a:lnSpc>
                <a:spcPct val="100000"/>
              </a:lnSpc>
              <a:spcBef>
                <a:spcPts val="225"/>
              </a:spcBef>
              <a:spcAft>
                <a:spcPts val="225"/>
              </a:spcAft>
              <a:defRPr/>
            </a:lvl2pPr>
            <a:lvl3pPr>
              <a:lnSpc>
                <a:spcPct val="100000"/>
              </a:lnSpc>
              <a:spcBef>
                <a:spcPts val="225"/>
              </a:spcBef>
              <a:spcAft>
                <a:spcPts val="225"/>
              </a:spcAft>
              <a:defRPr/>
            </a:lvl3pPr>
            <a:lvl4pPr>
              <a:lnSpc>
                <a:spcPct val="100000"/>
              </a:lnSpc>
              <a:spcBef>
                <a:spcPts val="225"/>
              </a:spcBef>
              <a:spcAft>
                <a:spcPts val="225"/>
              </a:spcAft>
              <a:defRPr/>
            </a:lvl4pPr>
            <a:lvl5pPr>
              <a:lnSpc>
                <a:spcPct val="100000"/>
              </a:lnSpc>
              <a:spcBef>
                <a:spcPts val="225"/>
              </a:spcBef>
              <a:spcAft>
                <a:spcPts val="225"/>
              </a:spcAft>
              <a:defRPr sz="900"/>
            </a:lvl5pPr>
            <a:lvl6pPr marL="1028700" marR="0" indent="-170260" algn="l" defTabSz="514312" rtl="0" eaLnBrk="1" fontAlgn="auto" latinLnBrk="0" hangingPunct="1">
              <a:lnSpc>
                <a:spcPct val="100000"/>
              </a:lnSpc>
              <a:spcBef>
                <a:spcPts val="225"/>
              </a:spcBef>
              <a:spcAft>
                <a:spcPts val="225"/>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lvl7pPr>
            <a:lvl8pPr marL="1371600" marR="0" indent="-170260"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1" y="1511711"/>
            <a:ext cx="4964906" cy="4431890"/>
          </a:xfrm>
          <a:prstGeom prst="rect">
            <a:avLst/>
          </a:prstGeom>
        </p:spPr>
        <p:txBody>
          <a:bodyPr/>
          <a:lstStyle/>
          <a:p>
            <a:endParaRPr lang="en-US"/>
          </a:p>
        </p:txBody>
      </p:sp>
    </p:spTree>
    <p:extLst>
      <p:ext uri="{BB962C8B-B14F-4D97-AF65-F5344CB8AC3E}">
        <p14:creationId xmlns:p14="http://schemas.microsoft.com/office/powerpoint/2010/main" val="3677172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285751" y="647700"/>
            <a:ext cx="8658224" cy="495300"/>
          </a:xfrm>
        </p:spPr>
        <p:txBody>
          <a:bodyPr/>
          <a:lstStyle/>
          <a:p>
            <a:r>
              <a:rPr lang="en-US"/>
              <a:t>Click to edit Master title style</a:t>
            </a:r>
          </a:p>
        </p:txBody>
      </p:sp>
      <p:sp>
        <p:nvSpPr>
          <p:cNvPr id="3" name="Content Placeholder 2"/>
          <p:cNvSpPr>
            <a:spLocks noGrp="1"/>
          </p:cNvSpPr>
          <p:nvPr>
            <p:ph sz="half" idx="1"/>
          </p:nvPr>
        </p:nvSpPr>
        <p:spPr>
          <a:xfrm>
            <a:off x="277872" y="1447800"/>
            <a:ext cx="3833440" cy="4382228"/>
          </a:xfrm>
          <a:prstGeom prst="rect">
            <a:avLst/>
          </a:prstGeom>
        </p:spPr>
        <p:txBody>
          <a:bodyPr/>
          <a:lstStyle>
            <a:lvl1pPr>
              <a:lnSpc>
                <a:spcPct val="100000"/>
              </a:lnSpc>
              <a:spcBef>
                <a:spcPts val="150"/>
              </a:spcBef>
              <a:spcAft>
                <a:spcPts val="150"/>
              </a:spcAft>
              <a:defRPr/>
            </a:lvl1pPr>
            <a:lvl2pPr>
              <a:lnSpc>
                <a:spcPct val="100000"/>
              </a:lnSpc>
              <a:spcBef>
                <a:spcPts val="225"/>
              </a:spcBef>
              <a:spcAft>
                <a:spcPts val="225"/>
              </a:spcAft>
              <a:defRPr/>
            </a:lvl2pPr>
            <a:lvl3pPr>
              <a:lnSpc>
                <a:spcPct val="100000"/>
              </a:lnSpc>
              <a:spcBef>
                <a:spcPts val="225"/>
              </a:spcBef>
              <a:spcAft>
                <a:spcPts val="225"/>
              </a:spcAft>
              <a:defRPr/>
            </a:lvl3pPr>
            <a:lvl4pPr>
              <a:lnSpc>
                <a:spcPct val="100000"/>
              </a:lnSpc>
              <a:spcBef>
                <a:spcPts val="225"/>
              </a:spcBef>
              <a:spcAft>
                <a:spcPts val="225"/>
              </a:spcAft>
              <a:defRPr sz="900"/>
            </a:lvl4pPr>
            <a:lvl5pPr>
              <a:lnSpc>
                <a:spcPct val="100000"/>
              </a:lnSpc>
              <a:spcBef>
                <a:spcPts val="225"/>
              </a:spcBef>
              <a:spcAft>
                <a:spcPts val="225"/>
              </a:spcAft>
              <a:defRPr sz="900"/>
            </a:lvl5pPr>
            <a:lvl6pPr marL="1028700" marR="0" indent="-170260" algn="l" defTabSz="514312" rtl="0" eaLnBrk="1" fontAlgn="auto" latinLnBrk="0" hangingPunct="1">
              <a:lnSpc>
                <a:spcPct val="100000"/>
              </a:lnSpc>
              <a:spcBef>
                <a:spcPts val="225"/>
              </a:spcBef>
              <a:spcAft>
                <a:spcPts val="225"/>
              </a:spcAft>
              <a:buClr>
                <a:srgbClr val="545559"/>
              </a:buClr>
              <a:buSzPct val="90000"/>
              <a:buFont typeface="Arial" panose="020B0604020202020204" pitchFamily="34" charset="0"/>
              <a:buChar char="•"/>
              <a:tabLst/>
              <a:defRPr/>
            </a:lvl6pPr>
            <a:lvl7pPr marL="12013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lvl7pPr>
            <a:lvl8pPr marL="1371600" marR="0" indent="-170260"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8pPr>
            <a:lvl9pPr marL="1544241" marR="0" indent="-172641" algn="l" defTabSz="514312" rtl="0" eaLnBrk="1" fontAlgn="auto" latinLnBrk="0" hangingPunct="1">
              <a:lnSpc>
                <a:spcPct val="100000"/>
              </a:lnSpc>
              <a:spcBef>
                <a:spcPts val="225"/>
              </a:spcBef>
              <a:spcAft>
                <a:spcPts val="225"/>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028700" marR="0" lvl="5" indent="-170260" algn="l" defTabSz="514312" rtl="0" eaLnBrk="1" fontAlgn="auto" latinLnBrk="0" hangingPunct="1">
              <a:lnSpc>
                <a:spcPct val="90000"/>
              </a:lnSpc>
              <a:spcBef>
                <a:spcPts val="281"/>
              </a:spcBef>
              <a:spcAft>
                <a:spcPts val="0"/>
              </a:spcAft>
              <a:buClr>
                <a:srgbClr val="545559"/>
              </a:buClr>
              <a:buSzPct val="9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rPr>
              <a:t>Sixth level</a:t>
            </a:r>
          </a:p>
          <a:p>
            <a:pPr marL="1201341" marR="0" lvl="6"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Seventh level</a:t>
            </a:r>
          </a:p>
          <a:p>
            <a:pPr marL="1371600" marR="0" lvl="7" indent="-170260"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Eighth level</a:t>
            </a:r>
          </a:p>
          <a:p>
            <a:pPr marL="1544241" marR="0" lvl="8" indent="-172641" algn="l" defTabSz="514312" rtl="0" eaLnBrk="1" fontAlgn="auto" latinLnBrk="0" hangingPunct="1">
              <a:lnSpc>
                <a:spcPct val="90000"/>
              </a:lnSpc>
              <a:spcBef>
                <a:spcPts val="281"/>
              </a:spcBef>
              <a:spcAft>
                <a:spcPts val="0"/>
              </a:spcAft>
              <a:buClrTx/>
              <a:buSzPct val="80000"/>
              <a:buFont typeface="Arial" panose="020B0604020202020204" pitchFamily="34" charset="0"/>
              <a:buChar char="•"/>
              <a:tabLst/>
              <a:defRPr/>
            </a:pPr>
            <a:r>
              <a:rPr kumimoji="0" lang="en-US" sz="9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4257677" y="1511710"/>
            <a:ext cx="4886325" cy="4431890"/>
          </a:xfrm>
          <a:prstGeom prst="rect">
            <a:avLst/>
          </a:prstGeom>
        </p:spPr>
        <p:txBody>
          <a:bodyPr/>
          <a:lstStyle/>
          <a:p>
            <a:endParaRPr lang="en-US"/>
          </a:p>
        </p:txBody>
      </p:sp>
    </p:spTree>
    <p:extLst>
      <p:ext uri="{BB962C8B-B14F-4D97-AF65-F5344CB8AC3E}">
        <p14:creationId xmlns:p14="http://schemas.microsoft.com/office/powerpoint/2010/main" val="4020416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285752" y="647700"/>
            <a:ext cx="8591549" cy="495300"/>
          </a:xfrm>
        </p:spPr>
        <p:txBody>
          <a:bodyPr/>
          <a:lstStyle/>
          <a:p>
            <a:r>
              <a:rPr lang="en-US"/>
              <a:t>Click to edit Master title style</a:t>
            </a:r>
          </a:p>
        </p:txBody>
      </p:sp>
      <p:sp>
        <p:nvSpPr>
          <p:cNvPr id="6" name="Chart Placeholder 5"/>
          <p:cNvSpPr>
            <a:spLocks noGrp="1"/>
          </p:cNvSpPr>
          <p:nvPr>
            <p:ph type="chart" sz="quarter" idx="13"/>
          </p:nvPr>
        </p:nvSpPr>
        <p:spPr>
          <a:xfrm>
            <a:off x="285752" y="1371600"/>
            <a:ext cx="8591549" cy="4572000"/>
          </a:xfrm>
          <a:prstGeom prst="rect">
            <a:avLst/>
          </a:prstGeom>
        </p:spPr>
        <p:txBody>
          <a:bodyPr/>
          <a:lstStyle/>
          <a:p>
            <a:endParaRPr lang="en-US"/>
          </a:p>
        </p:txBody>
      </p:sp>
    </p:spTree>
    <p:extLst>
      <p:ext uri="{BB962C8B-B14F-4D97-AF65-F5344CB8AC3E}">
        <p14:creationId xmlns:p14="http://schemas.microsoft.com/office/powerpoint/2010/main" val="3736217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9144000" cy="5638800"/>
          </a:xfrm>
          <a:prstGeom prst="rect">
            <a:avLst/>
          </a:prstGeom>
        </p:spPr>
        <p:txBody>
          <a:bodyPr/>
          <a:lstStyle/>
          <a:p>
            <a:endParaRPr lang="en-US" dirty="0"/>
          </a:p>
        </p:txBody>
      </p:sp>
    </p:spTree>
    <p:extLst>
      <p:ext uri="{BB962C8B-B14F-4D97-AF65-F5344CB8AC3E}">
        <p14:creationId xmlns:p14="http://schemas.microsoft.com/office/powerpoint/2010/main" val="39104891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9144000" cy="6858000"/>
          </a:xfrm>
          <a:prstGeom prst="rect">
            <a:avLst/>
          </a:prstGeom>
        </p:spPr>
        <p:txBody>
          <a:bodyPr/>
          <a:lstStyle/>
          <a:p>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9144000" cy="6856628"/>
          </a:xfrm>
          <a:prstGeom prst="rect">
            <a:avLst/>
          </a:prstGeom>
        </p:spPr>
      </p:pic>
      <p:sp>
        <p:nvSpPr>
          <p:cNvPr id="23" name="Text Placeholder 22"/>
          <p:cNvSpPr>
            <a:spLocks noGrp="1"/>
          </p:cNvSpPr>
          <p:nvPr>
            <p:ph type="body" sz="quarter" idx="14"/>
          </p:nvPr>
        </p:nvSpPr>
        <p:spPr>
          <a:xfrm>
            <a:off x="6135499" y="2693199"/>
            <a:ext cx="2635345" cy="2455826"/>
          </a:xfrm>
          <a:prstGeom prst="rect">
            <a:avLst/>
          </a:prstGeom>
        </p:spPr>
        <p:txBody>
          <a:bodyPr/>
          <a:lstStyle>
            <a:lvl1pPr marL="88106" indent="254794">
              <a:buNone/>
              <a:defRPr>
                <a:solidFill>
                  <a:schemeClr val="bg1"/>
                </a:solidFill>
              </a:defRPr>
            </a:lvl1pPr>
            <a:lvl2pPr marL="171450" indent="0">
              <a:buNone/>
              <a:defRPr>
                <a:solidFill>
                  <a:schemeClr val="bg1"/>
                </a:solidFill>
              </a:defRPr>
            </a:lvl2pPr>
            <a:lvl3pPr marL="342900" indent="0">
              <a:buNone/>
              <a:defRPr>
                <a:solidFill>
                  <a:schemeClr val="bg1"/>
                </a:solidFill>
              </a:defRPr>
            </a:lvl3pPr>
            <a:lvl4pPr marL="514350" indent="0">
              <a:buNone/>
              <a:defRPr>
                <a:solidFill>
                  <a:schemeClr val="bg1"/>
                </a:solidFill>
              </a:defRPr>
            </a:lvl4pPr>
            <a:lvl5pPr marL="6858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reeform 6"/>
          <p:cNvSpPr>
            <a:spLocks noEditPoints="1"/>
          </p:cNvSpPr>
          <p:nvPr userDrawn="1"/>
        </p:nvSpPr>
        <p:spPr bwMode="auto">
          <a:xfrm>
            <a:off x="6018028" y="2469760"/>
            <a:ext cx="520995"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4" name="Group 23"/>
          <p:cNvGrpSpPr/>
          <p:nvPr userDrawn="1"/>
        </p:nvGrpSpPr>
        <p:grpSpPr>
          <a:xfrm>
            <a:off x="7493668" y="6124009"/>
            <a:ext cx="1381479"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880551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9144000" cy="6858000"/>
          </a:xfrm>
          <a:prstGeom prst="rect">
            <a:avLst/>
          </a:prstGeom>
        </p:spPr>
        <p:txBody>
          <a:bodyPr/>
          <a:lstStyle/>
          <a:p>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9143998" cy="6856628"/>
          </a:xfrm>
          <a:prstGeom prst="rect">
            <a:avLst/>
          </a:prstGeom>
        </p:spPr>
      </p:pic>
      <p:sp>
        <p:nvSpPr>
          <p:cNvPr id="23" name="Text Placeholder 22"/>
          <p:cNvSpPr>
            <a:spLocks noGrp="1"/>
          </p:cNvSpPr>
          <p:nvPr>
            <p:ph type="body" sz="quarter" idx="14"/>
          </p:nvPr>
        </p:nvSpPr>
        <p:spPr>
          <a:xfrm>
            <a:off x="6135499" y="2693199"/>
            <a:ext cx="2635345" cy="2455826"/>
          </a:xfrm>
          <a:prstGeom prst="rect">
            <a:avLst/>
          </a:prstGeom>
        </p:spPr>
        <p:txBody>
          <a:bodyPr/>
          <a:lstStyle>
            <a:lvl1pPr marL="88106" indent="254794">
              <a:buNone/>
              <a:defRPr>
                <a:solidFill>
                  <a:schemeClr val="bg1"/>
                </a:solidFill>
              </a:defRPr>
            </a:lvl1pPr>
            <a:lvl2pPr marL="171450" indent="0">
              <a:buNone/>
              <a:defRPr>
                <a:solidFill>
                  <a:schemeClr val="bg1"/>
                </a:solidFill>
              </a:defRPr>
            </a:lvl2pPr>
            <a:lvl3pPr marL="342900" indent="0">
              <a:buNone/>
              <a:defRPr>
                <a:solidFill>
                  <a:schemeClr val="bg1"/>
                </a:solidFill>
              </a:defRPr>
            </a:lvl3pPr>
            <a:lvl4pPr marL="514350" indent="0">
              <a:buNone/>
              <a:defRPr>
                <a:solidFill>
                  <a:schemeClr val="bg1"/>
                </a:solidFill>
              </a:defRPr>
            </a:lvl4pPr>
            <a:lvl5pPr marL="6858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reeform 6"/>
          <p:cNvSpPr>
            <a:spLocks noEditPoints="1"/>
          </p:cNvSpPr>
          <p:nvPr userDrawn="1"/>
        </p:nvSpPr>
        <p:spPr bwMode="auto">
          <a:xfrm>
            <a:off x="6018028" y="2469760"/>
            <a:ext cx="520995"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4" name="Group 23"/>
          <p:cNvGrpSpPr/>
          <p:nvPr userDrawn="1"/>
        </p:nvGrpSpPr>
        <p:grpSpPr>
          <a:xfrm>
            <a:off x="7493668" y="6124009"/>
            <a:ext cx="1381479"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21928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l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11632" y="1214422"/>
            <a:ext cx="8453944" cy="4786328"/>
          </a:xfrm>
          <a:prstGeom prst="rect">
            <a:avLst/>
          </a:prstGeom>
        </p:spPr>
        <p:txBody>
          <a:bodyPr/>
          <a:lstStyle>
            <a:lvl1pPr marL="0" indent="0">
              <a:spcAft>
                <a:spcPts val="1800"/>
              </a:spcAft>
              <a:buNone/>
              <a:defRPr b="1"/>
            </a:lvl1pPr>
            <a:lvl2pPr marL="361950" indent="-361950">
              <a:spcAft>
                <a:spcPts val="600"/>
              </a:spcAft>
              <a:buFont typeface="Wingdings" pitchFamily="2" charset="2"/>
              <a:buChar char="§"/>
              <a:defRPr sz="1500"/>
            </a:lvl2pPr>
            <a:lvl3pPr marL="755650" indent="-309563">
              <a:spcAft>
                <a:spcPts val="600"/>
              </a:spcAft>
              <a:buFont typeface="Arial" pitchFamily="34" charset="0"/>
              <a:buChar char="–"/>
              <a:defRPr sz="1300"/>
            </a:lvl3pPr>
            <a:lvl4pPr marL="1127125" indent="-319088">
              <a:spcAft>
                <a:spcPts val="600"/>
              </a:spcAft>
              <a:buFont typeface="Wingdings" pitchFamily="2" charset="2"/>
              <a:buChar char="§"/>
              <a:defRPr/>
            </a:lvl4pPr>
            <a:lvl5pPr marL="1616075" indent="-276225">
              <a:spcAft>
                <a:spcPts val="600"/>
              </a:spcAft>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9144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Picture Placeholder 4"/>
          <p:cNvSpPr>
            <a:spLocks noGrp="1"/>
          </p:cNvSpPr>
          <p:nvPr>
            <p:ph type="pic" sz="quarter" idx="13"/>
          </p:nvPr>
        </p:nvSpPr>
        <p:spPr>
          <a:xfrm>
            <a:off x="0" y="-30010"/>
            <a:ext cx="9144000" cy="5967770"/>
          </a:xfrm>
          <a:prstGeom prst="rect">
            <a:avLst/>
          </a:prstGeom>
          <a:solidFill>
            <a:srgbClr val="E6E6E6"/>
          </a:solidFill>
        </p:spPr>
        <p:txBody>
          <a:bodyPr/>
          <a:lstStyle/>
          <a:p>
            <a:endParaRPr lang="en-US" dirty="0"/>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473172" y="2142310"/>
            <a:ext cx="5670830" cy="3877502"/>
          </a:xfrm>
          <a:prstGeom prst="rect">
            <a:avLst/>
          </a:prstGeom>
          <a:noFill/>
          <a:ln>
            <a:noFill/>
          </a:ln>
        </p:spPr>
      </p:pic>
      <p:sp>
        <p:nvSpPr>
          <p:cNvPr id="24" name="Text Placeholder 6"/>
          <p:cNvSpPr>
            <a:spLocks noGrp="1"/>
          </p:cNvSpPr>
          <p:nvPr>
            <p:ph type="body" sz="quarter" idx="14"/>
          </p:nvPr>
        </p:nvSpPr>
        <p:spPr>
          <a:xfrm>
            <a:off x="5695405" y="4084320"/>
            <a:ext cx="2612573" cy="1859280"/>
          </a:xfrm>
          <a:prstGeom prst="rect">
            <a:avLst/>
          </a:prstGeom>
        </p:spPr>
        <p:txBody>
          <a:bodyPr anchor="ctr" anchorCtr="0">
            <a:noAutofit/>
          </a:bodyPr>
          <a:lstStyle>
            <a:lvl1pPr algn="ctr">
              <a:defRPr sz="975">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84279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2" y="647700"/>
            <a:ext cx="8591549" cy="495300"/>
          </a:xfrm>
        </p:spPr>
        <p:txBody>
          <a:bodyPr/>
          <a:lstStyle/>
          <a:p>
            <a:r>
              <a:rPr lang="en-US" dirty="0"/>
              <a:t>Click to edit Master title style</a:t>
            </a:r>
          </a:p>
        </p:txBody>
      </p:sp>
      <p:sp>
        <p:nvSpPr>
          <p:cNvPr id="6" name="Table Placeholder 5"/>
          <p:cNvSpPr>
            <a:spLocks noGrp="1"/>
          </p:cNvSpPr>
          <p:nvPr>
            <p:ph type="tbl" sz="quarter" idx="13"/>
          </p:nvPr>
        </p:nvSpPr>
        <p:spPr>
          <a:xfrm>
            <a:off x="285752" y="1562100"/>
            <a:ext cx="8591549" cy="4381500"/>
          </a:xfrm>
          <a:prstGeom prst="rect">
            <a:avLst/>
          </a:prstGeom>
        </p:spPr>
        <p:txBody>
          <a:bodyPr/>
          <a:lstStyle/>
          <a:p>
            <a:endParaRPr lang="en-US"/>
          </a:p>
        </p:txBody>
      </p:sp>
    </p:spTree>
    <p:extLst>
      <p:ext uri="{BB962C8B-B14F-4D97-AF65-F5344CB8AC3E}">
        <p14:creationId xmlns:p14="http://schemas.microsoft.com/office/powerpoint/2010/main" val="13583989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23786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42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09533"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19625"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buSzPct val="110000"/>
              <a:buFont typeface="+mj-lt"/>
              <a:buAutoNum type="arabicPeriod"/>
              <a:defRPr/>
            </a:lvl1pPr>
            <a:lvl2pPr marL="800100" indent="-342900">
              <a:spcAft>
                <a:spcPts val="1500"/>
              </a:spcAft>
              <a:buSzPct val="110000"/>
              <a:buFont typeface="Wingdings" pitchFamily="2" charset="2"/>
              <a:buChar char="§"/>
              <a:defRPr/>
            </a:lvl2pPr>
            <a:lvl3pPr>
              <a:spcAft>
                <a:spcPts val="1500"/>
              </a:spcAft>
              <a:buSzPct val="110000"/>
              <a:buFont typeface="Arial" pitchFamily="34" charset="0"/>
              <a:buChar char="–"/>
              <a:defRPr/>
            </a:lvl3pPr>
            <a:lvl4pPr>
              <a:spcAft>
                <a:spcPts val="1500"/>
              </a:spcAft>
              <a:buSzPct val="110000"/>
              <a:buFont typeface="Wingdings" pitchFamily="2" charset="2"/>
              <a:buChar char="§"/>
              <a:defRPr/>
            </a:lvl4pPr>
            <a:lvl5pPr>
              <a:spcAft>
                <a:spcPts val="1500"/>
              </a:spcAft>
              <a:buSzPct val="110000"/>
              <a:buFont typeface="Arial" pitchFamily="34" charset="0"/>
              <a:buChar char="–"/>
              <a:defRPr/>
            </a:lvl5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8478469" cy="4214812"/>
          </a:xfrm>
        </p:spPr>
        <p:txBody>
          <a:bodyPr/>
          <a:lstStyle>
            <a:lvl1pPr>
              <a:buNone/>
              <a:defRPr/>
            </a:lvl1pPr>
          </a:lstStyle>
          <a:p>
            <a:pPr lvl="0"/>
            <a:r>
              <a:rPr lang="en-US"/>
              <a:t>Click to edit Master text styles</a:t>
            </a:r>
          </a:p>
        </p:txBody>
      </p:sp>
      <p:sp>
        <p:nvSpPr>
          <p:cNvPr id="12" name="Text Placeholder 11"/>
          <p:cNvSpPr>
            <a:spLocks noGrp="1"/>
          </p:cNvSpPr>
          <p:nvPr>
            <p:ph type="body" sz="quarter" idx="14"/>
          </p:nvPr>
        </p:nvSpPr>
        <p:spPr>
          <a:xfrm>
            <a:off x="314656" y="1214438"/>
            <a:ext cx="8472186" cy="500062"/>
          </a:xfrm>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2620581" cy="4214812"/>
          </a:xfrm>
        </p:spPr>
        <p:txBody>
          <a:bodyPr/>
          <a:lstStyle>
            <a:lvl1pPr>
              <a:buNone/>
              <a:defRPr/>
            </a:lvl1pPr>
          </a:lstStyle>
          <a:p>
            <a:pPr lvl="0"/>
            <a:r>
              <a:rPr lang="en-US"/>
              <a:t>Click to edit Master text styles</a:t>
            </a:r>
          </a:p>
        </p:txBody>
      </p:sp>
      <p:sp>
        <p:nvSpPr>
          <p:cNvPr id="9" name="Content Placeholder 9"/>
          <p:cNvSpPr>
            <a:spLocks noGrp="1"/>
          </p:cNvSpPr>
          <p:nvPr>
            <p:ph sz="quarter" idx="15"/>
          </p:nvPr>
        </p:nvSpPr>
        <p:spPr>
          <a:xfrm>
            <a:off x="3229663" y="1785938"/>
            <a:ext cx="2620581" cy="4214812"/>
          </a:xfrm>
        </p:spPr>
        <p:txBody>
          <a:bodyPr/>
          <a:lstStyle>
            <a:lvl1pPr>
              <a:buNone/>
              <a:defRPr/>
            </a:lvl1pPr>
          </a:lstStyle>
          <a:p>
            <a:pPr lvl="0"/>
            <a:r>
              <a:rPr lang="en-US"/>
              <a:t>Click to edit Master text styles</a:t>
            </a:r>
          </a:p>
        </p:txBody>
      </p:sp>
      <p:sp>
        <p:nvSpPr>
          <p:cNvPr id="12" name="Content Placeholder 9"/>
          <p:cNvSpPr>
            <a:spLocks noGrp="1"/>
          </p:cNvSpPr>
          <p:nvPr>
            <p:ph sz="quarter" idx="17"/>
          </p:nvPr>
        </p:nvSpPr>
        <p:spPr>
          <a:xfrm>
            <a:off x="6158621" y="1785956"/>
            <a:ext cx="2620581" cy="4214812"/>
          </a:xfrm>
        </p:spPr>
        <p:txBody>
          <a:bodyPr/>
          <a:lstStyle>
            <a:lvl1pPr>
              <a:buNone/>
              <a:defRPr/>
            </a:lvl1pPr>
          </a:lstStyle>
          <a:p>
            <a:pPr lvl="0"/>
            <a:r>
              <a:rPr lang="en-US"/>
              <a:t>Click to edit Master text styles</a:t>
            </a:r>
          </a:p>
        </p:txBody>
      </p:sp>
      <p:sp>
        <p:nvSpPr>
          <p:cNvPr id="13" name="Text Placeholder 11"/>
          <p:cNvSpPr>
            <a:spLocks noGrp="1"/>
          </p:cNvSpPr>
          <p:nvPr>
            <p:ph type="body" sz="quarter" idx="18"/>
          </p:nvPr>
        </p:nvSpPr>
        <p:spPr>
          <a:xfrm>
            <a:off x="314657" y="1214438"/>
            <a:ext cx="2614270" cy="500062"/>
          </a:xfrm>
        </p:spPr>
        <p:txBody>
          <a:bodyPr/>
          <a:lstStyle>
            <a:lvl1pPr marL="0" indent="0">
              <a:buNone/>
              <a:defRPr b="1"/>
            </a:lvl1pPr>
          </a:lstStyle>
          <a:p>
            <a:pPr lvl="0"/>
            <a:r>
              <a:rPr lang="en-US"/>
              <a:t>Click to edit Master text styles</a:t>
            </a:r>
          </a:p>
        </p:txBody>
      </p:sp>
      <p:sp>
        <p:nvSpPr>
          <p:cNvPr id="15" name="Text Placeholder 11"/>
          <p:cNvSpPr>
            <a:spLocks noGrp="1"/>
          </p:cNvSpPr>
          <p:nvPr>
            <p:ph type="body" sz="quarter" idx="19"/>
          </p:nvPr>
        </p:nvSpPr>
        <p:spPr>
          <a:xfrm>
            <a:off x="3235974" y="1222062"/>
            <a:ext cx="2614270" cy="500062"/>
          </a:xfrm>
        </p:spPr>
        <p:txBody>
          <a:bodyPr/>
          <a:lstStyle>
            <a:lvl1pPr marL="0" indent="0">
              <a:buNone/>
              <a:defRPr b="1"/>
            </a:lvl1pPr>
          </a:lstStyle>
          <a:p>
            <a:pPr lvl="0"/>
            <a:r>
              <a:rPr lang="en-US"/>
              <a:t>Click to edit Master text styles</a:t>
            </a:r>
          </a:p>
        </p:txBody>
      </p:sp>
      <p:sp>
        <p:nvSpPr>
          <p:cNvPr id="17" name="Text Placeholder 11"/>
          <p:cNvSpPr>
            <a:spLocks noGrp="1"/>
          </p:cNvSpPr>
          <p:nvPr>
            <p:ph type="body" sz="quarter" idx="20"/>
          </p:nvPr>
        </p:nvSpPr>
        <p:spPr>
          <a:xfrm>
            <a:off x="6161939" y="1225055"/>
            <a:ext cx="2614270" cy="500062"/>
          </a:xfrm>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and Imag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11632" y="1214422"/>
            <a:ext cx="6546384" cy="47863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8" name="Content Placeholder 7"/>
          <p:cNvSpPr>
            <a:spLocks noGrp="1"/>
          </p:cNvSpPr>
          <p:nvPr>
            <p:ph sz="quarter" idx="13"/>
          </p:nvPr>
        </p:nvSpPr>
        <p:spPr>
          <a:xfrm>
            <a:off x="6929438" y="1214438"/>
            <a:ext cx="1857375" cy="4786312"/>
          </a:xfrm>
        </p:spPr>
        <p:txBody>
          <a:bodyPr/>
          <a:lstStyle>
            <a:lvl1pPr>
              <a:buNone/>
              <a:defRPr/>
            </a:lvl1pPr>
          </a:lstStyle>
          <a:p>
            <a:pPr lvl="0"/>
            <a:r>
              <a:rPr lang="en-US"/>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image" Target="../media/image5.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153400" y="6190823"/>
            <a:ext cx="6858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BDDA355-DE8D-49B6-B72B-9B84B24AB58E}" type="slidenum">
              <a:rPr lang="en-GB" smtClean="0"/>
              <a:pPr/>
              <a:t>‹#›</a:t>
            </a:fld>
            <a:endParaRPr lang="en-GB"/>
          </a:p>
        </p:txBody>
      </p:sp>
      <p:pic>
        <p:nvPicPr>
          <p:cNvPr id="19" name="Picture 9"/>
          <p:cNvPicPr>
            <a:picLocks noChangeAspect="1"/>
          </p:cNvPicPr>
          <p:nvPr/>
        </p:nvPicPr>
        <p:blipFill>
          <a:blip r:embed="rId15" cstate="print"/>
          <a:srcRect/>
          <a:stretch>
            <a:fillRect/>
          </a:stretch>
        </p:blipFill>
        <p:spPr bwMode="auto">
          <a:xfrm>
            <a:off x="0" y="0"/>
            <a:ext cx="9144000" cy="228600"/>
          </a:xfrm>
          <a:prstGeom prst="rect">
            <a:avLst/>
          </a:prstGeom>
          <a:noFill/>
          <a:ln w="9525">
            <a:noFill/>
            <a:miter lim="800000"/>
            <a:headEnd/>
            <a:tailEnd/>
          </a:ln>
        </p:spPr>
      </p:pic>
      <p:pic>
        <p:nvPicPr>
          <p:cNvPr id="20" name="Picture 7" descr="PPT_PPM1.jpg"/>
          <p:cNvPicPr>
            <a:picLocks noChangeAspect="1"/>
          </p:cNvPicPr>
          <p:nvPr/>
        </p:nvPicPr>
        <p:blipFill>
          <a:blip r:embed="rId16" cstate="print"/>
          <a:srcRect l="70139" t="86806" r="2499" b="3195"/>
          <a:stretch>
            <a:fillRect/>
          </a:stretch>
        </p:blipFill>
        <p:spPr bwMode="auto">
          <a:xfrm>
            <a:off x="7086600" y="381000"/>
            <a:ext cx="1905000" cy="522288"/>
          </a:xfrm>
          <a:prstGeom prst="rect">
            <a:avLst/>
          </a:prstGeom>
          <a:noFill/>
          <a:ln w="9525">
            <a:noFill/>
            <a:miter lim="800000"/>
            <a:headEnd/>
            <a:tailEnd/>
          </a:ln>
        </p:spPr>
      </p:pic>
      <p:pic>
        <p:nvPicPr>
          <p:cNvPr id="21" name="Picture 11"/>
          <p:cNvPicPr>
            <a:picLocks noChangeAspect="1"/>
          </p:cNvPicPr>
          <p:nvPr/>
        </p:nvPicPr>
        <p:blipFill>
          <a:blip r:embed="rId15" cstate="print"/>
          <a:srcRect/>
          <a:stretch>
            <a:fillRect/>
          </a:stretch>
        </p:blipFill>
        <p:spPr bwMode="auto">
          <a:xfrm>
            <a:off x="0" y="6629400"/>
            <a:ext cx="9144000" cy="228600"/>
          </a:xfrm>
          <a:prstGeom prst="rect">
            <a:avLst/>
          </a:prstGeom>
          <a:noFill/>
          <a:ln w="9525">
            <a:noFill/>
            <a:miter lim="800000"/>
            <a:headEnd/>
            <a:tailEnd/>
          </a:ln>
        </p:spPr>
      </p:pic>
      <p:sp>
        <p:nvSpPr>
          <p:cNvPr id="22" name="Line 11"/>
          <p:cNvSpPr>
            <a:spLocks noChangeShapeType="1"/>
          </p:cNvSpPr>
          <p:nvPr/>
        </p:nvSpPr>
        <p:spPr bwMode="auto">
          <a:xfrm>
            <a:off x="304800" y="990600"/>
            <a:ext cx="7010400" cy="0"/>
          </a:xfrm>
          <a:prstGeom prst="line">
            <a:avLst/>
          </a:prstGeom>
          <a:noFill/>
          <a:ln w="28575">
            <a:solidFill>
              <a:srgbClr val="C0C0C0"/>
            </a:solidFill>
            <a:round/>
            <a:headEnd/>
            <a:tailEnd/>
          </a:ln>
          <a:effectLst/>
        </p:spPr>
        <p:txBody>
          <a:bodyPr/>
          <a:lstStyle/>
          <a:p>
            <a:pPr algn="ctr">
              <a:lnSpc>
                <a:spcPct val="110000"/>
              </a:lnSpc>
              <a:spcBef>
                <a:spcPct val="10000"/>
              </a:spcBef>
              <a:defRPr/>
            </a:pPr>
            <a:endParaRPr lang="en-US" sz="900" b="1">
              <a:solidFill>
                <a:srgbClr val="084B88"/>
              </a:solidFill>
              <a:effectLst>
                <a:outerShdw blurRad="38100" dist="38100" dir="2700000" algn="tl">
                  <a:srgbClr val="000000">
                    <a:alpha val="43137"/>
                  </a:srgbClr>
                </a:outerShdw>
              </a:effectLst>
              <a:latin typeface="Arial" pitchFamily="34" charset="0"/>
            </a:endParaRPr>
          </a:p>
        </p:txBody>
      </p:sp>
      <p:sp>
        <p:nvSpPr>
          <p:cNvPr id="14" name="Text Placeholder 13"/>
          <p:cNvSpPr>
            <a:spLocks noGrp="1"/>
          </p:cNvSpPr>
          <p:nvPr>
            <p:ph type="body" idx="1"/>
          </p:nvPr>
        </p:nvSpPr>
        <p:spPr>
          <a:xfrm>
            <a:off x="305100" y="1214421"/>
            <a:ext cx="8554287" cy="48992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Placeholder 1"/>
          <p:cNvSpPr>
            <a:spLocks noGrp="1"/>
          </p:cNvSpPr>
          <p:nvPr>
            <p:ph type="title"/>
          </p:nvPr>
        </p:nvSpPr>
        <p:spPr>
          <a:xfrm>
            <a:off x="318970" y="214290"/>
            <a:ext cx="6824797" cy="785818"/>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11" name="TextBox 10"/>
          <p:cNvSpPr txBox="1"/>
          <p:nvPr/>
        </p:nvSpPr>
        <p:spPr>
          <a:xfrm>
            <a:off x="304800" y="6248400"/>
            <a:ext cx="4953000" cy="4001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50000"/>
                  </a:schemeClr>
                </a:solidFill>
              </a:rPr>
              <a:t>Copyright © 1999-2012 Intergraph Corporation. All Rights Reserved. </a:t>
            </a:r>
          </a:p>
          <a:p>
            <a:pPr algn="l"/>
            <a:endParaRPr lang="en-US" sz="1000"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2" r:id="rId5"/>
    <p:sldLayoutId id="2147483661" r:id="rId6"/>
    <p:sldLayoutId id="2147483665" r:id="rId7"/>
    <p:sldLayoutId id="2147483666" r:id="rId8"/>
    <p:sldLayoutId id="2147483664" r:id="rId9"/>
    <p:sldLayoutId id="2147483651" r:id="rId10"/>
    <p:sldLayoutId id="2147483662" r:id="rId11"/>
    <p:sldLayoutId id="2147483654" r:id="rId12"/>
    <p:sldLayoutId id="2147483667" r:id="rId13"/>
  </p:sldLayoutIdLst>
  <p:transition>
    <p:fade/>
  </p:transition>
  <p:hf sldNum="0"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1" y="647700"/>
            <a:ext cx="8586788" cy="495300"/>
          </a:xfrm>
          <a:prstGeom prst="rect">
            <a:avLst/>
          </a:prstGeom>
        </p:spPr>
        <p:txBody>
          <a:bodyPr vert="horz" lIns="91440" tIns="45720" rIns="91440" bIns="45720" rtlCol="0" anchor="ctr">
            <a:noAutofit/>
          </a:bodyPr>
          <a:lstStyle/>
          <a:p>
            <a:r>
              <a:rPr lang="en-US" dirty="0"/>
              <a:t>Click to edit Master title style</a:t>
            </a:r>
          </a:p>
        </p:txBody>
      </p:sp>
      <p:sp>
        <p:nvSpPr>
          <p:cNvPr id="43" name="TextBox 42"/>
          <p:cNvSpPr txBox="1"/>
          <p:nvPr userDrawn="1"/>
        </p:nvSpPr>
        <p:spPr>
          <a:xfrm>
            <a:off x="636964" y="6406872"/>
            <a:ext cx="3721894" cy="178960"/>
          </a:xfrm>
          <a:prstGeom prst="rect">
            <a:avLst/>
          </a:prstGeom>
          <a:noFill/>
        </p:spPr>
        <p:txBody>
          <a:bodyPr wrap="square" rtlCol="0" anchor="b" anchorCtr="0">
            <a:spAutoFit/>
          </a:bodyPr>
          <a:lstStyle/>
          <a:p>
            <a:pPr algn="l"/>
            <a:r>
              <a:rPr lang="en-US" sz="563" dirty="0">
                <a:solidFill>
                  <a:srgbClr val="7F7F7F"/>
                </a:solidFill>
              </a:rPr>
              <a:t>Confidential</a:t>
            </a:r>
          </a:p>
        </p:txBody>
      </p:sp>
      <p:pic>
        <p:nvPicPr>
          <p:cNvPr id="25" name="Picture 24"/>
          <p:cNvPicPr>
            <a:picLocks noChangeAspect="1"/>
          </p:cNvPicPr>
          <p:nvPr userDrawn="1"/>
        </p:nvPicPr>
        <p:blipFill rotWithShape="1">
          <a:blip r:embed="rId32" cstate="print">
            <a:extLst>
              <a:ext uri="{28A0092B-C50C-407E-A947-70E740481C1C}">
                <a14:useLocalDpi xmlns:a14="http://schemas.microsoft.com/office/drawing/2010/main" val="0"/>
              </a:ext>
            </a:extLst>
          </a:blip>
          <a:srcRect t="-3520"/>
          <a:stretch/>
        </p:blipFill>
        <p:spPr>
          <a:xfrm>
            <a:off x="0" y="-13648"/>
            <a:ext cx="9144000" cy="325311"/>
          </a:xfrm>
          <a:prstGeom prst="rect">
            <a:avLst/>
          </a:prstGeom>
        </p:spPr>
      </p:pic>
      <p:sp>
        <p:nvSpPr>
          <p:cNvPr id="7" name="TextBox 6"/>
          <p:cNvSpPr txBox="1"/>
          <p:nvPr userDrawn="1"/>
        </p:nvSpPr>
        <p:spPr>
          <a:xfrm>
            <a:off x="217283" y="6378083"/>
            <a:ext cx="387949" cy="178960"/>
          </a:xfrm>
          <a:prstGeom prst="rect">
            <a:avLst/>
          </a:prstGeom>
          <a:noFill/>
        </p:spPr>
        <p:txBody>
          <a:bodyPr wrap="square" rtlCol="0">
            <a:spAutoFit/>
          </a:bodyPr>
          <a:lstStyle/>
          <a:p>
            <a:pPr algn="ctr"/>
            <a:fld id="{DB8CD98A-3E22-453F-A62A-E5EC241D5152}" type="slidenum">
              <a:rPr lang="en-US" sz="563" smtClean="0">
                <a:solidFill>
                  <a:srgbClr val="7F7F7F"/>
                </a:solidFill>
              </a:rPr>
              <a:pPr algn="ctr"/>
              <a:t>‹#›</a:t>
            </a:fld>
            <a:r>
              <a:rPr lang="en-US" sz="563" dirty="0">
                <a:solidFill>
                  <a:srgbClr val="7F7F7F"/>
                </a:solidFill>
              </a:rPr>
              <a:t> </a:t>
            </a:r>
          </a:p>
        </p:txBody>
      </p:sp>
      <p:sp>
        <p:nvSpPr>
          <p:cNvPr id="4" name="Text Placeholder 3"/>
          <p:cNvSpPr>
            <a:spLocks noGrp="1"/>
          </p:cNvSpPr>
          <p:nvPr>
            <p:ph type="body" idx="1"/>
          </p:nvPr>
        </p:nvSpPr>
        <p:spPr>
          <a:xfrm>
            <a:off x="266700" y="1457306"/>
            <a:ext cx="8610600" cy="45226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4" name="Group 23"/>
          <p:cNvGrpSpPr/>
          <p:nvPr userDrawn="1"/>
        </p:nvGrpSpPr>
        <p:grpSpPr>
          <a:xfrm>
            <a:off x="7493668" y="6122952"/>
            <a:ext cx="138363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79358457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Lst>
  <p:hf sldNum="0" hdr="0" ftr="0" dt="0"/>
  <p:txStyles>
    <p:titleStyle>
      <a:lvl1pPr marL="0" algn="l" defTabSz="514312" rtl="0" eaLnBrk="1" latinLnBrk="0" hangingPunct="1">
        <a:lnSpc>
          <a:spcPts val="1463"/>
        </a:lnSpc>
        <a:spcBef>
          <a:spcPct val="0"/>
        </a:spcBef>
        <a:buNone/>
        <a:defRPr lang="en-US" sz="2000" b="1" kern="1000" spc="-6" dirty="0">
          <a:solidFill>
            <a:srgbClr val="0098BA"/>
          </a:solidFill>
          <a:latin typeface="Arial" panose="020B0604020202020204" pitchFamily="34" charset="0"/>
          <a:ea typeface="+mn-ea"/>
          <a:cs typeface="Arial" panose="020B0604020202020204" pitchFamily="34" charset="0"/>
        </a:defRPr>
      </a:lvl1pPr>
    </p:titleStyle>
    <p:bodyStyle>
      <a:lvl1pPr marL="171450" indent="-171450" algn="l" defTabSz="514312" rtl="0" eaLnBrk="1" latinLnBrk="0" hangingPunct="1">
        <a:lnSpc>
          <a:spcPct val="100000"/>
        </a:lnSpc>
        <a:spcBef>
          <a:spcPts val="225"/>
        </a:spcBef>
        <a:spcAft>
          <a:spcPts val="225"/>
        </a:spcAft>
        <a:buClr>
          <a:schemeClr val="tx2"/>
        </a:buClr>
        <a:buFont typeface="Arial" panose="020B0604020202020204" pitchFamily="34" charset="0"/>
        <a:buChar char="•"/>
        <a:defRPr sz="1500" kern="1200">
          <a:solidFill>
            <a:srgbClr val="545559"/>
          </a:solidFill>
          <a:latin typeface="+mn-lt"/>
          <a:ea typeface="+mn-ea"/>
          <a:cs typeface="+mn-cs"/>
        </a:defRPr>
      </a:lvl1pPr>
      <a:lvl2pPr marL="342900" indent="-171450" algn="l" defTabSz="514312" rtl="0" eaLnBrk="1" latinLnBrk="0" hangingPunct="1">
        <a:lnSpc>
          <a:spcPct val="100000"/>
        </a:lnSpc>
        <a:spcBef>
          <a:spcPts val="225"/>
        </a:spcBef>
        <a:spcAft>
          <a:spcPts val="225"/>
        </a:spcAft>
        <a:buClr>
          <a:srgbClr val="74B543"/>
        </a:buClr>
        <a:buFont typeface="Arial" panose="020B0604020202020204" pitchFamily="34" charset="0"/>
        <a:buChar char="•"/>
        <a:defRPr sz="1300" kern="1200">
          <a:solidFill>
            <a:srgbClr val="545559"/>
          </a:solidFill>
          <a:latin typeface="+mn-lt"/>
          <a:ea typeface="+mn-ea"/>
          <a:cs typeface="+mn-cs"/>
        </a:defRPr>
      </a:lvl2pPr>
      <a:lvl3pPr marL="515541" indent="-172641" algn="l" defTabSz="514312" rtl="0" eaLnBrk="1" latinLnBrk="0" hangingPunct="1">
        <a:lnSpc>
          <a:spcPct val="100000"/>
        </a:lnSpc>
        <a:spcBef>
          <a:spcPts val="225"/>
        </a:spcBef>
        <a:spcAft>
          <a:spcPts val="225"/>
        </a:spcAft>
        <a:buClr>
          <a:srgbClr val="0098BA"/>
        </a:buClr>
        <a:buFont typeface="Arial" panose="020B0604020202020204" pitchFamily="34" charset="0"/>
        <a:buChar char="•"/>
        <a:defRPr sz="1200" kern="1200">
          <a:solidFill>
            <a:srgbClr val="545559"/>
          </a:solidFill>
          <a:latin typeface="+mn-lt"/>
          <a:ea typeface="+mn-ea"/>
          <a:cs typeface="+mn-cs"/>
        </a:defRPr>
      </a:lvl3pPr>
      <a:lvl4pPr marL="685800" indent="-171450" algn="l" defTabSz="514312" rtl="0" eaLnBrk="1" latinLnBrk="0" hangingPunct="1">
        <a:lnSpc>
          <a:spcPct val="100000"/>
        </a:lnSpc>
        <a:spcBef>
          <a:spcPts val="225"/>
        </a:spcBef>
        <a:spcAft>
          <a:spcPts val="225"/>
        </a:spcAft>
        <a:buSzPct val="90000"/>
        <a:buFont typeface="Arial" panose="020B0604020202020204" pitchFamily="34" charset="0"/>
        <a:buChar char="•"/>
        <a:defRPr sz="1200" kern="1200">
          <a:solidFill>
            <a:srgbClr val="545559"/>
          </a:solidFill>
          <a:latin typeface="+mn-lt"/>
          <a:ea typeface="+mn-ea"/>
          <a:cs typeface="+mn-cs"/>
        </a:defRPr>
      </a:lvl4pPr>
      <a:lvl5pPr marL="858441" indent="-172641" algn="l" defTabSz="514312" rtl="0" eaLnBrk="1" latinLnBrk="0" hangingPunct="1">
        <a:lnSpc>
          <a:spcPct val="100000"/>
        </a:lnSpc>
        <a:spcBef>
          <a:spcPts val="225"/>
        </a:spcBef>
        <a:spcAft>
          <a:spcPts val="225"/>
        </a:spcAft>
        <a:buSzPct val="90000"/>
        <a:buFont typeface="Arial" panose="020B0604020202020204" pitchFamily="34" charset="0"/>
        <a:buChar char="•"/>
        <a:defRPr sz="1200" kern="1200">
          <a:solidFill>
            <a:srgbClr val="545559"/>
          </a:solidFill>
          <a:latin typeface="+mn-lt"/>
          <a:ea typeface="+mn-ea"/>
          <a:cs typeface="+mn-cs"/>
        </a:defRPr>
      </a:lvl5pPr>
      <a:lvl6pPr marL="1028700" indent="-170260" algn="l" defTabSz="514312" rtl="0" eaLnBrk="1" latinLnBrk="0" hangingPunct="1">
        <a:lnSpc>
          <a:spcPct val="100000"/>
        </a:lnSpc>
        <a:spcBef>
          <a:spcPts val="225"/>
        </a:spcBef>
        <a:spcAft>
          <a:spcPts val="225"/>
        </a:spcAft>
        <a:buClr>
          <a:schemeClr val="tx2"/>
        </a:buClr>
        <a:buSzPct val="90000"/>
        <a:buFont typeface="Arial" panose="020B0604020202020204" pitchFamily="34" charset="0"/>
        <a:buChar char="•"/>
        <a:defRPr sz="900" kern="1200">
          <a:solidFill>
            <a:schemeClr val="tx2"/>
          </a:solidFill>
          <a:latin typeface="+mn-lt"/>
          <a:ea typeface="+mn-ea"/>
          <a:cs typeface="+mn-cs"/>
        </a:defRPr>
      </a:lvl6pPr>
      <a:lvl7pPr marL="1201341" indent="-172641" algn="l" defTabSz="514312" rtl="0" eaLnBrk="1" latinLnBrk="0" hangingPunct="1">
        <a:lnSpc>
          <a:spcPct val="100000"/>
        </a:lnSpc>
        <a:spcBef>
          <a:spcPts val="225"/>
        </a:spcBef>
        <a:spcAft>
          <a:spcPts val="225"/>
        </a:spcAft>
        <a:buSzPct val="80000"/>
        <a:buFont typeface="Arial" panose="020B0604020202020204" pitchFamily="34" charset="0"/>
        <a:buChar char="•"/>
        <a:defRPr lang="en-US" sz="900" kern="1200" dirty="0">
          <a:solidFill>
            <a:schemeClr val="tx2"/>
          </a:solidFill>
          <a:latin typeface="+mn-lt"/>
          <a:ea typeface="+mn-ea"/>
          <a:cs typeface="+mn-cs"/>
        </a:defRPr>
      </a:lvl7pPr>
      <a:lvl8pPr marL="1371600" indent="-170260" algn="l" defTabSz="514312" rtl="0" eaLnBrk="1" latinLnBrk="0" hangingPunct="1">
        <a:lnSpc>
          <a:spcPct val="100000"/>
        </a:lnSpc>
        <a:spcBef>
          <a:spcPts val="225"/>
        </a:spcBef>
        <a:spcAft>
          <a:spcPts val="225"/>
        </a:spcAft>
        <a:buSzPct val="80000"/>
        <a:buFont typeface="Arial" panose="020B0604020202020204" pitchFamily="34" charset="0"/>
        <a:buChar char="•"/>
        <a:defRPr sz="900" kern="1200" baseline="0">
          <a:solidFill>
            <a:schemeClr val="tx2"/>
          </a:solidFill>
          <a:latin typeface="+mn-lt"/>
          <a:ea typeface="+mn-ea"/>
          <a:cs typeface="+mn-cs"/>
        </a:defRPr>
      </a:lvl8pPr>
      <a:lvl9pPr marL="1544241" indent="-172641" algn="l" defTabSz="514312" rtl="0" eaLnBrk="1" latinLnBrk="0" hangingPunct="1">
        <a:lnSpc>
          <a:spcPct val="100000"/>
        </a:lnSpc>
        <a:spcBef>
          <a:spcPts val="225"/>
        </a:spcBef>
        <a:spcAft>
          <a:spcPts val="225"/>
        </a:spcAft>
        <a:buSzPct val="80000"/>
        <a:buFont typeface="Arial" panose="020B0604020202020204" pitchFamily="34" charset="0"/>
        <a:buChar char="•"/>
        <a:defRPr sz="900" kern="1200">
          <a:solidFill>
            <a:schemeClr val="tx2"/>
          </a:solidFill>
          <a:latin typeface="+mn-lt"/>
          <a:ea typeface="+mn-ea"/>
          <a:cs typeface="+mn-cs"/>
        </a:defRPr>
      </a:lvl9pPr>
    </p:bodyStyle>
    <p:otherStyle>
      <a:defPPr>
        <a:defRPr lang="en-US"/>
      </a:defPPr>
      <a:lvl1pPr marL="0" algn="l" defTabSz="514312" rtl="0" eaLnBrk="1" latinLnBrk="0" hangingPunct="1">
        <a:defRPr sz="1013" kern="1200">
          <a:solidFill>
            <a:schemeClr val="tx1"/>
          </a:solidFill>
          <a:latin typeface="+mn-lt"/>
          <a:ea typeface="+mn-ea"/>
          <a:cs typeface="+mn-cs"/>
        </a:defRPr>
      </a:lvl1pPr>
      <a:lvl2pPr marL="257156" algn="l" defTabSz="514312" rtl="0" eaLnBrk="1" latinLnBrk="0" hangingPunct="1">
        <a:defRPr sz="1013" kern="1200">
          <a:solidFill>
            <a:schemeClr val="tx1"/>
          </a:solidFill>
          <a:latin typeface="+mn-lt"/>
          <a:ea typeface="+mn-ea"/>
          <a:cs typeface="+mn-cs"/>
        </a:defRPr>
      </a:lvl2pPr>
      <a:lvl3pPr marL="514312" algn="l" defTabSz="514312" rtl="0" eaLnBrk="1" latinLnBrk="0" hangingPunct="1">
        <a:defRPr sz="1013" kern="1200">
          <a:solidFill>
            <a:schemeClr val="tx1"/>
          </a:solidFill>
          <a:latin typeface="+mn-lt"/>
          <a:ea typeface="+mn-ea"/>
          <a:cs typeface="+mn-cs"/>
        </a:defRPr>
      </a:lvl3pPr>
      <a:lvl4pPr marL="771468" algn="l" defTabSz="514312" rtl="0" eaLnBrk="1" latinLnBrk="0" hangingPunct="1">
        <a:defRPr sz="1013" kern="1200">
          <a:solidFill>
            <a:schemeClr val="tx1"/>
          </a:solidFill>
          <a:latin typeface="+mn-lt"/>
          <a:ea typeface="+mn-ea"/>
          <a:cs typeface="+mn-cs"/>
        </a:defRPr>
      </a:lvl4pPr>
      <a:lvl5pPr marL="1028624" algn="l" defTabSz="514312" rtl="0" eaLnBrk="1" latinLnBrk="0" hangingPunct="1">
        <a:defRPr sz="1013" kern="1200">
          <a:solidFill>
            <a:schemeClr val="tx1"/>
          </a:solidFill>
          <a:latin typeface="+mn-lt"/>
          <a:ea typeface="+mn-ea"/>
          <a:cs typeface="+mn-cs"/>
        </a:defRPr>
      </a:lvl5pPr>
      <a:lvl6pPr marL="1285780" algn="l" defTabSz="514312" rtl="0" eaLnBrk="1" latinLnBrk="0" hangingPunct="1">
        <a:defRPr sz="1013" kern="1200">
          <a:solidFill>
            <a:schemeClr val="tx1"/>
          </a:solidFill>
          <a:latin typeface="+mn-lt"/>
          <a:ea typeface="+mn-ea"/>
          <a:cs typeface="+mn-cs"/>
        </a:defRPr>
      </a:lvl6pPr>
      <a:lvl7pPr marL="1542935" algn="l" defTabSz="514312" rtl="0" eaLnBrk="1" latinLnBrk="0" hangingPunct="1">
        <a:defRPr sz="1013" kern="1200">
          <a:solidFill>
            <a:schemeClr val="tx1"/>
          </a:solidFill>
          <a:latin typeface="+mn-lt"/>
          <a:ea typeface="+mn-ea"/>
          <a:cs typeface="+mn-cs"/>
        </a:defRPr>
      </a:lvl7pPr>
      <a:lvl8pPr marL="1800090" algn="l" defTabSz="514312" rtl="0" eaLnBrk="1" latinLnBrk="0" hangingPunct="1">
        <a:defRPr sz="1013" kern="1200">
          <a:solidFill>
            <a:schemeClr val="tx1"/>
          </a:solidFill>
          <a:latin typeface="+mn-lt"/>
          <a:ea typeface="+mn-ea"/>
          <a:cs typeface="+mn-cs"/>
        </a:defRPr>
      </a:lvl8pPr>
      <a:lvl9pPr marL="2057246" algn="l" defTabSz="514312"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1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18.xml"/><Relationship Id="rId4" Type="http://schemas.openxmlformats.org/officeDocument/2006/relationships/image" Target="../media/image112.wmf"/></Relationships>
</file>

<file path=ppt/slides/_rels/slide1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 Id="rId4" Type="http://schemas.openxmlformats.org/officeDocument/2006/relationships/image" Target="../media/image11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18.xml"/><Relationship Id="rId5" Type="http://schemas.openxmlformats.org/officeDocument/2006/relationships/image" Target="../media/image120.png"/><Relationship Id="rId4" Type="http://schemas.openxmlformats.org/officeDocument/2006/relationships/image" Target="../media/image119.png"/></Relationships>
</file>

<file path=ppt/slides/_rels/slide2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2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4" Type="http://schemas.openxmlformats.org/officeDocument/2006/relationships/image" Target="../media/image13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8.xml"/><Relationship Id="rId5" Type="http://schemas.openxmlformats.org/officeDocument/2006/relationships/image" Target="../media/image138.png"/><Relationship Id="rId4" Type="http://schemas.openxmlformats.org/officeDocument/2006/relationships/image" Target="../media/image1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0.png"/><Relationship Id="rId1" Type="http://schemas.openxmlformats.org/officeDocument/2006/relationships/slideLayout" Target="../slideLayouts/slideLayout1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8.xml"/><Relationship Id="rId5" Type="http://schemas.openxmlformats.org/officeDocument/2006/relationships/image" Target="../media/image145.png"/><Relationship Id="rId4" Type="http://schemas.openxmlformats.org/officeDocument/2006/relationships/image" Target="../media/image144.png"/></Relationships>
</file>

<file path=ppt/slides/_rels/slide2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2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2.xml"/></Relationships>
</file>

<file path=ppt/slides/_rels/slide27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2.xml"/><Relationship Id="rId5" Type="http://schemas.openxmlformats.org/officeDocument/2006/relationships/image" Target="../media/image170.png"/><Relationship Id="rId4" Type="http://schemas.openxmlformats.org/officeDocument/2006/relationships/image" Target="../media/image1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3D Setup and Administration</a:t>
            </a:r>
            <a:endParaRPr lang="en-GB" dirty="0"/>
          </a:p>
        </p:txBody>
      </p:sp>
      <p:sp>
        <p:nvSpPr>
          <p:cNvPr id="8" name="Subtitle 7"/>
          <p:cNvSpPr>
            <a:spLocks noGrp="1"/>
          </p:cNvSpPr>
          <p:nvPr>
            <p:ph type="subTitle" idx="1"/>
          </p:nvPr>
        </p:nvSpPr>
        <p:spPr/>
        <p:txBody>
          <a:bodyPr/>
          <a:lstStyle/>
          <a:p>
            <a:r>
              <a:rPr lang="en-US" dirty="0"/>
              <a:t>Smart 3D 2018</a:t>
            </a:r>
          </a:p>
        </p:txBody>
      </p:sp>
      <p:sp>
        <p:nvSpPr>
          <p:cNvPr id="3" name="Text Placeholder 2">
            <a:extLst>
              <a:ext uri="{FF2B5EF4-FFF2-40B4-BE49-F238E27FC236}">
                <a16:creationId xmlns:a16="http://schemas.microsoft.com/office/drawing/2014/main" id="{25A7B799-D1DC-4BE5-8FFE-ACB8476368CB}"/>
              </a:ext>
            </a:extLst>
          </p:cNvPr>
          <p:cNvSpPr>
            <a:spLocks noGrp="1"/>
          </p:cNvSpPr>
          <p:nvPr>
            <p:ph type="body" sz="quarter" idx="13"/>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ChangeArrowheads="1"/>
          </p:cNvSpPr>
          <p:nvPr/>
        </p:nvSpPr>
        <p:spPr bwMode="auto">
          <a:xfrm>
            <a:off x="4709605" y="895350"/>
            <a:ext cx="4191000" cy="5752857"/>
          </a:xfrm>
          <a:prstGeom prst="rect">
            <a:avLst/>
          </a:prstGeom>
          <a:noFill/>
          <a:ln w="9525">
            <a:noFill/>
            <a:miter lim="800000"/>
            <a:headEnd/>
            <a:tailEnd/>
          </a:ln>
        </p:spPr>
        <p:txBody>
          <a:bodyPr wrap="square" lIns="90488" tIns="44450" rIns="90488" bIns="44450">
            <a:spAutoFit/>
          </a:bodyPr>
          <a:lstStyle/>
          <a:p>
            <a:pPr eaLnBrk="0" hangingPunct="0"/>
            <a:r>
              <a:rPr lang="en-US" sz="1600" b="1" i="1" dirty="0">
                <a:solidFill>
                  <a:schemeClr val="accent6">
                    <a:lumMod val="75000"/>
                  </a:schemeClr>
                </a:solidFill>
              </a:rPr>
              <a:t>Site database set:</a:t>
            </a:r>
          </a:p>
          <a:p>
            <a:r>
              <a:rPr lang="en-US" sz="1600" b="1" dirty="0"/>
              <a:t>Contains configuration and connection information and links the rest of the databases. </a:t>
            </a:r>
          </a:p>
          <a:p>
            <a:pPr eaLnBrk="0" hangingPunct="0"/>
            <a:endParaRPr lang="en-US" sz="1200" b="1" dirty="0"/>
          </a:p>
          <a:p>
            <a:pPr eaLnBrk="0" hangingPunct="0"/>
            <a:r>
              <a:rPr lang="en-US" sz="1600" b="1" i="1" dirty="0">
                <a:solidFill>
                  <a:schemeClr val="tx2">
                    <a:lumMod val="60000"/>
                    <a:lumOff val="40000"/>
                  </a:schemeClr>
                </a:solidFill>
              </a:rPr>
              <a:t>Catalog database set: </a:t>
            </a:r>
          </a:p>
          <a:p>
            <a:pPr eaLnBrk="0" hangingPunct="0"/>
            <a:r>
              <a:rPr lang="en-US" sz="1600" b="1" dirty="0"/>
              <a:t>Contains the Reference Data used by all disciplines.</a:t>
            </a:r>
          </a:p>
          <a:p>
            <a:pPr eaLnBrk="0" hangingPunct="0"/>
            <a:r>
              <a:rPr lang="en-US" sz="1600" b="1" dirty="0"/>
              <a:t>Store Design Modules (assemblies), Catalog Filters</a:t>
            </a:r>
          </a:p>
          <a:p>
            <a:pPr eaLnBrk="0" hangingPunct="0"/>
            <a:endParaRPr lang="en-US" sz="1200" b="1" dirty="0"/>
          </a:p>
          <a:p>
            <a:pPr eaLnBrk="0" hangingPunct="0"/>
            <a:r>
              <a:rPr lang="en-US" sz="1600" b="1" i="1" dirty="0">
                <a:solidFill>
                  <a:schemeClr val="accent4">
                    <a:lumMod val="75000"/>
                  </a:schemeClr>
                </a:solidFill>
              </a:rPr>
              <a:t>Model database:</a:t>
            </a:r>
          </a:p>
          <a:p>
            <a:pPr eaLnBrk="0" hangingPunct="0"/>
            <a:r>
              <a:rPr lang="en-US" sz="1600" b="1" dirty="0"/>
              <a:t>Contains and organizes all of the three-dimensional objects in the model, referenced objects data.</a:t>
            </a:r>
          </a:p>
          <a:p>
            <a:pPr eaLnBrk="0" hangingPunct="0"/>
            <a:r>
              <a:rPr lang="en-US" sz="1600" b="1" dirty="0"/>
              <a:t>Stores definition and content of deliverables (Drawings and Reports), Model and user’s Filters, Styles, Surface Style Rules, etc. </a:t>
            </a:r>
          </a:p>
          <a:p>
            <a:pPr eaLnBrk="0" hangingPunct="0"/>
            <a:endParaRPr lang="en-US" sz="1200" b="1" dirty="0"/>
          </a:p>
          <a:p>
            <a:r>
              <a:rPr lang="en-US" sz="1600" b="1" i="1" dirty="0">
                <a:solidFill>
                  <a:schemeClr val="accent3">
                    <a:lumMod val="75000"/>
                  </a:schemeClr>
                </a:solidFill>
              </a:rPr>
              <a:t>Reports database set:</a:t>
            </a:r>
            <a:endParaRPr lang="en-US" sz="1600" b="1" i="1" dirty="0"/>
          </a:p>
          <a:p>
            <a:r>
              <a:rPr lang="en-US" sz="1600" b="1" dirty="0"/>
              <a:t>Optimize data retrieval from other five databases.</a:t>
            </a:r>
            <a:endParaRPr lang="en-US" sz="1600" b="1" i="1" dirty="0"/>
          </a:p>
        </p:txBody>
      </p:sp>
      <p:sp>
        <p:nvSpPr>
          <p:cNvPr id="29698" name="Rectangle 7"/>
          <p:cNvSpPr>
            <a:spLocks noChangeArrowheads="1"/>
          </p:cNvSpPr>
          <p:nvPr/>
        </p:nvSpPr>
        <p:spPr bwMode="auto">
          <a:xfrm>
            <a:off x="2338897" y="1707603"/>
            <a:ext cx="1066800" cy="520655"/>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4">
                    <a:lumMod val="75000"/>
                  </a:schemeClr>
                </a:solidFill>
              </a:rPr>
              <a:t>Model</a:t>
            </a:r>
          </a:p>
          <a:p>
            <a:pPr algn="ctr" eaLnBrk="0" hangingPunct="0"/>
            <a:r>
              <a:rPr lang="en-US" sz="1400" b="1" i="1" dirty="0">
                <a:solidFill>
                  <a:schemeClr val="accent4">
                    <a:lumMod val="75000"/>
                  </a:schemeClr>
                </a:solidFill>
              </a:rPr>
              <a:t>database</a:t>
            </a:r>
            <a:endParaRPr lang="en-US" sz="1000" b="1" i="1" dirty="0">
              <a:solidFill>
                <a:schemeClr val="accent4">
                  <a:lumMod val="75000"/>
                </a:schemeClr>
              </a:solidFill>
            </a:endParaRPr>
          </a:p>
        </p:txBody>
      </p:sp>
      <p:sp>
        <p:nvSpPr>
          <p:cNvPr id="29699" name="Rectangle 3"/>
          <p:cNvSpPr>
            <a:spLocks noChangeArrowheads="1"/>
          </p:cNvSpPr>
          <p:nvPr/>
        </p:nvSpPr>
        <p:spPr bwMode="auto">
          <a:xfrm>
            <a:off x="173484" y="5611887"/>
            <a:ext cx="1302798"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6">
                    <a:lumMod val="75000"/>
                  </a:schemeClr>
                </a:solidFill>
              </a:rPr>
              <a:t>Site database set</a:t>
            </a:r>
          </a:p>
          <a:p>
            <a:pPr algn="ctr" eaLnBrk="0" hangingPunct="0"/>
            <a:endParaRPr lang="en-US" sz="1000" b="1" i="1" dirty="0">
              <a:solidFill>
                <a:schemeClr val="accent2"/>
              </a:solidFill>
            </a:endParaRPr>
          </a:p>
        </p:txBody>
      </p:sp>
      <p:sp>
        <p:nvSpPr>
          <p:cNvPr id="29700" name="Rectangle 5"/>
          <p:cNvSpPr>
            <a:spLocks noChangeArrowheads="1"/>
          </p:cNvSpPr>
          <p:nvPr/>
        </p:nvSpPr>
        <p:spPr bwMode="auto">
          <a:xfrm>
            <a:off x="1043497" y="1698657"/>
            <a:ext cx="1295400"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1">
                    <a:lumMod val="75000"/>
                  </a:schemeClr>
                </a:solidFill>
              </a:rPr>
              <a:t>Catalog database set</a:t>
            </a:r>
          </a:p>
          <a:p>
            <a:pPr algn="r" eaLnBrk="0" hangingPunct="0"/>
            <a:endParaRPr lang="en-US" sz="1000" b="1" i="1" dirty="0">
              <a:solidFill>
                <a:schemeClr val="accent1">
                  <a:lumMod val="75000"/>
                </a:schemeClr>
              </a:solidFill>
            </a:endParaRPr>
          </a:p>
        </p:txBody>
      </p:sp>
      <p:sp>
        <p:nvSpPr>
          <p:cNvPr id="29701" name="Rectangle 6"/>
          <p:cNvSpPr>
            <a:spLocks noChangeArrowheads="1"/>
          </p:cNvSpPr>
          <p:nvPr/>
        </p:nvSpPr>
        <p:spPr bwMode="auto">
          <a:xfrm>
            <a:off x="3114675" y="4322773"/>
            <a:ext cx="1368641"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3">
                    <a:lumMod val="75000"/>
                  </a:schemeClr>
                </a:solidFill>
              </a:rPr>
              <a:t>Reports</a:t>
            </a:r>
          </a:p>
          <a:p>
            <a:pPr algn="ctr" eaLnBrk="0" hangingPunct="0"/>
            <a:r>
              <a:rPr lang="en-US" sz="1400" b="1" i="1" dirty="0">
                <a:solidFill>
                  <a:schemeClr val="accent3">
                    <a:lumMod val="75000"/>
                  </a:schemeClr>
                </a:solidFill>
              </a:rPr>
              <a:t>database set</a:t>
            </a:r>
          </a:p>
          <a:p>
            <a:pPr algn="ctr" eaLnBrk="0" hangingPunct="0"/>
            <a:endParaRPr lang="en-US" sz="1000" b="1" i="1" dirty="0">
              <a:solidFill>
                <a:schemeClr val="accent2"/>
              </a:solidFill>
            </a:endParaRPr>
          </a:p>
        </p:txBody>
      </p:sp>
      <p:sp>
        <p:nvSpPr>
          <p:cNvPr id="29702" name="Rectangle 25"/>
          <p:cNvSpPr>
            <a:spLocks noGrp="1" noChangeArrowheads="1"/>
          </p:cNvSpPr>
          <p:nvPr>
            <p:ph type="title"/>
          </p:nvPr>
        </p:nvSpPr>
        <p:spPr/>
        <p:txBody>
          <a:bodyPr/>
          <a:lstStyle/>
          <a:p>
            <a:r>
              <a:rPr lang="en-US" dirty="0"/>
              <a:t>Smart 3D - Database architecture</a:t>
            </a:r>
          </a:p>
        </p:txBody>
      </p:sp>
      <p:sp>
        <p:nvSpPr>
          <p:cNvPr id="5" name="Text Placeholder 4">
            <a:extLst>
              <a:ext uri="{FF2B5EF4-FFF2-40B4-BE49-F238E27FC236}">
                <a16:creationId xmlns:a16="http://schemas.microsoft.com/office/drawing/2014/main" id="{0F979E32-F492-4B84-9828-87E9A2DD277B}"/>
              </a:ext>
            </a:extLst>
          </p:cNvPr>
          <p:cNvSpPr>
            <a:spLocks noGrp="1"/>
          </p:cNvSpPr>
          <p:nvPr>
            <p:ph type="body" sz="quarter" idx="10"/>
          </p:nvPr>
        </p:nvSpPr>
        <p:spPr/>
        <p:txBody>
          <a:bodyPr/>
          <a:lstStyle/>
          <a:p>
            <a:endParaRPr lang="en-US" dirty="0"/>
          </a:p>
        </p:txBody>
      </p:sp>
      <p:sp>
        <p:nvSpPr>
          <p:cNvPr id="29703" name="AutoShape 33"/>
          <p:cNvSpPr>
            <a:spLocks noChangeArrowheads="1"/>
          </p:cNvSpPr>
          <p:nvPr/>
        </p:nvSpPr>
        <p:spPr bwMode="black">
          <a:xfrm>
            <a:off x="378041" y="2296257"/>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grpSp>
        <p:nvGrpSpPr>
          <p:cNvPr id="2" name="Group 35"/>
          <p:cNvGrpSpPr>
            <a:grpSpLocks/>
          </p:cNvGrpSpPr>
          <p:nvPr/>
        </p:nvGrpSpPr>
        <p:grpSpPr bwMode="auto">
          <a:xfrm>
            <a:off x="533400" y="4466716"/>
            <a:ext cx="609600" cy="1004888"/>
            <a:chOff x="144" y="2400"/>
            <a:chExt cx="384" cy="633"/>
          </a:xfrm>
        </p:grpSpPr>
        <p:sp>
          <p:nvSpPr>
            <p:cNvPr id="29723"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29724"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29725"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grpSp>
      <p:grpSp>
        <p:nvGrpSpPr>
          <p:cNvPr id="3" name="Group 37"/>
          <p:cNvGrpSpPr>
            <a:grpSpLocks/>
          </p:cNvGrpSpPr>
          <p:nvPr/>
        </p:nvGrpSpPr>
        <p:grpSpPr bwMode="auto">
          <a:xfrm>
            <a:off x="3502241" y="2677257"/>
            <a:ext cx="609600" cy="1004888"/>
            <a:chOff x="2016" y="2400"/>
            <a:chExt cx="384" cy="633"/>
          </a:xfrm>
        </p:grpSpPr>
        <p:sp>
          <p:nvSpPr>
            <p:cNvPr id="29720"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29721"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29722"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grpSp>
      <p:sp>
        <p:nvSpPr>
          <p:cNvPr id="29706" name="AutoShape 10"/>
          <p:cNvSpPr>
            <a:spLocks noChangeArrowheads="1"/>
          </p:cNvSpPr>
          <p:nvPr/>
        </p:nvSpPr>
        <p:spPr bwMode="invGray">
          <a:xfrm>
            <a:off x="2511641" y="2677257"/>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grpSp>
        <p:nvGrpSpPr>
          <p:cNvPr id="4" name="Group 36"/>
          <p:cNvGrpSpPr>
            <a:grpSpLocks/>
          </p:cNvGrpSpPr>
          <p:nvPr/>
        </p:nvGrpSpPr>
        <p:grpSpPr bwMode="auto">
          <a:xfrm>
            <a:off x="1521041" y="2677257"/>
            <a:ext cx="609600" cy="1004888"/>
            <a:chOff x="768" y="2400"/>
            <a:chExt cx="384" cy="633"/>
          </a:xfrm>
        </p:grpSpPr>
        <p:sp>
          <p:nvSpPr>
            <p:cNvPr id="29717"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29718"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9"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grpSp>
      <p:sp>
        <p:nvSpPr>
          <p:cNvPr id="29708" name="Line 53"/>
          <p:cNvSpPr>
            <a:spLocks noChangeShapeType="1"/>
          </p:cNvSpPr>
          <p:nvPr/>
        </p:nvSpPr>
        <p:spPr bwMode="black">
          <a:xfrm flipV="1">
            <a:off x="824883" y="3976195"/>
            <a:ext cx="0" cy="600403"/>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09" name="Line 54"/>
          <p:cNvSpPr>
            <a:spLocks noChangeShapeType="1"/>
          </p:cNvSpPr>
          <p:nvPr/>
        </p:nvSpPr>
        <p:spPr bwMode="black">
          <a:xfrm flipV="1">
            <a:off x="838201" y="3972657"/>
            <a:ext cx="197824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0" name="Line 55"/>
          <p:cNvSpPr>
            <a:spLocks noChangeShapeType="1"/>
          </p:cNvSpPr>
          <p:nvPr/>
        </p:nvSpPr>
        <p:spPr bwMode="black">
          <a:xfrm flipV="1">
            <a:off x="2816441" y="3210657"/>
            <a:ext cx="0" cy="7620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1" name="Line 58"/>
          <p:cNvSpPr>
            <a:spLocks noChangeShapeType="1"/>
          </p:cNvSpPr>
          <p:nvPr/>
        </p:nvSpPr>
        <p:spPr bwMode="black">
          <a:xfrm>
            <a:off x="2968841" y="3210657"/>
            <a:ext cx="0" cy="76659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2" name="Line 61"/>
          <p:cNvSpPr>
            <a:spLocks noChangeShapeType="1"/>
          </p:cNvSpPr>
          <p:nvPr/>
        </p:nvSpPr>
        <p:spPr bwMode="black">
          <a:xfrm flipH="1">
            <a:off x="2130641" y="2905857"/>
            <a:ext cx="3810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3" name="Line 62"/>
          <p:cNvSpPr>
            <a:spLocks noChangeShapeType="1"/>
          </p:cNvSpPr>
          <p:nvPr/>
        </p:nvSpPr>
        <p:spPr bwMode="black">
          <a:xfrm>
            <a:off x="1825841" y="3849329"/>
            <a:ext cx="8382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4" name="Line 63"/>
          <p:cNvSpPr>
            <a:spLocks noChangeShapeType="1"/>
          </p:cNvSpPr>
          <p:nvPr/>
        </p:nvSpPr>
        <p:spPr bwMode="black">
          <a:xfrm flipV="1">
            <a:off x="2664041" y="3210657"/>
            <a:ext cx="0" cy="63867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5" name="Line 66"/>
          <p:cNvSpPr>
            <a:spLocks noChangeShapeType="1"/>
          </p:cNvSpPr>
          <p:nvPr/>
        </p:nvSpPr>
        <p:spPr bwMode="black">
          <a:xfrm>
            <a:off x="2968841" y="3969277"/>
            <a:ext cx="838200" cy="797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6" name="Line 67"/>
          <p:cNvSpPr>
            <a:spLocks noChangeShapeType="1"/>
          </p:cNvSpPr>
          <p:nvPr/>
        </p:nvSpPr>
        <p:spPr bwMode="black">
          <a:xfrm flipV="1">
            <a:off x="3807041" y="3721403"/>
            <a:ext cx="0" cy="25585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2" name="Line 67"/>
          <p:cNvSpPr>
            <a:spLocks noChangeShapeType="1"/>
          </p:cNvSpPr>
          <p:nvPr/>
        </p:nvSpPr>
        <p:spPr bwMode="black">
          <a:xfrm flipV="1">
            <a:off x="1826635" y="3721402"/>
            <a:ext cx="0" cy="128405"/>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6" name="Rectangle 5"/>
          <p:cNvSpPr/>
          <p:nvPr/>
        </p:nvSpPr>
        <p:spPr>
          <a:xfrm>
            <a:off x="378041" y="1012298"/>
            <a:ext cx="2180405" cy="338554"/>
          </a:xfrm>
          <a:prstGeom prst="rect">
            <a:avLst/>
          </a:prstGeom>
        </p:spPr>
        <p:txBody>
          <a:bodyPr wrap="none">
            <a:spAutoFit/>
          </a:bodyPr>
          <a:lstStyle/>
          <a:p>
            <a:r>
              <a:rPr lang="en-US" sz="1600" b="1" dirty="0">
                <a:solidFill>
                  <a:prstClr val="black"/>
                </a:solidFill>
              </a:rPr>
              <a:t>Model Configuration</a:t>
            </a:r>
            <a:endParaRPr lang="en-US" dirty="0"/>
          </a:p>
        </p:txBody>
      </p:sp>
    </p:spTree>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p:txBody>
          <a:bodyPr>
            <a:normAutofit fontScale="90000"/>
          </a:bodyPr>
          <a:lstStyle/>
          <a:p>
            <a:pPr eaLnBrk="1" hangingPunct="1"/>
            <a:r>
              <a:rPr lang="en-US" dirty="0"/>
              <a:t>Backup and Restore: Restore one or more model databases from backup</a:t>
            </a:r>
            <a:endParaRPr lang="en-US" sz="2800" dirty="0"/>
          </a:p>
        </p:txBody>
      </p:sp>
      <p:sp>
        <p:nvSpPr>
          <p:cNvPr id="207874" name="Rectangle 3"/>
          <p:cNvSpPr>
            <a:spLocks noGrp="1" noChangeArrowheads="1"/>
          </p:cNvSpPr>
          <p:nvPr>
            <p:ph type="body" sz="quarter" idx="10"/>
          </p:nvPr>
        </p:nvSpPr>
        <p:spPr/>
        <p:txBody>
          <a:bodyPr/>
          <a:lstStyle/>
          <a:p>
            <a:pPr marL="0" indent="3175" eaLnBrk="1" hangingPunct="1"/>
            <a:r>
              <a:rPr lang="en-US" sz="2400" dirty="0"/>
              <a:t> Restores previously backed up models overwriting the existing one.</a:t>
            </a:r>
          </a:p>
          <a:p>
            <a:pPr marL="0" indent="3175" eaLnBrk="1" hangingPunct="1"/>
            <a:r>
              <a:rPr lang="en-US" sz="2400" dirty="0"/>
              <a:t> You can only restore a complete model (no partial restore) </a:t>
            </a:r>
          </a:p>
          <a:p>
            <a:pPr marL="0" indent="3175" eaLnBrk="1" hangingPunct="1"/>
            <a:r>
              <a:rPr lang="en-US" sz="2400" dirty="0"/>
              <a:t> Catalog can be overwritten or not depending on user selection to prompts</a:t>
            </a:r>
          </a:p>
          <a:p>
            <a:pPr marL="0" indent="3175" eaLnBrk="1" hangingPunct="1"/>
            <a:r>
              <a:rPr lang="en-US" sz="2400" dirty="0"/>
              <a:t>Items that were manually backed up (Shared Content folder) need to be manually restored as well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normAutofit fontScale="90000"/>
          </a:bodyPr>
          <a:lstStyle/>
          <a:p>
            <a:pPr eaLnBrk="1" hangingPunct="1"/>
            <a:r>
              <a:rPr lang="en-US" dirty="0"/>
              <a:t>Backup and Restore: Restore model for selective recovery of model objects</a:t>
            </a:r>
          </a:p>
        </p:txBody>
      </p:sp>
      <p:sp>
        <p:nvSpPr>
          <p:cNvPr id="209922" name="Rectangle 3"/>
          <p:cNvSpPr>
            <a:spLocks noGrp="1" noChangeArrowheads="1"/>
          </p:cNvSpPr>
          <p:nvPr>
            <p:ph type="body" sz="quarter" idx="10"/>
          </p:nvPr>
        </p:nvSpPr>
        <p:spPr/>
        <p:txBody>
          <a:bodyPr/>
          <a:lstStyle/>
          <a:p>
            <a:pPr eaLnBrk="1" hangingPunct="1"/>
            <a:r>
              <a:rPr lang="en-US" sz="2400" dirty="0"/>
              <a:t>Restores a model from a previous backup, without overwriting the existing model.</a:t>
            </a:r>
          </a:p>
          <a:p>
            <a:pPr eaLnBrk="1" hangingPunct="1"/>
            <a:r>
              <a:rPr lang="en-US" sz="2400" dirty="0"/>
              <a:t>Allows for selective recovery of objects from previous versions of the same model without losing object identity or relationships</a:t>
            </a:r>
          </a:p>
          <a:p>
            <a:pPr eaLnBrk="1" hangingPunct="1"/>
            <a:r>
              <a:rPr lang="en-US" sz="2400" dirty="0"/>
              <a:t>The restored project will exist in the Site database in parallel to the current project and would share the same catalog.</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p:txBody>
          <a:bodyPr>
            <a:normAutofit/>
          </a:bodyPr>
          <a:lstStyle/>
          <a:p>
            <a:pPr eaLnBrk="1" hangingPunct="1"/>
            <a:r>
              <a:rPr lang="en-US" dirty="0"/>
              <a:t>Backup and Restore: Restore model as a copy</a:t>
            </a:r>
          </a:p>
        </p:txBody>
      </p:sp>
      <p:sp>
        <p:nvSpPr>
          <p:cNvPr id="211970" name="Rectangle 3"/>
          <p:cNvSpPr>
            <a:spLocks noGrp="1" noChangeArrowheads="1"/>
          </p:cNvSpPr>
          <p:nvPr>
            <p:ph type="body" sz="quarter" idx="10"/>
          </p:nvPr>
        </p:nvSpPr>
        <p:spPr/>
        <p:txBody>
          <a:bodyPr/>
          <a:lstStyle/>
          <a:p>
            <a:pPr eaLnBrk="1" hangingPunct="1"/>
            <a:r>
              <a:rPr lang="en-US" sz="2400" dirty="0"/>
              <a:t>Allows the restore of models that were backed up from a different site database.</a:t>
            </a:r>
          </a:p>
          <a:p>
            <a:pPr eaLnBrk="1" hangingPunct="1"/>
            <a:r>
              <a:rPr lang="en-US" sz="2400" dirty="0"/>
              <a:t>Allows to create a replica but independent model from the production model backup (test models).</a:t>
            </a:r>
          </a:p>
          <a:p>
            <a:pPr eaLnBrk="1" hangingPunct="1"/>
            <a:r>
              <a:rPr lang="en-US" sz="2400" dirty="0"/>
              <a:t>Ability to change the name of the model and the restored  model and catalog databases.</a:t>
            </a:r>
          </a:p>
          <a:p>
            <a:r>
              <a:rPr lang="en-US" sz="2400" dirty="0"/>
              <a:t>When the selected model to restore is registered with </a:t>
            </a:r>
            <a:r>
              <a:rPr lang="en-US" sz="2400" dirty="0" err="1"/>
              <a:t>SmartPlant</a:t>
            </a:r>
            <a:r>
              <a:rPr lang="en-US" sz="2400" dirty="0"/>
              <a:t> Foundation, the registration is removed from the copy during the restore.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en-US"/>
              <a:t>Backup and Restore: Off-site Restore</a:t>
            </a:r>
          </a:p>
        </p:txBody>
      </p:sp>
      <p:sp>
        <p:nvSpPr>
          <p:cNvPr id="214018" name="Rectangle 3"/>
          <p:cNvSpPr>
            <a:spLocks noGrp="1" noChangeArrowheads="1"/>
          </p:cNvSpPr>
          <p:nvPr>
            <p:ph type="body" sz="quarter" idx="10"/>
          </p:nvPr>
        </p:nvSpPr>
        <p:spPr/>
        <p:txBody>
          <a:bodyPr>
            <a:noAutofit/>
          </a:bodyPr>
          <a:lstStyle/>
          <a:p>
            <a:pPr marL="0" indent="3175" eaLnBrk="1" hangingPunct="1"/>
            <a:r>
              <a:rPr lang="en-US" sz="2000" dirty="0"/>
              <a:t>May be used to restore entire project on a new location, it can be due to a change in database servers, or to restore a backup received from a third party company.</a:t>
            </a:r>
          </a:p>
          <a:p>
            <a:pPr marL="400050" lvl="1" indent="3175" eaLnBrk="1" hangingPunct="1">
              <a:buFontTx/>
              <a:buChar char="-"/>
            </a:pPr>
            <a:r>
              <a:rPr lang="en-US" sz="2000" dirty="0"/>
              <a:t> Using database wizard, restore site from backup set</a:t>
            </a:r>
          </a:p>
          <a:p>
            <a:pPr marL="400050" lvl="1" indent="3175" eaLnBrk="1" hangingPunct="1">
              <a:buFontTx/>
              <a:buChar char="-"/>
            </a:pPr>
            <a:r>
              <a:rPr lang="en-US" sz="2000" dirty="0"/>
              <a:t> Using project management, restore model from backup (this brings in catalog associated with the model)</a:t>
            </a:r>
          </a:p>
          <a:p>
            <a:pPr marL="400050" lvl="1" indent="3175" eaLnBrk="1" hangingPunct="1">
              <a:buFontTx/>
              <a:buChar char="-"/>
            </a:pPr>
            <a:r>
              <a:rPr lang="en-US" sz="2000" dirty="0"/>
              <a:t> Regenerate report databases</a:t>
            </a:r>
          </a:p>
          <a:p>
            <a:pPr marL="400050" lvl="1" indent="3175" eaLnBrk="1" hangingPunct="1">
              <a:buFontTx/>
              <a:buChar char="-"/>
            </a:pPr>
            <a:r>
              <a:rPr lang="en-US" sz="2000" dirty="0"/>
              <a:t> Manually copy all the Shared Content files and outputs to the remote site</a:t>
            </a:r>
          </a:p>
          <a:p>
            <a:pPr marL="400050" lvl="1" indent="3175" eaLnBrk="1" hangingPunct="1">
              <a:buFontTx/>
              <a:buChar char="-"/>
            </a:pPr>
            <a:r>
              <a:rPr lang="en-US" sz="2000" dirty="0"/>
              <a:t> Custom symbol </a:t>
            </a:r>
            <a:r>
              <a:rPr lang="en-US" sz="2000" dirty="0" err="1"/>
              <a:t>dlls</a:t>
            </a:r>
            <a:r>
              <a:rPr lang="en-US" sz="2000" dirty="0"/>
              <a:t> need to be registered on each client workstation at the remote site if required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ctrTitle"/>
          </p:nvPr>
        </p:nvSpPr>
        <p:spPr/>
        <p:txBody>
          <a:bodyPr/>
          <a:lstStyle/>
          <a:p>
            <a:pPr eaLnBrk="1" hangingPunct="1"/>
            <a:r>
              <a:rPr lang="en-US"/>
              <a:t>Setup and Administration Lab</a:t>
            </a:r>
          </a:p>
        </p:txBody>
      </p:sp>
      <p:sp>
        <p:nvSpPr>
          <p:cNvPr id="233474" name="Rectangle 3"/>
          <p:cNvSpPr>
            <a:spLocks noGrp="1" noChangeArrowheads="1"/>
          </p:cNvSpPr>
          <p:nvPr>
            <p:ph type="subTitle" idx="1"/>
          </p:nvPr>
        </p:nvSpPr>
        <p:spPr/>
        <p:txBody>
          <a:bodyPr/>
          <a:lstStyle/>
          <a:p>
            <a:pPr eaLnBrk="1" hangingPunct="1"/>
            <a:r>
              <a:rPr lang="en-US" sz="2000" dirty="0"/>
              <a:t>Lab 5 – 8</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2957120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ChangeArrowheads="1"/>
          </p:cNvSpPr>
          <p:nvPr>
            <p:ph type="title"/>
          </p:nvPr>
        </p:nvSpPr>
        <p:spPr/>
        <p:txBody>
          <a:bodyPr/>
          <a:lstStyle/>
          <a:p>
            <a:r>
              <a:rPr lang="en-US" dirty="0"/>
              <a:t>Project Management: Delete a Model</a:t>
            </a:r>
          </a:p>
        </p:txBody>
      </p:sp>
      <p:sp>
        <p:nvSpPr>
          <p:cNvPr id="216066" name="Rectangle 3"/>
          <p:cNvSpPr>
            <a:spLocks noGrp="1" noChangeArrowheads="1"/>
          </p:cNvSpPr>
          <p:nvPr>
            <p:ph type="body" sz="quarter" idx="10"/>
          </p:nvPr>
        </p:nvSpPr>
        <p:spPr/>
        <p:txBody>
          <a:bodyPr/>
          <a:lstStyle/>
          <a:p>
            <a:r>
              <a:rPr lang="en-US" sz="2000" dirty="0"/>
              <a:t>Full Control permission at the root level.</a:t>
            </a:r>
          </a:p>
          <a:p>
            <a:r>
              <a:rPr lang="en-US" sz="2000" dirty="0"/>
              <a:t>Option to drop or leave the physical database files in place.</a:t>
            </a:r>
          </a:p>
          <a:p>
            <a:r>
              <a:rPr lang="en-US" sz="2000" dirty="0"/>
              <a:t>For models in Oracle, the software may not delete all of the associated database objects. To delete schema information after deleting an Oracle model, you must use the </a:t>
            </a:r>
            <a:r>
              <a:rPr lang="en-US" sz="2000" b="1" dirty="0"/>
              <a:t>Oracle Database Tools Wizard for Smart 3D </a:t>
            </a:r>
            <a:r>
              <a:rPr lang="en-US" sz="2000" dirty="0"/>
              <a:t>located at [</a:t>
            </a:r>
            <a:r>
              <a:rPr lang="en-US" sz="2000" i="1" dirty="0"/>
              <a:t>Product Directory</a:t>
            </a:r>
            <a:r>
              <a:rPr lang="en-US" sz="2000" dirty="0"/>
              <a:t>]\</a:t>
            </a:r>
            <a:r>
              <a:rPr lang="en-US" sz="2000" dirty="0" err="1"/>
              <a:t>ProjectMgmt</a:t>
            </a:r>
            <a:r>
              <a:rPr lang="en-US" sz="2000" dirty="0"/>
              <a:t>\Tools\bin\SP3DOracleDBToolsWizard.exe.</a:t>
            </a:r>
          </a:p>
          <a:p>
            <a:endParaRPr lang="en-US" sz="2400" dirty="0"/>
          </a:p>
        </p:txBody>
      </p:sp>
    </p:spTree>
    <p:extLst>
      <p:ext uri="{BB962C8B-B14F-4D97-AF65-F5344CB8AC3E}">
        <p14:creationId xmlns:p14="http://schemas.microsoft.com/office/powerpoint/2010/main" val="917597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dirty="0"/>
              <a:t>Project Management: Delete a Catalog</a:t>
            </a:r>
          </a:p>
        </p:txBody>
      </p:sp>
      <p:sp>
        <p:nvSpPr>
          <p:cNvPr id="2051" name="Rectangle 3"/>
          <p:cNvSpPr>
            <a:spLocks noGrp="1" noChangeArrowheads="1"/>
          </p:cNvSpPr>
          <p:nvPr>
            <p:ph type="body" sz="quarter" idx="10"/>
          </p:nvPr>
        </p:nvSpPr>
        <p:spPr/>
        <p:txBody>
          <a:bodyPr/>
          <a:lstStyle/>
          <a:p>
            <a:r>
              <a:rPr lang="en-US" sz="2000" dirty="0"/>
              <a:t>Catalogs can only be deleted if they are not associated with any model.</a:t>
            </a:r>
          </a:p>
          <a:p>
            <a:r>
              <a:rPr lang="en-US" sz="2000" dirty="0"/>
              <a:t>In Oracle servers, Catalog must also be deleted using the </a:t>
            </a:r>
            <a:r>
              <a:rPr lang="en-US" sz="2000" b="1" dirty="0"/>
              <a:t>Oracle Database Tools Wizard for Smart 3D </a:t>
            </a:r>
            <a:endParaRPr lang="en-US" sz="2000" dirty="0"/>
          </a:p>
          <a:p>
            <a:endParaRPr lang="en-US" sz="2400" dirty="0"/>
          </a:p>
        </p:txBody>
      </p:sp>
      <p:pic>
        <p:nvPicPr>
          <p:cNvPr id="1028" name="Picture 4" descr="C:\Users\cdprimm\AppData\Local\Temp\SNAGHTML118002d.PNG">
            <a:extLst>
              <a:ext uri="{FF2B5EF4-FFF2-40B4-BE49-F238E27FC236}">
                <a16:creationId xmlns:a16="http://schemas.microsoft.com/office/drawing/2014/main" id="{E6BFF4B8-B04C-4B5C-8589-0A1DF8AF2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99" y="2824162"/>
            <a:ext cx="6743627" cy="1747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8" name="Picture 14"/>
          <p:cNvPicPr>
            <a:picLocks noChangeAspect="1" noChangeArrowheads="1"/>
          </p:cNvPicPr>
          <p:nvPr/>
        </p:nvPicPr>
        <p:blipFill>
          <a:blip r:embed="rId3" cstate="print"/>
          <a:srcRect/>
          <a:stretch>
            <a:fillRect/>
          </a:stretch>
        </p:blipFill>
        <p:spPr bwMode="black">
          <a:xfrm>
            <a:off x="1192035" y="1391000"/>
            <a:ext cx="403011" cy="391158"/>
          </a:xfrm>
          <a:prstGeom prst="rect">
            <a:avLst/>
          </a:prstGeom>
          <a:noFill/>
          <a:ln w="9525">
            <a:noFill/>
            <a:miter lim="800000"/>
            <a:headEnd/>
            <a:tailEnd/>
          </a:ln>
        </p:spPr>
      </p:pic>
      <p:pic>
        <p:nvPicPr>
          <p:cNvPr id="221198" name="Picture 24"/>
          <p:cNvPicPr>
            <a:picLocks noChangeAspect="1" noChangeArrowheads="1"/>
          </p:cNvPicPr>
          <p:nvPr/>
        </p:nvPicPr>
        <p:blipFill>
          <a:blip r:embed="rId4" cstate="print"/>
          <a:srcRect/>
          <a:stretch>
            <a:fillRect/>
          </a:stretch>
        </p:blipFill>
        <p:spPr bwMode="black">
          <a:xfrm>
            <a:off x="1211087" y="5580062"/>
            <a:ext cx="371475" cy="371475"/>
          </a:xfrm>
          <a:prstGeom prst="rect">
            <a:avLst/>
          </a:prstGeom>
          <a:noFill/>
          <a:ln w="9525">
            <a:noFill/>
            <a:miter lim="800000"/>
            <a:headEnd/>
            <a:tailEnd/>
          </a:ln>
        </p:spPr>
      </p:pic>
      <p:pic>
        <p:nvPicPr>
          <p:cNvPr id="221199" name="Picture 25"/>
          <p:cNvPicPr>
            <a:picLocks noChangeAspect="1" noChangeArrowheads="1"/>
          </p:cNvPicPr>
          <p:nvPr/>
        </p:nvPicPr>
        <p:blipFill>
          <a:blip r:embed="rId5" cstate="print"/>
          <a:srcRect/>
          <a:stretch>
            <a:fillRect/>
          </a:stretch>
        </p:blipFill>
        <p:spPr bwMode="black">
          <a:xfrm>
            <a:off x="1211087" y="5961062"/>
            <a:ext cx="352425" cy="361950"/>
          </a:xfrm>
          <a:prstGeom prst="rect">
            <a:avLst/>
          </a:prstGeom>
          <a:noFill/>
          <a:ln w="9525">
            <a:noFill/>
            <a:miter lim="800000"/>
            <a:headEnd/>
            <a:tailEnd/>
          </a:ln>
        </p:spPr>
      </p:pic>
      <p:sp>
        <p:nvSpPr>
          <p:cNvPr id="17" name="Title 16"/>
          <p:cNvSpPr>
            <a:spLocks noGrp="1"/>
          </p:cNvSpPr>
          <p:nvPr>
            <p:ph type="title"/>
          </p:nvPr>
        </p:nvSpPr>
        <p:spPr/>
        <p:txBody>
          <a:bodyPr/>
          <a:lstStyle/>
          <a:p>
            <a:r>
              <a:rPr lang="es-ES" dirty="0"/>
              <a:t>Project Management: </a:t>
            </a:r>
            <a:r>
              <a:rPr lang="es-ES" dirty="0" err="1"/>
              <a:t>Hierarchy</a:t>
            </a:r>
            <a:r>
              <a:rPr lang="es-ES" dirty="0"/>
              <a:t> </a:t>
            </a:r>
            <a:r>
              <a:rPr lang="es-ES" dirty="0" err="1"/>
              <a:t>Icons</a:t>
            </a:r>
            <a:endParaRPr lang="en-US" dirty="0"/>
          </a:p>
        </p:txBody>
      </p:sp>
      <p:sp>
        <p:nvSpPr>
          <p:cNvPr id="2" name="Text Placeholder 1">
            <a:extLst>
              <a:ext uri="{FF2B5EF4-FFF2-40B4-BE49-F238E27FC236}">
                <a16:creationId xmlns:a16="http://schemas.microsoft.com/office/drawing/2014/main" id="{3C73769F-B53E-49FF-B7C5-4ED9D09B12A6}"/>
              </a:ext>
            </a:extLst>
          </p:cNvPr>
          <p:cNvSpPr>
            <a:spLocks noGrp="1"/>
          </p:cNvSpPr>
          <p:nvPr>
            <p:ph type="body" sz="quarter" idx="10"/>
          </p:nvPr>
        </p:nvSpPr>
        <p:spPr/>
        <p:txBody>
          <a:bodyPr/>
          <a:lstStyle/>
          <a:p>
            <a:endParaRPr lang="en-US"/>
          </a:p>
        </p:txBody>
      </p:sp>
      <p:sp>
        <p:nvSpPr>
          <p:cNvPr id="221186" name="Text Box 12"/>
          <p:cNvSpPr txBox="1">
            <a:spLocks noChangeArrowheads="1"/>
          </p:cNvSpPr>
          <p:nvPr/>
        </p:nvSpPr>
        <p:spPr bwMode="black">
          <a:xfrm>
            <a:off x="1592087" y="1018032"/>
            <a:ext cx="7772400" cy="5732462"/>
          </a:xfrm>
          <a:prstGeom prst="rect">
            <a:avLst/>
          </a:prstGeom>
          <a:noFill/>
          <a:ln w="9525">
            <a:noFill/>
            <a:miter lim="800000"/>
            <a:headEnd/>
            <a:tailEnd/>
          </a:ln>
        </p:spPr>
        <p:txBody>
          <a:bodyPr>
            <a:spAutoFit/>
          </a:bodyPr>
          <a:lstStyle/>
          <a:p>
            <a:pPr eaLnBrk="0" hangingPunct="0">
              <a:spcBef>
                <a:spcPct val="50000"/>
              </a:spcBef>
              <a:buFontTx/>
              <a:buChar char="-"/>
            </a:pPr>
            <a:r>
              <a:rPr lang="en-US" dirty="0"/>
              <a:t> Top level of the hierarchy</a:t>
            </a:r>
          </a:p>
          <a:p>
            <a:pPr eaLnBrk="0" hangingPunct="0">
              <a:spcBef>
                <a:spcPct val="50000"/>
              </a:spcBef>
              <a:buFontTx/>
              <a:buChar char="-"/>
            </a:pPr>
            <a:r>
              <a:rPr lang="en-US" dirty="0"/>
              <a:t> Reference data</a:t>
            </a:r>
          </a:p>
          <a:p>
            <a:pPr eaLnBrk="0" hangingPunct="0">
              <a:spcBef>
                <a:spcPct val="50000"/>
              </a:spcBef>
              <a:buFontTx/>
              <a:buChar char="-"/>
            </a:pPr>
            <a:r>
              <a:rPr lang="en-US" dirty="0"/>
              <a:t> Catalog associated with a model </a:t>
            </a:r>
          </a:p>
          <a:p>
            <a:pPr eaLnBrk="0" hangingPunct="0">
              <a:spcBef>
                <a:spcPct val="50000"/>
              </a:spcBef>
              <a:buFontTx/>
              <a:buChar char="-"/>
            </a:pPr>
            <a:r>
              <a:rPr lang="en-US" dirty="0"/>
              <a:t> Catalog associated with a model. Missing database </a:t>
            </a:r>
          </a:p>
          <a:p>
            <a:pPr eaLnBrk="0" hangingPunct="0">
              <a:spcBef>
                <a:spcPct val="50000"/>
              </a:spcBef>
              <a:buFontTx/>
              <a:buChar char="-"/>
            </a:pPr>
            <a:r>
              <a:rPr lang="en-US" dirty="0"/>
              <a:t> Catalog associated with a model. Needs to be upgraded</a:t>
            </a:r>
          </a:p>
          <a:p>
            <a:pPr eaLnBrk="0" hangingPunct="0">
              <a:spcBef>
                <a:spcPct val="50000"/>
              </a:spcBef>
              <a:buFontTx/>
              <a:buChar char="-"/>
            </a:pPr>
            <a:r>
              <a:rPr lang="en-US" dirty="0"/>
              <a:t> Catalog not associated with a model</a:t>
            </a:r>
          </a:p>
          <a:p>
            <a:pPr eaLnBrk="0" hangingPunct="0">
              <a:spcBef>
                <a:spcPct val="50000"/>
              </a:spcBef>
              <a:buFontTx/>
              <a:buChar char="-"/>
            </a:pPr>
            <a:r>
              <a:rPr lang="en-US" dirty="0"/>
              <a:t> Catalog not associated with a model. Missing database</a:t>
            </a:r>
          </a:p>
          <a:p>
            <a:pPr eaLnBrk="0" hangingPunct="0">
              <a:spcBef>
                <a:spcPct val="50000"/>
              </a:spcBef>
              <a:buFontTx/>
              <a:buChar char="-"/>
            </a:pPr>
            <a:r>
              <a:rPr lang="en-US" dirty="0"/>
              <a:t> Catalog not associated with a model. Needs to be upgraded</a:t>
            </a:r>
          </a:p>
          <a:p>
            <a:pPr eaLnBrk="0" hangingPunct="0">
              <a:spcBef>
                <a:spcPct val="50000"/>
              </a:spcBef>
              <a:buFontTx/>
              <a:buChar char="-"/>
            </a:pPr>
            <a:r>
              <a:rPr lang="en-US" dirty="0"/>
              <a:t> Model</a:t>
            </a:r>
          </a:p>
          <a:p>
            <a:pPr eaLnBrk="0" hangingPunct="0">
              <a:spcBef>
                <a:spcPct val="50000"/>
              </a:spcBef>
              <a:buFontTx/>
              <a:buChar char="-"/>
            </a:pPr>
            <a:r>
              <a:rPr lang="en-US" dirty="0"/>
              <a:t> Model missing database</a:t>
            </a:r>
          </a:p>
          <a:p>
            <a:pPr eaLnBrk="0" hangingPunct="0">
              <a:spcBef>
                <a:spcPct val="50000"/>
              </a:spcBef>
              <a:buFontTx/>
              <a:buChar char="-"/>
            </a:pPr>
            <a:r>
              <a:rPr lang="en-US" dirty="0"/>
              <a:t> Model needs to be upgraded</a:t>
            </a:r>
          </a:p>
          <a:p>
            <a:pPr eaLnBrk="0" hangingPunct="0">
              <a:spcBef>
                <a:spcPct val="50000"/>
              </a:spcBef>
              <a:buFontTx/>
              <a:buChar char="-"/>
            </a:pPr>
            <a:r>
              <a:rPr lang="en-US" dirty="0"/>
              <a:t> Permission group folder</a:t>
            </a:r>
          </a:p>
          <a:p>
            <a:pPr eaLnBrk="0" hangingPunct="0">
              <a:spcBef>
                <a:spcPct val="50000"/>
              </a:spcBef>
              <a:buFontTx/>
              <a:buChar char="-"/>
            </a:pPr>
            <a:r>
              <a:rPr lang="en-US" dirty="0"/>
              <a:t> Permission group</a:t>
            </a:r>
          </a:p>
          <a:p>
            <a:pPr eaLnBrk="0" hangingPunct="0">
              <a:spcBef>
                <a:spcPct val="50000"/>
              </a:spcBef>
              <a:buFontTx/>
              <a:buChar char="-"/>
            </a:pPr>
            <a:endParaRPr lang="en-US" dirty="0"/>
          </a:p>
        </p:txBody>
      </p:sp>
      <p:pic>
        <p:nvPicPr>
          <p:cNvPr id="3" name="Picture 2"/>
          <p:cNvPicPr>
            <a:picLocks noChangeAspect="1"/>
          </p:cNvPicPr>
          <p:nvPr/>
        </p:nvPicPr>
        <p:blipFill>
          <a:blip r:embed="rId6"/>
          <a:stretch>
            <a:fillRect/>
          </a:stretch>
        </p:blipFill>
        <p:spPr>
          <a:xfrm flipH="1">
            <a:off x="1211086" y="1029814"/>
            <a:ext cx="323850" cy="333375"/>
          </a:xfrm>
          <a:prstGeom prst="rect">
            <a:avLst/>
          </a:prstGeom>
        </p:spPr>
      </p:pic>
      <p:pic>
        <p:nvPicPr>
          <p:cNvPr id="6" name="Picture 5"/>
          <p:cNvPicPr>
            <a:picLocks noChangeAspect="1"/>
          </p:cNvPicPr>
          <p:nvPr/>
        </p:nvPicPr>
        <p:blipFill>
          <a:blip r:embed="rId7"/>
          <a:stretch>
            <a:fillRect/>
          </a:stretch>
        </p:blipFill>
        <p:spPr>
          <a:xfrm>
            <a:off x="1242413" y="3042348"/>
            <a:ext cx="327617" cy="311238"/>
          </a:xfrm>
          <a:prstGeom prst="rect">
            <a:avLst/>
          </a:prstGeom>
        </p:spPr>
      </p:pic>
      <p:pic>
        <p:nvPicPr>
          <p:cNvPr id="7" name="Picture 6"/>
          <p:cNvPicPr>
            <a:picLocks noChangeAspect="1"/>
          </p:cNvPicPr>
          <p:nvPr/>
        </p:nvPicPr>
        <p:blipFill>
          <a:blip r:embed="rId8"/>
          <a:stretch>
            <a:fillRect/>
          </a:stretch>
        </p:blipFill>
        <p:spPr>
          <a:xfrm>
            <a:off x="1260726" y="1791683"/>
            <a:ext cx="265599" cy="296848"/>
          </a:xfrm>
          <a:prstGeom prst="rect">
            <a:avLst/>
          </a:prstGeom>
        </p:spPr>
      </p:pic>
      <p:pic>
        <p:nvPicPr>
          <p:cNvPr id="8" name="Picture 7"/>
          <p:cNvPicPr>
            <a:picLocks noChangeAspect="1"/>
          </p:cNvPicPr>
          <p:nvPr/>
        </p:nvPicPr>
        <p:blipFill>
          <a:blip r:embed="rId9"/>
          <a:stretch>
            <a:fillRect/>
          </a:stretch>
        </p:blipFill>
        <p:spPr>
          <a:xfrm>
            <a:off x="1249374" y="4323173"/>
            <a:ext cx="300920" cy="300920"/>
          </a:xfrm>
          <a:prstGeom prst="rect">
            <a:avLst/>
          </a:prstGeom>
        </p:spPr>
      </p:pic>
      <p:pic>
        <p:nvPicPr>
          <p:cNvPr id="9" name="Picture 8"/>
          <p:cNvPicPr>
            <a:picLocks noChangeAspect="1"/>
          </p:cNvPicPr>
          <p:nvPr/>
        </p:nvPicPr>
        <p:blipFill>
          <a:blip r:embed="rId10"/>
          <a:stretch>
            <a:fillRect/>
          </a:stretch>
        </p:blipFill>
        <p:spPr>
          <a:xfrm>
            <a:off x="1248377" y="4718705"/>
            <a:ext cx="287369" cy="332742"/>
          </a:xfrm>
          <a:prstGeom prst="rect">
            <a:avLst/>
          </a:prstGeom>
        </p:spPr>
      </p:pic>
      <p:pic>
        <p:nvPicPr>
          <p:cNvPr id="10" name="Picture 9"/>
          <p:cNvPicPr>
            <a:picLocks noChangeAspect="1"/>
          </p:cNvPicPr>
          <p:nvPr/>
        </p:nvPicPr>
        <p:blipFill>
          <a:blip r:embed="rId11"/>
          <a:stretch>
            <a:fillRect/>
          </a:stretch>
        </p:blipFill>
        <p:spPr>
          <a:xfrm>
            <a:off x="1200219" y="3497636"/>
            <a:ext cx="345583" cy="345583"/>
          </a:xfrm>
          <a:prstGeom prst="rect">
            <a:avLst/>
          </a:prstGeom>
        </p:spPr>
      </p:pic>
      <p:pic>
        <p:nvPicPr>
          <p:cNvPr id="11" name="Picture 10"/>
          <p:cNvPicPr>
            <a:picLocks noChangeAspect="1"/>
          </p:cNvPicPr>
          <p:nvPr/>
        </p:nvPicPr>
        <p:blipFill>
          <a:blip r:embed="rId12"/>
          <a:stretch>
            <a:fillRect/>
          </a:stretch>
        </p:blipFill>
        <p:spPr>
          <a:xfrm>
            <a:off x="1239661" y="2181408"/>
            <a:ext cx="323215" cy="341172"/>
          </a:xfrm>
          <a:prstGeom prst="rect">
            <a:avLst/>
          </a:prstGeom>
        </p:spPr>
      </p:pic>
      <p:pic>
        <p:nvPicPr>
          <p:cNvPr id="12" name="Picture 11"/>
          <p:cNvPicPr>
            <a:picLocks noChangeAspect="1"/>
          </p:cNvPicPr>
          <p:nvPr/>
        </p:nvPicPr>
        <p:blipFill>
          <a:blip r:embed="rId13"/>
          <a:stretch>
            <a:fillRect/>
          </a:stretch>
        </p:blipFill>
        <p:spPr>
          <a:xfrm>
            <a:off x="1239660" y="2581656"/>
            <a:ext cx="325738" cy="374598"/>
          </a:xfrm>
          <a:prstGeom prst="rect">
            <a:avLst/>
          </a:prstGeom>
        </p:spPr>
      </p:pic>
      <p:pic>
        <p:nvPicPr>
          <p:cNvPr id="3074" name="Picture 2" descr="C:\Users\cdprimm\AppData\Local\Temp\SNAGHTML1a11e80.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1086" y="5070145"/>
            <a:ext cx="364909" cy="417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dprimm\AppData\Local\Temp\SNAGHTML5fbdb5.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1086" y="3928675"/>
            <a:ext cx="351282" cy="316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p:nvPr>
        </p:nvSpPr>
        <p:spPr/>
        <p:txBody>
          <a:bodyPr/>
          <a:lstStyle/>
          <a:p>
            <a:r>
              <a:rPr lang="en-US"/>
              <a:t>Project Management: New Catalog Command</a:t>
            </a:r>
          </a:p>
        </p:txBody>
      </p:sp>
      <p:sp>
        <p:nvSpPr>
          <p:cNvPr id="223234" name="Rectangle 3"/>
          <p:cNvSpPr>
            <a:spLocks noGrp="1" noChangeArrowheads="1"/>
          </p:cNvSpPr>
          <p:nvPr>
            <p:ph type="body" sz="quarter" idx="10"/>
          </p:nvPr>
        </p:nvSpPr>
        <p:spPr/>
        <p:txBody>
          <a:bodyPr/>
          <a:lstStyle/>
          <a:p>
            <a:r>
              <a:rPr lang="en-US" sz="2400"/>
              <a:t>Create a new empty catalog or create a catalog from a template.</a:t>
            </a:r>
          </a:p>
          <a:p>
            <a:r>
              <a:rPr lang="en-US" sz="2400"/>
              <a:t>Default permission groups and access rules are created.</a:t>
            </a:r>
          </a:p>
          <a:p>
            <a:r>
              <a:rPr lang="en-US" sz="2400"/>
              <a:t>In a Global Workshare configuration, the </a:t>
            </a:r>
            <a:r>
              <a:rPr lang="en-US" sz="2400" b="1"/>
              <a:t>Database &gt; New &gt; Catalog </a:t>
            </a:r>
            <a:r>
              <a:rPr lang="en-US" sz="2400"/>
              <a:t>command is available at the Host location, but not at the Satellite locations.</a:t>
            </a:r>
          </a:p>
          <a:p>
            <a:r>
              <a:rPr lang="en-US" sz="2400"/>
              <a:t>Every catalog must be associated to a Shared Content folder</a:t>
            </a:r>
          </a:p>
        </p:txBody>
      </p:sp>
      <p:sp>
        <p:nvSpPr>
          <p:cNvPr id="223235" name="Rectangle 4"/>
          <p:cNvSpPr>
            <a:spLocks noChangeArrowheads="1"/>
          </p:cNvSpPr>
          <p:nvPr/>
        </p:nvSpPr>
        <p:spPr bwMode="black">
          <a:xfrm>
            <a:off x="0" y="2620447"/>
            <a:ext cx="184731" cy="369332"/>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p:txBody>
          <a:bodyPr/>
          <a:lstStyle/>
          <a:p>
            <a:r>
              <a:rPr lang="es-ES"/>
              <a:t>Project Management: New Catalog Command</a:t>
            </a:r>
            <a:endParaRPr lang="en-US"/>
          </a:p>
        </p:txBody>
      </p:sp>
      <p:sp>
        <p:nvSpPr>
          <p:cNvPr id="2" name="Text Placeholder 1">
            <a:extLst>
              <a:ext uri="{FF2B5EF4-FFF2-40B4-BE49-F238E27FC236}">
                <a16:creationId xmlns:a16="http://schemas.microsoft.com/office/drawing/2014/main" id="{B84F9BCE-3639-4840-9B40-D171074B9AE1}"/>
              </a:ext>
            </a:extLst>
          </p:cNvPr>
          <p:cNvSpPr>
            <a:spLocks noGrp="1"/>
          </p:cNvSpPr>
          <p:nvPr>
            <p:ph type="body" sz="quarter" idx="10"/>
          </p:nvPr>
        </p:nvSpPr>
        <p:spPr/>
        <p:txBody>
          <a:bodyPr/>
          <a:lstStyle/>
          <a:p>
            <a:endParaRPr lang="en-US"/>
          </a:p>
        </p:txBody>
      </p:sp>
      <p:pic>
        <p:nvPicPr>
          <p:cNvPr id="4" name="Picture 3"/>
          <p:cNvPicPr/>
          <p:nvPr/>
        </p:nvPicPr>
        <p:blipFill>
          <a:blip r:embed="rId3" cstate="print"/>
          <a:stretch>
            <a:fillRect/>
          </a:stretch>
        </p:blipFill>
        <p:spPr>
          <a:xfrm>
            <a:off x="2224548" y="1285568"/>
            <a:ext cx="3962400" cy="472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1" name="AutoShape 85"/>
          <p:cNvSpPr>
            <a:spLocks noChangeArrowheads="1"/>
          </p:cNvSpPr>
          <p:nvPr/>
        </p:nvSpPr>
        <p:spPr bwMode="black">
          <a:xfrm>
            <a:off x="3581400" y="1082675"/>
            <a:ext cx="5105400" cy="5029200"/>
          </a:xfrm>
          <a:prstGeom prst="roundRect">
            <a:avLst>
              <a:gd name="adj" fmla="val 2273"/>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31763" name="AutoShape 88"/>
          <p:cNvSpPr>
            <a:spLocks noChangeArrowheads="1"/>
          </p:cNvSpPr>
          <p:nvPr/>
        </p:nvSpPr>
        <p:spPr bwMode="black">
          <a:xfrm>
            <a:off x="4495800" y="4435475"/>
            <a:ext cx="3810000" cy="1524000"/>
          </a:xfrm>
          <a:prstGeom prst="roundRect">
            <a:avLst>
              <a:gd name="adj" fmla="val 10417"/>
            </a:avLst>
          </a:prstGeom>
          <a:noFill/>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1762" name="AutoShape 87"/>
          <p:cNvSpPr>
            <a:spLocks noChangeArrowheads="1"/>
          </p:cNvSpPr>
          <p:nvPr/>
        </p:nvSpPr>
        <p:spPr bwMode="black">
          <a:xfrm>
            <a:off x="4495800" y="1387475"/>
            <a:ext cx="3810000" cy="2895600"/>
          </a:xfrm>
          <a:prstGeom prst="roundRect">
            <a:avLst>
              <a:gd name="adj" fmla="val 4495"/>
            </a:avLst>
          </a:prstGeom>
          <a:noFill/>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1745" name="Text Box 46"/>
          <p:cNvSpPr txBox="1">
            <a:spLocks noChangeArrowheads="1"/>
          </p:cNvSpPr>
          <p:nvPr/>
        </p:nvSpPr>
        <p:spPr bwMode="gray">
          <a:xfrm>
            <a:off x="3429000" y="2759075"/>
            <a:ext cx="1066800" cy="274638"/>
          </a:xfrm>
          <a:prstGeom prst="rect">
            <a:avLst/>
          </a:prstGeom>
          <a:noFill/>
          <a:ln w="9525">
            <a:noFill/>
            <a:prstDash val="dash"/>
            <a:miter lim="800000"/>
            <a:headEnd/>
            <a:tailEnd/>
          </a:ln>
        </p:spPr>
        <p:txBody>
          <a:bodyPr anchor="b">
            <a:spAutoFit/>
          </a:bodyPr>
          <a:lstStyle/>
          <a:p>
            <a:pPr algn="ctr">
              <a:spcBef>
                <a:spcPct val="50000"/>
              </a:spcBef>
            </a:pPr>
            <a:r>
              <a:rPr lang="en-US" sz="1200" b="1" dirty="0">
                <a:solidFill>
                  <a:schemeClr val="accent6">
                    <a:lumMod val="75000"/>
                  </a:schemeClr>
                </a:solidFill>
              </a:rPr>
              <a:t>Site 1</a:t>
            </a:r>
          </a:p>
        </p:txBody>
      </p:sp>
      <p:sp>
        <p:nvSpPr>
          <p:cNvPr id="31746" name="Line 31"/>
          <p:cNvSpPr>
            <a:spLocks noChangeShapeType="1"/>
          </p:cNvSpPr>
          <p:nvPr/>
        </p:nvSpPr>
        <p:spPr bwMode="invGray">
          <a:xfrm flipV="1">
            <a:off x="6172200" y="3597275"/>
            <a:ext cx="0" cy="2286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7" name="Line 32"/>
          <p:cNvSpPr>
            <a:spLocks noChangeShapeType="1"/>
          </p:cNvSpPr>
          <p:nvPr/>
        </p:nvSpPr>
        <p:spPr bwMode="invGray">
          <a:xfrm flipV="1">
            <a:off x="6172200" y="2225675"/>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8" name="Line 35"/>
          <p:cNvSpPr>
            <a:spLocks noChangeShapeType="1"/>
          </p:cNvSpPr>
          <p:nvPr/>
        </p:nvSpPr>
        <p:spPr bwMode="invGray">
          <a:xfrm>
            <a:off x="5638800" y="3825875"/>
            <a:ext cx="55245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9" name="Line 36"/>
          <p:cNvSpPr>
            <a:spLocks noChangeShapeType="1"/>
          </p:cNvSpPr>
          <p:nvPr/>
        </p:nvSpPr>
        <p:spPr bwMode="invGray">
          <a:xfrm flipH="1">
            <a:off x="5638800" y="2378075"/>
            <a:ext cx="0" cy="14478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50" name="Text Box 38"/>
          <p:cNvSpPr txBox="1">
            <a:spLocks noChangeArrowheads="1"/>
          </p:cNvSpPr>
          <p:nvPr/>
        </p:nvSpPr>
        <p:spPr bwMode="invGray">
          <a:xfrm>
            <a:off x="5715000" y="1463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1</a:t>
            </a:r>
          </a:p>
        </p:txBody>
      </p:sp>
      <p:sp>
        <p:nvSpPr>
          <p:cNvPr id="31751" name="Text Box 39"/>
          <p:cNvSpPr txBox="1">
            <a:spLocks noChangeArrowheads="1"/>
          </p:cNvSpPr>
          <p:nvPr/>
        </p:nvSpPr>
        <p:spPr bwMode="invGray">
          <a:xfrm>
            <a:off x="5715000" y="27590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2</a:t>
            </a:r>
          </a:p>
        </p:txBody>
      </p:sp>
      <p:sp>
        <p:nvSpPr>
          <p:cNvPr id="31752" name="Text Box 40"/>
          <p:cNvSpPr txBox="1">
            <a:spLocks noChangeArrowheads="1"/>
          </p:cNvSpPr>
          <p:nvPr/>
        </p:nvSpPr>
        <p:spPr bwMode="invGray">
          <a:xfrm>
            <a:off x="5715000" y="4511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3</a:t>
            </a:r>
          </a:p>
        </p:txBody>
      </p:sp>
      <p:sp>
        <p:nvSpPr>
          <p:cNvPr id="31754" name="Text Box 44"/>
          <p:cNvSpPr txBox="1">
            <a:spLocks noChangeArrowheads="1"/>
          </p:cNvSpPr>
          <p:nvPr/>
        </p:nvSpPr>
        <p:spPr bwMode="invGray">
          <a:xfrm>
            <a:off x="4495800" y="4511675"/>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2</a:t>
            </a:r>
          </a:p>
        </p:txBody>
      </p:sp>
      <p:sp>
        <p:nvSpPr>
          <p:cNvPr id="31755" name="Text Box 48"/>
          <p:cNvSpPr txBox="1">
            <a:spLocks noChangeArrowheads="1"/>
          </p:cNvSpPr>
          <p:nvPr/>
        </p:nvSpPr>
        <p:spPr bwMode="gray">
          <a:xfrm>
            <a:off x="7467600" y="4511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3</a:t>
            </a:r>
          </a:p>
        </p:txBody>
      </p:sp>
      <p:sp>
        <p:nvSpPr>
          <p:cNvPr id="31756" name="Text Box 49"/>
          <p:cNvSpPr txBox="1">
            <a:spLocks noChangeArrowheads="1"/>
          </p:cNvSpPr>
          <p:nvPr/>
        </p:nvSpPr>
        <p:spPr bwMode="gray">
          <a:xfrm>
            <a:off x="7467600" y="27590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2</a:t>
            </a:r>
          </a:p>
        </p:txBody>
      </p:sp>
      <p:sp>
        <p:nvSpPr>
          <p:cNvPr id="31757" name="Text Box 50"/>
          <p:cNvSpPr txBox="1">
            <a:spLocks noChangeArrowheads="1"/>
          </p:cNvSpPr>
          <p:nvPr/>
        </p:nvSpPr>
        <p:spPr bwMode="gray">
          <a:xfrm>
            <a:off x="7467600" y="1463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1</a:t>
            </a:r>
          </a:p>
        </p:txBody>
      </p:sp>
      <p:sp>
        <p:nvSpPr>
          <p:cNvPr id="31758" name="Text Box 51"/>
          <p:cNvSpPr txBox="1">
            <a:spLocks noChangeArrowheads="1"/>
          </p:cNvSpPr>
          <p:nvPr/>
        </p:nvSpPr>
        <p:spPr bwMode="black">
          <a:xfrm>
            <a:off x="228600" y="1858169"/>
            <a:ext cx="3124200" cy="523220"/>
          </a:xfrm>
          <a:prstGeom prst="rect">
            <a:avLst/>
          </a:prstGeom>
          <a:noFill/>
          <a:ln w="9525">
            <a:noFill/>
            <a:miter lim="800000"/>
            <a:headEnd/>
            <a:tailEnd/>
          </a:ln>
        </p:spPr>
        <p:txBody>
          <a:bodyPr>
            <a:spAutoFit/>
          </a:bodyPr>
          <a:lstStyle/>
          <a:p>
            <a:r>
              <a:rPr lang="en-US" sz="1400" b="1" dirty="0"/>
              <a:t>Multiple Models can share the same Catalog …  </a:t>
            </a:r>
          </a:p>
        </p:txBody>
      </p:sp>
      <p:sp>
        <p:nvSpPr>
          <p:cNvPr id="31759" name="Rectangle 53"/>
          <p:cNvSpPr>
            <a:spLocks noGrp="1" noChangeArrowheads="1"/>
          </p:cNvSpPr>
          <p:nvPr>
            <p:ph type="title"/>
          </p:nvPr>
        </p:nvSpPr>
        <p:spPr/>
        <p:txBody>
          <a:bodyPr/>
          <a:lstStyle/>
          <a:p>
            <a:r>
              <a:rPr lang="en-US" dirty="0"/>
              <a:t>Smart 3D - Database architecture</a:t>
            </a:r>
          </a:p>
        </p:txBody>
      </p:sp>
      <p:sp>
        <p:nvSpPr>
          <p:cNvPr id="8" name="Text Placeholder 7">
            <a:extLst>
              <a:ext uri="{FF2B5EF4-FFF2-40B4-BE49-F238E27FC236}">
                <a16:creationId xmlns:a16="http://schemas.microsoft.com/office/drawing/2014/main" id="{E0FBD06E-329C-4FD7-B996-122BB46CC666}"/>
              </a:ext>
            </a:extLst>
          </p:cNvPr>
          <p:cNvSpPr>
            <a:spLocks noGrp="1"/>
          </p:cNvSpPr>
          <p:nvPr>
            <p:ph type="body" sz="quarter" idx="10"/>
          </p:nvPr>
        </p:nvSpPr>
        <p:spPr>
          <a:xfrm>
            <a:off x="266701" y="1350852"/>
            <a:ext cx="8605838" cy="4495800"/>
          </a:xfrm>
        </p:spPr>
        <p:txBody>
          <a:bodyPr/>
          <a:lstStyle/>
          <a:p>
            <a:endParaRPr lang="en-US" dirty="0"/>
          </a:p>
        </p:txBody>
      </p:sp>
      <p:sp>
        <p:nvSpPr>
          <p:cNvPr id="31760" name="Line 32"/>
          <p:cNvSpPr>
            <a:spLocks noChangeShapeType="1"/>
          </p:cNvSpPr>
          <p:nvPr/>
        </p:nvSpPr>
        <p:spPr bwMode="invGray">
          <a:xfrm flipV="1">
            <a:off x="6172200" y="5273675"/>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2" name="Group 56"/>
          <p:cNvGrpSpPr>
            <a:grpSpLocks/>
          </p:cNvGrpSpPr>
          <p:nvPr/>
        </p:nvGrpSpPr>
        <p:grpSpPr bwMode="auto">
          <a:xfrm>
            <a:off x="3657600" y="3140075"/>
            <a:ext cx="609600" cy="1004888"/>
            <a:chOff x="144" y="2400"/>
            <a:chExt cx="384" cy="633"/>
          </a:xfrm>
        </p:grpSpPr>
        <p:sp>
          <p:nvSpPr>
            <p:cNvPr id="31791"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1792" name="Line 34"/>
            <p:cNvSpPr>
              <a:spLocks noChangeShapeType="1"/>
            </p:cNvSpPr>
            <p:nvPr/>
          </p:nvSpPr>
          <p:spPr bwMode="black">
            <a:xfrm>
              <a:off x="336" y="2736"/>
              <a:ext cx="0" cy="96"/>
            </a:xfrm>
            <a:prstGeom prst="line">
              <a:avLst/>
            </a:prstGeom>
            <a:noFill/>
            <a:ln w="28575">
              <a:solidFill>
                <a:srgbClr val="CC6600"/>
              </a:solidFill>
              <a:round/>
              <a:headEnd/>
              <a:tailEnd/>
            </a:ln>
          </p:spPr>
          <p:txBody>
            <a:bodyPr anchor="ctr"/>
            <a:lstStyle/>
            <a:p>
              <a:endParaRPr lang="en-US" dirty="0"/>
            </a:p>
          </p:txBody>
        </p:sp>
        <p:sp>
          <p:nvSpPr>
            <p:cNvPr id="31793"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grpSp>
        <p:nvGrpSpPr>
          <p:cNvPr id="3" name="Group 60"/>
          <p:cNvGrpSpPr>
            <a:grpSpLocks/>
          </p:cNvGrpSpPr>
          <p:nvPr/>
        </p:nvGrpSpPr>
        <p:grpSpPr bwMode="auto">
          <a:xfrm>
            <a:off x="4800600" y="1692275"/>
            <a:ext cx="609600" cy="1004888"/>
            <a:chOff x="768" y="2400"/>
            <a:chExt cx="384" cy="633"/>
          </a:xfrm>
        </p:grpSpPr>
        <p:sp>
          <p:nvSpPr>
            <p:cNvPr id="31788"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1789"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1790"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64"/>
          <p:cNvGrpSpPr>
            <a:grpSpLocks/>
          </p:cNvGrpSpPr>
          <p:nvPr/>
        </p:nvGrpSpPr>
        <p:grpSpPr bwMode="auto">
          <a:xfrm>
            <a:off x="4800600" y="4740275"/>
            <a:ext cx="609600" cy="1004888"/>
            <a:chOff x="768" y="2400"/>
            <a:chExt cx="384" cy="633"/>
          </a:xfrm>
        </p:grpSpPr>
        <p:sp>
          <p:nvSpPr>
            <p:cNvPr id="31785"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1786"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1787"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sp>
        <p:nvSpPr>
          <p:cNvPr id="31767" name="AutoShape 10"/>
          <p:cNvSpPr>
            <a:spLocks noChangeArrowheads="1"/>
          </p:cNvSpPr>
          <p:nvPr/>
        </p:nvSpPr>
        <p:spPr bwMode="invGray">
          <a:xfrm>
            <a:off x="5867400" y="16922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1768" name="AutoShape 10"/>
          <p:cNvSpPr>
            <a:spLocks noChangeArrowheads="1"/>
          </p:cNvSpPr>
          <p:nvPr/>
        </p:nvSpPr>
        <p:spPr bwMode="invGray">
          <a:xfrm>
            <a:off x="5867400" y="31400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1769" name="AutoShape 10"/>
          <p:cNvSpPr>
            <a:spLocks noChangeArrowheads="1"/>
          </p:cNvSpPr>
          <p:nvPr/>
        </p:nvSpPr>
        <p:spPr bwMode="invGray">
          <a:xfrm>
            <a:off x="5867400" y="47402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grpSp>
        <p:nvGrpSpPr>
          <p:cNvPr id="5" name="Group 71"/>
          <p:cNvGrpSpPr>
            <a:grpSpLocks/>
          </p:cNvGrpSpPr>
          <p:nvPr/>
        </p:nvGrpSpPr>
        <p:grpSpPr bwMode="auto">
          <a:xfrm>
            <a:off x="6934200" y="1692275"/>
            <a:ext cx="609600" cy="1004888"/>
            <a:chOff x="2016" y="2400"/>
            <a:chExt cx="384" cy="633"/>
          </a:xfrm>
        </p:grpSpPr>
        <p:sp>
          <p:nvSpPr>
            <p:cNvPr id="31782"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83"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84"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grpSp>
        <p:nvGrpSpPr>
          <p:cNvPr id="6" name="Group 75"/>
          <p:cNvGrpSpPr>
            <a:grpSpLocks/>
          </p:cNvGrpSpPr>
          <p:nvPr/>
        </p:nvGrpSpPr>
        <p:grpSpPr bwMode="auto">
          <a:xfrm>
            <a:off x="6934200" y="3140075"/>
            <a:ext cx="609600" cy="1004888"/>
            <a:chOff x="2016" y="2400"/>
            <a:chExt cx="384" cy="633"/>
          </a:xfrm>
        </p:grpSpPr>
        <p:sp>
          <p:nvSpPr>
            <p:cNvPr id="31779"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80"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81"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1772" name="Line 30"/>
          <p:cNvSpPr>
            <a:spLocks noChangeShapeType="1"/>
          </p:cNvSpPr>
          <p:nvPr/>
        </p:nvSpPr>
        <p:spPr bwMode="invGray">
          <a:xfrm>
            <a:off x="6172200" y="3825875"/>
            <a:ext cx="10668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73" name="Line 37"/>
          <p:cNvSpPr>
            <a:spLocks noChangeShapeType="1"/>
          </p:cNvSpPr>
          <p:nvPr/>
        </p:nvSpPr>
        <p:spPr bwMode="gray">
          <a:xfrm>
            <a:off x="5105400" y="2378075"/>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7" name="Group 79"/>
          <p:cNvGrpSpPr>
            <a:grpSpLocks/>
          </p:cNvGrpSpPr>
          <p:nvPr/>
        </p:nvGrpSpPr>
        <p:grpSpPr bwMode="auto">
          <a:xfrm>
            <a:off x="6934200" y="4740275"/>
            <a:ext cx="609600" cy="1004888"/>
            <a:chOff x="2016" y="2400"/>
            <a:chExt cx="384" cy="633"/>
          </a:xfrm>
        </p:grpSpPr>
        <p:sp>
          <p:nvSpPr>
            <p:cNvPr id="31776"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77"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78"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1775" name="Line 37"/>
          <p:cNvSpPr>
            <a:spLocks noChangeShapeType="1"/>
          </p:cNvSpPr>
          <p:nvPr/>
        </p:nvSpPr>
        <p:spPr bwMode="gray">
          <a:xfrm>
            <a:off x="5105400" y="5426075"/>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53" name="Text Box 43"/>
          <p:cNvSpPr txBox="1">
            <a:spLocks noChangeArrowheads="1"/>
          </p:cNvSpPr>
          <p:nvPr/>
        </p:nvSpPr>
        <p:spPr bwMode="invGray">
          <a:xfrm>
            <a:off x="4495800" y="1463675"/>
            <a:ext cx="1066800" cy="276999"/>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1</a:t>
            </a:r>
          </a:p>
        </p:txBody>
      </p:sp>
      <p:sp>
        <p:nvSpPr>
          <p:cNvPr id="52" name="Rectangle 51"/>
          <p:cNvSpPr/>
          <p:nvPr/>
        </p:nvSpPr>
        <p:spPr>
          <a:xfrm>
            <a:off x="378041" y="1012298"/>
            <a:ext cx="2978701" cy="338554"/>
          </a:xfrm>
          <a:prstGeom prst="rect">
            <a:avLst/>
          </a:prstGeom>
        </p:spPr>
        <p:txBody>
          <a:bodyPr wrap="none">
            <a:spAutoFit/>
          </a:bodyPr>
          <a:lstStyle/>
          <a:p>
            <a:r>
              <a:rPr lang="en-US" sz="1600" b="1" dirty="0">
                <a:solidFill>
                  <a:prstClr val="black"/>
                </a:solidFill>
              </a:rPr>
              <a:t>Model Configuration options</a:t>
            </a:r>
            <a:endParaRPr lang="en-US" dirty="0"/>
          </a:p>
        </p:txBody>
      </p:sp>
      <p:sp>
        <p:nvSpPr>
          <p:cNvPr id="53" name="Text Box 51"/>
          <p:cNvSpPr txBox="1">
            <a:spLocks noChangeArrowheads="1"/>
          </p:cNvSpPr>
          <p:nvPr/>
        </p:nvSpPr>
        <p:spPr bwMode="black">
          <a:xfrm>
            <a:off x="178160" y="4826655"/>
            <a:ext cx="3124200" cy="523220"/>
          </a:xfrm>
          <a:prstGeom prst="rect">
            <a:avLst/>
          </a:prstGeom>
          <a:noFill/>
          <a:ln w="9525">
            <a:noFill/>
            <a:miter lim="800000"/>
            <a:headEnd/>
            <a:tailEnd/>
          </a:ln>
        </p:spPr>
        <p:txBody>
          <a:bodyPr>
            <a:spAutoFit/>
          </a:bodyPr>
          <a:lstStyle/>
          <a:p>
            <a:r>
              <a:rPr lang="en-US" sz="1400" b="1" dirty="0"/>
              <a:t>          … or exclusively use own Catalog  </a:t>
            </a:r>
          </a:p>
        </p:txBody>
      </p:sp>
    </p:spTree>
  </p:cSld>
  <p:clrMapOvr>
    <a:masterClrMapping/>
  </p:clrMapOvr>
  <p:transition spd="slow">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p:txBody>
          <a:bodyPr/>
          <a:lstStyle/>
          <a:p>
            <a:pPr eaLnBrk="1" hangingPunct="1"/>
            <a:r>
              <a:rPr lang="en-US"/>
              <a:t>Custom Properties: Define Property Schema</a:t>
            </a:r>
          </a:p>
        </p:txBody>
      </p:sp>
      <p:sp>
        <p:nvSpPr>
          <p:cNvPr id="229378" name="Rectangle 3"/>
          <p:cNvSpPr>
            <a:spLocks noGrp="1" noChangeArrowheads="1"/>
          </p:cNvSpPr>
          <p:nvPr>
            <p:ph type="body" sz="quarter" idx="10"/>
          </p:nvPr>
        </p:nvSpPr>
        <p:spPr/>
        <p:txBody>
          <a:bodyPr/>
          <a:lstStyle/>
          <a:p>
            <a:pPr marL="0" indent="3175" eaLnBrk="1" hangingPunct="1"/>
            <a:r>
              <a:rPr lang="en-US" sz="2400" dirty="0"/>
              <a:t>  Additional properties for models, permission group folders and permission groups can be added</a:t>
            </a:r>
          </a:p>
          <a:p>
            <a:pPr marL="0" indent="3175" eaLnBrk="1" hangingPunct="1"/>
            <a:r>
              <a:rPr lang="en-US" sz="2400" dirty="0"/>
              <a:t>  Properties can be viewed in project management environment but are also reportable</a:t>
            </a:r>
          </a:p>
          <a:p>
            <a:pPr marL="0" indent="3175" eaLnBrk="1" hangingPunct="1"/>
            <a:r>
              <a:rPr lang="en-US" sz="2400" dirty="0"/>
              <a:t>  Property information for models is stored in the site database to which they belong</a:t>
            </a:r>
          </a:p>
          <a:p>
            <a:pPr marL="0" indent="3175" eaLnBrk="1" hangingPunct="1"/>
            <a:r>
              <a:rPr lang="en-US" sz="2400" dirty="0"/>
              <a:t>  Property information for permission folders and permission groups is stored in the model to which they belong</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p:txBody>
          <a:bodyPr/>
          <a:lstStyle/>
          <a:p>
            <a:pPr eaLnBrk="1" hangingPunct="1"/>
            <a:r>
              <a:rPr lang="en-US" dirty="0"/>
              <a:t>Custom Properties: Define model property</a:t>
            </a:r>
          </a:p>
        </p:txBody>
      </p:sp>
      <p:sp>
        <p:nvSpPr>
          <p:cNvPr id="3" name="Text Placeholder 2">
            <a:extLst>
              <a:ext uri="{FF2B5EF4-FFF2-40B4-BE49-F238E27FC236}">
                <a16:creationId xmlns:a16="http://schemas.microsoft.com/office/drawing/2014/main" id="{FCDAD42E-4030-4166-B3B2-E7DF90A9F95F}"/>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1371600" y="1574746"/>
            <a:ext cx="6324600" cy="3664357"/>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ctrTitle"/>
          </p:nvPr>
        </p:nvSpPr>
        <p:spPr/>
        <p:txBody>
          <a:bodyPr/>
          <a:lstStyle/>
          <a:p>
            <a:pPr eaLnBrk="1" hangingPunct="1"/>
            <a:r>
              <a:rPr lang="en-US"/>
              <a:t>Setup and Administration Lab</a:t>
            </a:r>
          </a:p>
        </p:txBody>
      </p:sp>
      <p:sp>
        <p:nvSpPr>
          <p:cNvPr id="233474" name="Rectangle 3"/>
          <p:cNvSpPr>
            <a:spLocks noGrp="1" noChangeArrowheads="1"/>
          </p:cNvSpPr>
          <p:nvPr>
            <p:ph type="subTitle" idx="1"/>
          </p:nvPr>
        </p:nvSpPr>
        <p:spPr/>
        <p:txBody>
          <a:bodyPr/>
          <a:lstStyle/>
          <a:p>
            <a:pPr eaLnBrk="1" hangingPunct="1"/>
            <a:r>
              <a:rPr lang="en-US" sz="2000" dirty="0"/>
              <a:t>Lab 9 – 11</a:t>
            </a:r>
          </a:p>
          <a:p>
            <a:pPr algn="ctr" eaLnBrk="1" hangingPunct="1">
              <a:buFont typeface="Wingdings" pitchFamily="2" charset="2"/>
              <a:buNone/>
            </a:pPr>
            <a:endParaRPr lang="en-US" sz="2000" dirty="0"/>
          </a:p>
          <a:p>
            <a:pPr algn="ctr" eaLnBrk="1" hangingPunct="1"/>
            <a:endParaRPr lang="en-US" sz="2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Model Organization (Systems)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ChangeArrowheads="1"/>
          </p:cNvSpPr>
          <p:nvPr>
            <p:ph type="title"/>
          </p:nvPr>
        </p:nvSpPr>
        <p:spPr/>
        <p:txBody>
          <a:bodyPr/>
          <a:lstStyle/>
          <a:p>
            <a:r>
              <a:rPr lang="en-US" dirty="0"/>
              <a:t>Systems and Specs: Contents</a:t>
            </a:r>
          </a:p>
        </p:txBody>
      </p:sp>
      <p:sp>
        <p:nvSpPr>
          <p:cNvPr id="236546" name="Rectangle 3"/>
          <p:cNvSpPr>
            <a:spLocks noGrp="1" noChangeArrowheads="1"/>
          </p:cNvSpPr>
          <p:nvPr>
            <p:ph type="body" sz="quarter" idx="10"/>
          </p:nvPr>
        </p:nvSpPr>
        <p:spPr/>
        <p:txBody>
          <a:bodyPr/>
          <a:lstStyle/>
          <a:p>
            <a:pPr marL="0" indent="3175" eaLnBrk="1" hangingPunct="1"/>
            <a:r>
              <a:rPr lang="en-US" sz="2000" dirty="0"/>
              <a:t> System hierarchy</a:t>
            </a:r>
          </a:p>
          <a:p>
            <a:pPr marL="0" indent="3175" eaLnBrk="1" hangingPunct="1"/>
            <a:r>
              <a:rPr lang="en-US" sz="2000" dirty="0"/>
              <a:t> Create and modify Systems hierarchy</a:t>
            </a:r>
          </a:p>
          <a:p>
            <a:pPr marL="0" indent="3175" eaLnBrk="1" hangingPunct="1"/>
            <a:r>
              <a:rPr lang="en-US" sz="2000" dirty="0"/>
              <a:t> Assign allowed specifications</a:t>
            </a:r>
          </a:p>
          <a:p>
            <a:pPr marL="0" indent="3175" eaLnBrk="1" hangingPunct="1"/>
            <a:endParaRPr lang="en-US" sz="28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lstStyle/>
          <a:p>
            <a:pPr defTabSz="865188"/>
            <a:r>
              <a:rPr lang="en-US" dirty="0"/>
              <a:t>Systems and Specs:  Systems overview</a:t>
            </a:r>
          </a:p>
        </p:txBody>
      </p:sp>
      <p:sp>
        <p:nvSpPr>
          <p:cNvPr id="237570" name="Rectangle 3"/>
          <p:cNvSpPr>
            <a:spLocks noGrp="1" noChangeArrowheads="1"/>
          </p:cNvSpPr>
          <p:nvPr>
            <p:ph type="body" sz="quarter" idx="10"/>
          </p:nvPr>
        </p:nvSpPr>
        <p:spPr/>
        <p:txBody>
          <a:bodyPr>
            <a:normAutofit/>
          </a:bodyPr>
          <a:lstStyle/>
          <a:p>
            <a:pPr marL="0" indent="3175" defTabSz="865188" eaLnBrk="1" hangingPunct="1"/>
            <a:r>
              <a:rPr lang="en-US" sz="2200" dirty="0"/>
              <a:t> A system is a container that group objects logically</a:t>
            </a:r>
          </a:p>
          <a:p>
            <a:pPr marL="0" indent="3175" defTabSz="865188" eaLnBrk="1" hangingPunct="1"/>
            <a:r>
              <a:rPr lang="en-US" sz="2200" dirty="0"/>
              <a:t> Systems have other systems as children creating a hierarchy with unlimited levels</a:t>
            </a:r>
          </a:p>
          <a:p>
            <a:pPr marL="0" indent="3175" defTabSz="865188" eaLnBrk="1" hangingPunct="1"/>
            <a:r>
              <a:rPr lang="en-US" sz="2200" dirty="0"/>
              <a:t> Subsystems can belong to a different permission group from their parent</a:t>
            </a:r>
          </a:p>
          <a:p>
            <a:pPr marL="0" indent="3175" defTabSz="865188" eaLnBrk="1" hangingPunct="1"/>
            <a:r>
              <a:rPr lang="en-US" sz="2200" dirty="0"/>
              <a:t> Many different types of systems are supplied (discipline specific and generic)</a:t>
            </a:r>
          </a:p>
          <a:p>
            <a:pPr marL="0" indent="3175" defTabSz="865188" eaLnBrk="1" hangingPunct="1"/>
            <a:r>
              <a:rPr lang="en-US" sz="2200" dirty="0"/>
              <a:t> Every object must belong to a system</a:t>
            </a:r>
          </a:p>
          <a:p>
            <a:pPr marL="0" indent="3175" defTabSz="865188" eaLnBrk="1" hangingPunct="1"/>
            <a:r>
              <a:rPr lang="en-US" sz="2200" dirty="0"/>
              <a:t> Different types of objects can be associated with different system types</a:t>
            </a:r>
            <a:endParaRPr lang="en-US" sz="2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p:txBody>
          <a:bodyPr/>
          <a:lstStyle/>
          <a:p>
            <a:pPr defTabSz="865188"/>
            <a:r>
              <a:rPr lang="en-US" dirty="0"/>
              <a:t>Systems and Specs:  System types</a:t>
            </a:r>
          </a:p>
        </p:txBody>
      </p:sp>
      <p:sp>
        <p:nvSpPr>
          <p:cNvPr id="238594" name="Rectangle 3"/>
          <p:cNvSpPr>
            <a:spLocks noGrp="1" noChangeArrowheads="1"/>
          </p:cNvSpPr>
          <p:nvPr>
            <p:ph sz="half" idx="1"/>
          </p:nvPr>
        </p:nvSpPr>
        <p:spPr>
          <a:noFill/>
        </p:spPr>
        <p:txBody>
          <a:bodyPr/>
          <a:lstStyle/>
          <a:p>
            <a:pPr indent="-339725" algn="ctr" defTabSz="865188" eaLnBrk="1" hangingPunct="1"/>
            <a:endParaRPr lang="en-US" dirty="0"/>
          </a:p>
          <a:p>
            <a:pPr indent="-339725" defTabSz="865188" eaLnBrk="1" hangingPunct="1"/>
            <a:r>
              <a:rPr lang="en-US" sz="2800" dirty="0"/>
              <a:t>Generic system</a:t>
            </a:r>
          </a:p>
          <a:p>
            <a:pPr indent="-339725" defTabSz="865188" eaLnBrk="1" hangingPunct="1"/>
            <a:r>
              <a:rPr lang="en-US" sz="2800" dirty="0"/>
              <a:t>HVAC system</a:t>
            </a:r>
          </a:p>
          <a:p>
            <a:pPr indent="-339725" defTabSz="865188" eaLnBrk="1" hangingPunct="1"/>
            <a:r>
              <a:rPr lang="en-US" sz="2800" dirty="0"/>
              <a:t>Equipment system</a:t>
            </a:r>
          </a:p>
          <a:p>
            <a:pPr indent="-339725" defTabSz="865188" eaLnBrk="1" hangingPunct="1"/>
            <a:r>
              <a:rPr lang="en-US" sz="2800" dirty="0"/>
              <a:t>Pipeline system</a:t>
            </a:r>
          </a:p>
          <a:p>
            <a:pPr indent="-339725" defTabSz="865188" eaLnBrk="1" hangingPunct="1"/>
            <a:r>
              <a:rPr lang="en-US" sz="2800" dirty="0"/>
              <a:t>Unit system</a:t>
            </a:r>
          </a:p>
          <a:p>
            <a:pPr indent="-339725" defTabSz="865188" eaLnBrk="1" hangingPunct="1"/>
            <a:endParaRPr lang="en-US" sz="2800" dirty="0"/>
          </a:p>
          <a:p>
            <a:pPr indent="-339725" defTabSz="865188" eaLnBrk="1" hangingPunct="1"/>
            <a:endParaRPr lang="en-US" sz="2800" dirty="0"/>
          </a:p>
          <a:p>
            <a:pPr indent="-339725" defTabSz="865188" eaLnBrk="1" hangingPunct="1"/>
            <a:endParaRPr lang="en-US" sz="2800" dirty="0"/>
          </a:p>
        </p:txBody>
      </p:sp>
      <p:sp>
        <p:nvSpPr>
          <p:cNvPr id="238595" name="Rectangle 4"/>
          <p:cNvSpPr>
            <a:spLocks noGrp="1" noChangeArrowheads="1"/>
          </p:cNvSpPr>
          <p:nvPr>
            <p:ph sz="half" idx="2"/>
          </p:nvPr>
        </p:nvSpPr>
        <p:spPr/>
        <p:txBody>
          <a:bodyPr/>
          <a:lstStyle/>
          <a:p>
            <a:pPr indent="-339725" algn="ctr" eaLnBrk="1" hangingPunct="1"/>
            <a:endParaRPr lang="en-US" dirty="0"/>
          </a:p>
          <a:p>
            <a:pPr indent="-339725" eaLnBrk="1" hangingPunct="1"/>
            <a:r>
              <a:rPr lang="en-US" sz="2800" dirty="0"/>
              <a:t>Conduit system </a:t>
            </a:r>
          </a:p>
          <a:p>
            <a:pPr indent="-339725" eaLnBrk="1" hangingPunct="1"/>
            <a:r>
              <a:rPr lang="en-US" sz="2800" dirty="0"/>
              <a:t>Electrical system</a:t>
            </a:r>
          </a:p>
          <a:p>
            <a:pPr indent="-339725" eaLnBrk="1" hangingPunct="1"/>
            <a:r>
              <a:rPr lang="en-US" sz="2800" dirty="0"/>
              <a:t>Piping system</a:t>
            </a:r>
          </a:p>
          <a:p>
            <a:pPr indent="-339725" eaLnBrk="1" hangingPunct="1"/>
            <a:r>
              <a:rPr lang="en-US" sz="2800" dirty="0"/>
              <a:t>Structural system</a:t>
            </a:r>
          </a:p>
          <a:p>
            <a:pPr indent="-339725" eaLnBrk="1" hangingPunct="1"/>
            <a:r>
              <a:rPr lang="en-US" sz="2800" dirty="0"/>
              <a:t>Area system</a:t>
            </a:r>
          </a:p>
          <a:p>
            <a:pPr indent="-339725" eaLnBrk="1" hangingPunct="1">
              <a:buFont typeface="Wingdings" pitchFamily="2" charset="2"/>
              <a:buNone/>
            </a:pPr>
            <a:endParaRPr lang="en-US" sz="2800" dirty="0"/>
          </a:p>
        </p:txBody>
      </p:sp>
      <p:pic>
        <p:nvPicPr>
          <p:cNvPr id="2" name="Picture 1">
            <a:extLst>
              <a:ext uri="{FF2B5EF4-FFF2-40B4-BE49-F238E27FC236}">
                <a16:creationId xmlns:a16="http://schemas.microsoft.com/office/drawing/2014/main" id="{743C70C4-B52D-4517-A51B-070123DD9928}"/>
              </a:ext>
            </a:extLst>
          </p:cNvPr>
          <p:cNvPicPr>
            <a:picLocks noChangeAspect="1"/>
          </p:cNvPicPr>
          <p:nvPr/>
        </p:nvPicPr>
        <p:blipFill>
          <a:blip r:embed="rId2"/>
          <a:stretch>
            <a:fillRect/>
          </a:stretch>
        </p:blipFill>
        <p:spPr>
          <a:xfrm>
            <a:off x="3694106" y="1295400"/>
            <a:ext cx="914400" cy="253792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r>
              <a:rPr lang="en-US" dirty="0"/>
              <a:t>Systems and Specs: Create and modify Systems hierarchy</a:t>
            </a:r>
          </a:p>
        </p:txBody>
      </p:sp>
      <p:sp>
        <p:nvSpPr>
          <p:cNvPr id="239618" name="Rectangle 3"/>
          <p:cNvSpPr>
            <a:spLocks noGrp="1" noChangeArrowheads="1"/>
          </p:cNvSpPr>
          <p:nvPr>
            <p:ph type="body" sz="quarter" idx="10"/>
          </p:nvPr>
        </p:nvSpPr>
        <p:spPr/>
        <p:txBody>
          <a:bodyPr/>
          <a:lstStyle/>
          <a:p>
            <a:pPr marL="0" indent="3175" eaLnBrk="1" hangingPunct="1"/>
            <a:r>
              <a:rPr lang="en-US" sz="2400" dirty="0"/>
              <a:t>  Create new System commands</a:t>
            </a:r>
          </a:p>
          <a:p>
            <a:pPr marL="0" indent="3175" eaLnBrk="1" hangingPunct="1"/>
            <a:r>
              <a:rPr lang="en-US" sz="2400" dirty="0"/>
              <a:t>  Copy and paste of Systems</a:t>
            </a:r>
          </a:p>
          <a:p>
            <a:pPr marL="0" indent="3175"/>
            <a:r>
              <a:rPr lang="en-US" sz="2400" dirty="0"/>
              <a:t>  Importing from excel</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p:txBody>
          <a:bodyPr/>
          <a:lstStyle/>
          <a:p>
            <a:r>
              <a:rPr lang="en-US" dirty="0"/>
              <a:t>Systems and Specs: Create new System commands</a:t>
            </a:r>
          </a:p>
        </p:txBody>
      </p:sp>
      <p:sp>
        <p:nvSpPr>
          <p:cNvPr id="240642" name="Rectangle 3"/>
          <p:cNvSpPr>
            <a:spLocks noGrp="1" noChangeArrowheads="1"/>
          </p:cNvSpPr>
          <p:nvPr>
            <p:ph type="body" sz="quarter" idx="10"/>
          </p:nvPr>
        </p:nvSpPr>
        <p:spPr/>
        <p:txBody>
          <a:bodyPr/>
          <a:lstStyle/>
          <a:p>
            <a:pPr indent="-339725" eaLnBrk="1" hangingPunct="1"/>
            <a:endParaRPr lang="en-US" sz="2000" dirty="0"/>
          </a:p>
          <a:p>
            <a:pPr marL="0" indent="0" eaLnBrk="1" hangingPunct="1">
              <a:buNone/>
            </a:pPr>
            <a:endParaRPr lang="en-US" sz="2000" dirty="0"/>
          </a:p>
          <a:p>
            <a:pPr indent="-339725" eaLnBrk="1" hangingPunct="1"/>
            <a:r>
              <a:rPr lang="en-US" sz="2000" dirty="0"/>
              <a:t>Creates a system as a child of the currently selected system</a:t>
            </a:r>
          </a:p>
          <a:p>
            <a:pPr indent="-339725" eaLnBrk="1" hangingPunct="1"/>
            <a:r>
              <a:rPr lang="en-US" sz="2000" dirty="0"/>
              <a:t>Currently active name rule for the system type being created is used to generate the name</a:t>
            </a:r>
          </a:p>
          <a:p>
            <a:pPr indent="-339725" eaLnBrk="1" hangingPunct="1"/>
            <a:r>
              <a:rPr lang="en-US" sz="2000" dirty="0"/>
              <a:t>If currently active name rule is ‘User-defined’, you can enter the name during creation</a:t>
            </a:r>
          </a:p>
        </p:txBody>
      </p:sp>
      <p:sp>
        <p:nvSpPr>
          <p:cNvPr id="240644" name="Text Box 11"/>
          <p:cNvSpPr txBox="1">
            <a:spLocks noChangeArrowheads="1"/>
          </p:cNvSpPr>
          <p:nvPr/>
        </p:nvSpPr>
        <p:spPr bwMode="black">
          <a:xfrm>
            <a:off x="2209800" y="1524000"/>
            <a:ext cx="5791200" cy="366713"/>
          </a:xfrm>
          <a:prstGeom prst="rect">
            <a:avLst/>
          </a:prstGeom>
          <a:noFill/>
          <a:ln w="9525">
            <a:noFill/>
            <a:miter lim="800000"/>
            <a:headEnd/>
            <a:tailEnd/>
          </a:ln>
        </p:spPr>
        <p:txBody>
          <a:bodyPr>
            <a:spAutoFit/>
          </a:bodyPr>
          <a:lstStyle/>
          <a:p>
            <a:pPr eaLnBrk="0" hangingPunct="0">
              <a:spcBef>
                <a:spcPct val="50000"/>
              </a:spcBef>
            </a:pPr>
            <a:r>
              <a:rPr lang="en-US" dirty="0"/>
              <a:t>Systems and specifications task – Dedicated function</a:t>
            </a:r>
          </a:p>
        </p:txBody>
      </p:sp>
      <p:pic>
        <p:nvPicPr>
          <p:cNvPr id="6" name="Picture 5">
            <a:extLst>
              <a:ext uri="{FF2B5EF4-FFF2-40B4-BE49-F238E27FC236}">
                <a16:creationId xmlns:a16="http://schemas.microsoft.com/office/drawing/2014/main" id="{AA866D43-4CCC-455D-8C05-BEA5C29D132F}"/>
              </a:ext>
            </a:extLst>
          </p:cNvPr>
          <p:cNvPicPr>
            <a:picLocks noChangeAspect="1"/>
          </p:cNvPicPr>
          <p:nvPr/>
        </p:nvPicPr>
        <p:blipFill>
          <a:blip r:embed="rId2"/>
          <a:stretch>
            <a:fillRect/>
          </a:stretch>
        </p:blipFill>
        <p:spPr>
          <a:xfrm>
            <a:off x="4112420" y="3710475"/>
            <a:ext cx="914400" cy="25379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r>
              <a:rPr lang="en-US" dirty="0"/>
              <a:t>Systems and Specs: Create new System commands</a:t>
            </a:r>
          </a:p>
        </p:txBody>
      </p:sp>
      <p:sp>
        <p:nvSpPr>
          <p:cNvPr id="241666" name="Rectangle 3"/>
          <p:cNvSpPr>
            <a:spLocks noGrp="1" noChangeArrowheads="1"/>
          </p:cNvSpPr>
          <p:nvPr>
            <p:ph type="body" sz="quarter" idx="10"/>
          </p:nvPr>
        </p:nvSpPr>
        <p:spPr/>
        <p:txBody>
          <a:bodyPr/>
          <a:lstStyle/>
          <a:p>
            <a:endParaRPr lang="en-US"/>
          </a:p>
          <a:p>
            <a:endParaRPr lang="en-US"/>
          </a:p>
          <a:p>
            <a:r>
              <a:rPr lang="en-US" sz="2000"/>
              <a:t>Systems can be created from workspace explorer hierarchy.</a:t>
            </a:r>
          </a:p>
        </p:txBody>
      </p:sp>
      <p:sp>
        <p:nvSpPr>
          <p:cNvPr id="241667" name="Text Box 4"/>
          <p:cNvSpPr txBox="1">
            <a:spLocks noChangeArrowheads="1"/>
          </p:cNvSpPr>
          <p:nvPr/>
        </p:nvSpPr>
        <p:spPr bwMode="black">
          <a:xfrm>
            <a:off x="2209800" y="1524000"/>
            <a:ext cx="5562600" cy="366713"/>
          </a:xfrm>
          <a:prstGeom prst="rect">
            <a:avLst/>
          </a:prstGeom>
          <a:noFill/>
          <a:ln w="9525">
            <a:noFill/>
            <a:miter lim="800000"/>
            <a:headEnd/>
            <a:tailEnd/>
          </a:ln>
        </p:spPr>
        <p:txBody>
          <a:bodyPr>
            <a:spAutoFit/>
          </a:bodyPr>
          <a:lstStyle/>
          <a:p>
            <a:pPr eaLnBrk="0" hangingPunct="0">
              <a:spcBef>
                <a:spcPct val="50000"/>
              </a:spcBef>
            </a:pPr>
            <a:r>
              <a:rPr lang="en-US"/>
              <a:t>Systems and specifications task - Contextual menu</a:t>
            </a:r>
          </a:p>
        </p:txBody>
      </p:sp>
      <p:pic>
        <p:nvPicPr>
          <p:cNvPr id="3" name="Picture 2">
            <a:extLst>
              <a:ext uri="{FF2B5EF4-FFF2-40B4-BE49-F238E27FC236}">
                <a16:creationId xmlns:a16="http://schemas.microsoft.com/office/drawing/2014/main" id="{47E62220-E293-443E-AFC7-C8EF1A63E620}"/>
              </a:ext>
            </a:extLst>
          </p:cNvPr>
          <p:cNvPicPr>
            <a:picLocks noChangeAspect="1"/>
          </p:cNvPicPr>
          <p:nvPr/>
        </p:nvPicPr>
        <p:blipFill>
          <a:blip r:embed="rId2"/>
          <a:stretch>
            <a:fillRect/>
          </a:stretch>
        </p:blipFill>
        <p:spPr>
          <a:xfrm>
            <a:off x="2057400" y="2536815"/>
            <a:ext cx="4191000" cy="33865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1" name="AutoShape 50"/>
          <p:cNvSpPr>
            <a:spLocks noChangeArrowheads="1"/>
          </p:cNvSpPr>
          <p:nvPr/>
        </p:nvSpPr>
        <p:spPr bwMode="black">
          <a:xfrm>
            <a:off x="3581400" y="1139301"/>
            <a:ext cx="5105400" cy="5029200"/>
          </a:xfrm>
          <a:prstGeom prst="roundRect">
            <a:avLst>
              <a:gd name="adj" fmla="val 2273"/>
            </a:avLst>
          </a:prstGeom>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33823" name="AutoShape 52"/>
          <p:cNvSpPr>
            <a:spLocks noChangeArrowheads="1"/>
          </p:cNvSpPr>
          <p:nvPr/>
        </p:nvSpPr>
        <p:spPr bwMode="black">
          <a:xfrm>
            <a:off x="4495800" y="4415901"/>
            <a:ext cx="3810000" cy="1524000"/>
          </a:xfrm>
          <a:prstGeom prst="roundRect">
            <a:avLst>
              <a:gd name="adj" fmla="val 10417"/>
            </a:avLst>
          </a:prstGeom>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3822" name="AutoShape 51"/>
          <p:cNvSpPr>
            <a:spLocks noChangeArrowheads="1"/>
          </p:cNvSpPr>
          <p:nvPr/>
        </p:nvSpPr>
        <p:spPr bwMode="black">
          <a:xfrm>
            <a:off x="4495800" y="1367901"/>
            <a:ext cx="3810000" cy="2895600"/>
          </a:xfrm>
          <a:prstGeom prst="roundRect">
            <a:avLst>
              <a:gd name="adj" fmla="val 4495"/>
            </a:avLst>
          </a:prstGeom>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3793" name="Line 32"/>
          <p:cNvSpPr>
            <a:spLocks noChangeShapeType="1"/>
          </p:cNvSpPr>
          <p:nvPr/>
        </p:nvSpPr>
        <p:spPr bwMode="invGray">
          <a:xfrm flipV="1">
            <a:off x="6172200" y="2206101"/>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4" name="Line 31"/>
          <p:cNvSpPr>
            <a:spLocks noChangeShapeType="1"/>
          </p:cNvSpPr>
          <p:nvPr/>
        </p:nvSpPr>
        <p:spPr bwMode="invGray">
          <a:xfrm flipV="1">
            <a:off x="6172200" y="3577701"/>
            <a:ext cx="0" cy="2286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2" name="Group 60"/>
          <p:cNvGrpSpPr>
            <a:grpSpLocks/>
          </p:cNvGrpSpPr>
          <p:nvPr/>
        </p:nvGrpSpPr>
        <p:grpSpPr bwMode="auto">
          <a:xfrm>
            <a:off x="3657600" y="3120501"/>
            <a:ext cx="609600" cy="1004888"/>
            <a:chOff x="144" y="2400"/>
            <a:chExt cx="384" cy="633"/>
          </a:xfrm>
        </p:grpSpPr>
        <p:sp>
          <p:nvSpPr>
            <p:cNvPr id="33843"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3844" name="Line 34"/>
            <p:cNvSpPr>
              <a:spLocks noChangeShapeType="1"/>
            </p:cNvSpPr>
            <p:nvPr/>
          </p:nvSpPr>
          <p:spPr bwMode="black">
            <a:xfrm>
              <a:off x="336" y="2736"/>
              <a:ext cx="0" cy="96"/>
            </a:xfrm>
            <a:prstGeom prst="line">
              <a:avLst/>
            </a:prstGeom>
            <a:noFill/>
            <a:ln w="28575">
              <a:solidFill>
                <a:srgbClr val="CC6600"/>
              </a:solidFill>
              <a:round/>
              <a:headEnd/>
              <a:tailEnd/>
            </a:ln>
          </p:spPr>
          <p:txBody>
            <a:bodyPr anchor="ctr"/>
            <a:lstStyle/>
            <a:p>
              <a:endParaRPr lang="en-US" dirty="0"/>
            </a:p>
          </p:txBody>
        </p:sp>
        <p:sp>
          <p:nvSpPr>
            <p:cNvPr id="33845"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sp>
        <p:nvSpPr>
          <p:cNvPr id="33796" name="Line 35"/>
          <p:cNvSpPr>
            <a:spLocks noChangeShapeType="1"/>
          </p:cNvSpPr>
          <p:nvPr/>
        </p:nvSpPr>
        <p:spPr bwMode="invGray">
          <a:xfrm>
            <a:off x="5638800" y="3806301"/>
            <a:ext cx="55245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7" name="Line 36"/>
          <p:cNvSpPr>
            <a:spLocks noChangeShapeType="1"/>
          </p:cNvSpPr>
          <p:nvPr/>
        </p:nvSpPr>
        <p:spPr bwMode="invGray">
          <a:xfrm flipH="1">
            <a:off x="5638800" y="2358501"/>
            <a:ext cx="0" cy="14478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8" name="Line 32"/>
          <p:cNvSpPr>
            <a:spLocks noChangeShapeType="1"/>
          </p:cNvSpPr>
          <p:nvPr/>
        </p:nvSpPr>
        <p:spPr bwMode="invGray">
          <a:xfrm flipV="1">
            <a:off x="6172200" y="5254101"/>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3" name="Group 73"/>
          <p:cNvGrpSpPr>
            <a:grpSpLocks/>
          </p:cNvGrpSpPr>
          <p:nvPr/>
        </p:nvGrpSpPr>
        <p:grpSpPr bwMode="auto">
          <a:xfrm>
            <a:off x="4800600" y="1672701"/>
            <a:ext cx="609600" cy="1004888"/>
            <a:chOff x="768" y="2400"/>
            <a:chExt cx="384" cy="633"/>
          </a:xfrm>
        </p:grpSpPr>
        <p:sp>
          <p:nvSpPr>
            <p:cNvPr id="33840"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3841"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3842"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77"/>
          <p:cNvGrpSpPr>
            <a:grpSpLocks/>
          </p:cNvGrpSpPr>
          <p:nvPr/>
        </p:nvGrpSpPr>
        <p:grpSpPr bwMode="auto">
          <a:xfrm>
            <a:off x="4800600" y="4720701"/>
            <a:ext cx="609600" cy="1004888"/>
            <a:chOff x="768" y="2400"/>
            <a:chExt cx="384" cy="633"/>
          </a:xfrm>
        </p:grpSpPr>
        <p:sp>
          <p:nvSpPr>
            <p:cNvPr id="33837"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3838"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3839"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sp>
        <p:nvSpPr>
          <p:cNvPr id="33801" name="AutoShape 10"/>
          <p:cNvSpPr>
            <a:spLocks noChangeArrowheads="1"/>
          </p:cNvSpPr>
          <p:nvPr/>
        </p:nvSpPr>
        <p:spPr bwMode="invGray">
          <a:xfrm>
            <a:off x="5867400" y="16727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3802" name="AutoShape 10"/>
          <p:cNvSpPr>
            <a:spLocks noChangeArrowheads="1"/>
          </p:cNvSpPr>
          <p:nvPr/>
        </p:nvSpPr>
        <p:spPr bwMode="invGray">
          <a:xfrm>
            <a:off x="5867400" y="47207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grpSp>
        <p:nvGrpSpPr>
          <p:cNvPr id="5" name="Group 83"/>
          <p:cNvGrpSpPr>
            <a:grpSpLocks/>
          </p:cNvGrpSpPr>
          <p:nvPr/>
        </p:nvGrpSpPr>
        <p:grpSpPr bwMode="auto">
          <a:xfrm>
            <a:off x="6934200" y="1672701"/>
            <a:ext cx="609600" cy="1004888"/>
            <a:chOff x="2016" y="2400"/>
            <a:chExt cx="384" cy="633"/>
          </a:xfrm>
        </p:grpSpPr>
        <p:sp>
          <p:nvSpPr>
            <p:cNvPr id="33834"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35"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6"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grpSp>
        <p:nvGrpSpPr>
          <p:cNvPr id="6" name="Group 87"/>
          <p:cNvGrpSpPr>
            <a:grpSpLocks/>
          </p:cNvGrpSpPr>
          <p:nvPr/>
        </p:nvGrpSpPr>
        <p:grpSpPr bwMode="auto">
          <a:xfrm>
            <a:off x="6934200" y="3120501"/>
            <a:ext cx="609600" cy="1004888"/>
            <a:chOff x="2016" y="2400"/>
            <a:chExt cx="384" cy="633"/>
          </a:xfrm>
        </p:grpSpPr>
        <p:sp>
          <p:nvSpPr>
            <p:cNvPr id="33831"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32"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3"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3805" name="Line 30"/>
          <p:cNvSpPr>
            <a:spLocks noChangeShapeType="1"/>
          </p:cNvSpPr>
          <p:nvPr/>
        </p:nvSpPr>
        <p:spPr bwMode="invGray">
          <a:xfrm>
            <a:off x="6172200" y="3806301"/>
            <a:ext cx="10668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806" name="Line 37"/>
          <p:cNvSpPr>
            <a:spLocks noChangeShapeType="1"/>
          </p:cNvSpPr>
          <p:nvPr/>
        </p:nvSpPr>
        <p:spPr bwMode="gray">
          <a:xfrm>
            <a:off x="5105400" y="2358501"/>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7" name="Group 93"/>
          <p:cNvGrpSpPr>
            <a:grpSpLocks/>
          </p:cNvGrpSpPr>
          <p:nvPr/>
        </p:nvGrpSpPr>
        <p:grpSpPr bwMode="auto">
          <a:xfrm>
            <a:off x="6934200" y="4720701"/>
            <a:ext cx="609600" cy="1004888"/>
            <a:chOff x="2016" y="2400"/>
            <a:chExt cx="384" cy="633"/>
          </a:xfrm>
        </p:grpSpPr>
        <p:sp>
          <p:nvSpPr>
            <p:cNvPr id="33828"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29"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0"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3808" name="Line 37"/>
          <p:cNvSpPr>
            <a:spLocks noChangeShapeType="1"/>
          </p:cNvSpPr>
          <p:nvPr/>
        </p:nvSpPr>
        <p:spPr bwMode="gray">
          <a:xfrm>
            <a:off x="5105400" y="5406501"/>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809" name="AutoShape 10"/>
          <p:cNvSpPr>
            <a:spLocks noChangeArrowheads="1"/>
          </p:cNvSpPr>
          <p:nvPr/>
        </p:nvSpPr>
        <p:spPr bwMode="invGray">
          <a:xfrm>
            <a:off x="5867400" y="31205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3810" name="Text Box 46"/>
          <p:cNvSpPr txBox="1">
            <a:spLocks noChangeArrowheads="1"/>
          </p:cNvSpPr>
          <p:nvPr/>
        </p:nvSpPr>
        <p:spPr bwMode="gray">
          <a:xfrm>
            <a:off x="3429000" y="2739501"/>
            <a:ext cx="1066800" cy="274638"/>
          </a:xfrm>
          <a:prstGeom prst="rect">
            <a:avLst/>
          </a:prstGeom>
          <a:noFill/>
          <a:ln w="9525">
            <a:noFill/>
            <a:prstDash val="dash"/>
            <a:miter lim="800000"/>
            <a:headEnd/>
            <a:tailEnd/>
          </a:ln>
        </p:spPr>
        <p:txBody>
          <a:bodyPr anchor="b">
            <a:spAutoFit/>
          </a:bodyPr>
          <a:lstStyle/>
          <a:p>
            <a:pPr algn="ctr">
              <a:spcBef>
                <a:spcPct val="50000"/>
              </a:spcBef>
            </a:pPr>
            <a:r>
              <a:rPr lang="en-US" sz="1200" b="1" dirty="0">
                <a:solidFill>
                  <a:schemeClr val="accent6">
                    <a:lumMod val="75000"/>
                  </a:schemeClr>
                </a:solidFill>
              </a:rPr>
              <a:t>Site 1</a:t>
            </a:r>
          </a:p>
        </p:txBody>
      </p:sp>
      <p:sp>
        <p:nvSpPr>
          <p:cNvPr id="33811" name="Text Box 38"/>
          <p:cNvSpPr txBox="1">
            <a:spLocks noChangeArrowheads="1"/>
          </p:cNvSpPr>
          <p:nvPr/>
        </p:nvSpPr>
        <p:spPr bwMode="invGray">
          <a:xfrm>
            <a:off x="5715000" y="1444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1</a:t>
            </a:r>
          </a:p>
        </p:txBody>
      </p:sp>
      <p:sp>
        <p:nvSpPr>
          <p:cNvPr id="33812" name="Text Box 39"/>
          <p:cNvSpPr txBox="1">
            <a:spLocks noChangeArrowheads="1"/>
          </p:cNvSpPr>
          <p:nvPr/>
        </p:nvSpPr>
        <p:spPr bwMode="invGray">
          <a:xfrm>
            <a:off x="5715000" y="27395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2</a:t>
            </a:r>
          </a:p>
        </p:txBody>
      </p:sp>
      <p:sp>
        <p:nvSpPr>
          <p:cNvPr id="33813" name="Text Box 40"/>
          <p:cNvSpPr txBox="1">
            <a:spLocks noChangeArrowheads="1"/>
          </p:cNvSpPr>
          <p:nvPr/>
        </p:nvSpPr>
        <p:spPr bwMode="invGray">
          <a:xfrm>
            <a:off x="5715000" y="4492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3</a:t>
            </a:r>
          </a:p>
        </p:txBody>
      </p:sp>
      <p:sp>
        <p:nvSpPr>
          <p:cNvPr id="33814" name="Text Box 43"/>
          <p:cNvSpPr txBox="1">
            <a:spLocks noChangeArrowheads="1"/>
          </p:cNvSpPr>
          <p:nvPr/>
        </p:nvSpPr>
        <p:spPr bwMode="invGray">
          <a:xfrm>
            <a:off x="4495800" y="1444101"/>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1</a:t>
            </a:r>
          </a:p>
        </p:txBody>
      </p:sp>
      <p:sp>
        <p:nvSpPr>
          <p:cNvPr id="33815" name="Text Box 44"/>
          <p:cNvSpPr txBox="1">
            <a:spLocks noChangeArrowheads="1"/>
          </p:cNvSpPr>
          <p:nvPr/>
        </p:nvSpPr>
        <p:spPr bwMode="invGray">
          <a:xfrm>
            <a:off x="4495800" y="4492101"/>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2</a:t>
            </a:r>
          </a:p>
        </p:txBody>
      </p:sp>
      <p:sp>
        <p:nvSpPr>
          <p:cNvPr id="33816" name="Text Box 48"/>
          <p:cNvSpPr txBox="1">
            <a:spLocks noChangeArrowheads="1"/>
          </p:cNvSpPr>
          <p:nvPr/>
        </p:nvSpPr>
        <p:spPr bwMode="gray">
          <a:xfrm>
            <a:off x="7467600" y="4492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3</a:t>
            </a:r>
          </a:p>
        </p:txBody>
      </p:sp>
      <p:sp>
        <p:nvSpPr>
          <p:cNvPr id="33817" name="Text Box 49"/>
          <p:cNvSpPr txBox="1">
            <a:spLocks noChangeArrowheads="1"/>
          </p:cNvSpPr>
          <p:nvPr/>
        </p:nvSpPr>
        <p:spPr bwMode="gray">
          <a:xfrm>
            <a:off x="7467600" y="27395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2</a:t>
            </a:r>
          </a:p>
        </p:txBody>
      </p:sp>
      <p:sp>
        <p:nvSpPr>
          <p:cNvPr id="33818" name="Text Box 50"/>
          <p:cNvSpPr txBox="1">
            <a:spLocks noChangeArrowheads="1"/>
          </p:cNvSpPr>
          <p:nvPr/>
        </p:nvSpPr>
        <p:spPr bwMode="gray">
          <a:xfrm>
            <a:off x="7467600" y="1444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1</a:t>
            </a:r>
          </a:p>
        </p:txBody>
      </p:sp>
      <p:sp>
        <p:nvSpPr>
          <p:cNvPr id="33820" name="Rectangle 53"/>
          <p:cNvSpPr>
            <a:spLocks noGrp="1" noChangeArrowheads="1"/>
          </p:cNvSpPr>
          <p:nvPr>
            <p:ph type="title"/>
          </p:nvPr>
        </p:nvSpPr>
        <p:spPr/>
        <p:txBody>
          <a:bodyPr/>
          <a:lstStyle/>
          <a:p>
            <a:r>
              <a:rPr lang="en-US" dirty="0"/>
              <a:t>Smart 3D - Database architecture</a:t>
            </a:r>
          </a:p>
        </p:txBody>
      </p:sp>
      <p:sp>
        <p:nvSpPr>
          <p:cNvPr id="8" name="Text Placeholder 7">
            <a:extLst>
              <a:ext uri="{FF2B5EF4-FFF2-40B4-BE49-F238E27FC236}">
                <a16:creationId xmlns:a16="http://schemas.microsoft.com/office/drawing/2014/main" id="{FD41B9B8-A8C8-4275-A8D9-CC1AD1168313}"/>
              </a:ext>
            </a:extLst>
          </p:cNvPr>
          <p:cNvSpPr>
            <a:spLocks noGrp="1"/>
          </p:cNvSpPr>
          <p:nvPr>
            <p:ph type="body" sz="quarter" idx="10"/>
          </p:nvPr>
        </p:nvSpPr>
        <p:spPr/>
        <p:txBody>
          <a:bodyPr/>
          <a:lstStyle/>
          <a:p>
            <a:endParaRPr lang="en-US"/>
          </a:p>
        </p:txBody>
      </p:sp>
      <p:sp>
        <p:nvSpPr>
          <p:cNvPr id="385081" name="AutoShape 57"/>
          <p:cNvSpPr>
            <a:spLocks noChangeArrowheads="1"/>
          </p:cNvSpPr>
          <p:nvPr/>
        </p:nvSpPr>
        <p:spPr bwMode="black">
          <a:xfrm>
            <a:off x="4495800" y="2815701"/>
            <a:ext cx="38100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88" name="AutoShape 64"/>
          <p:cNvSpPr>
            <a:spLocks noChangeArrowheads="1"/>
          </p:cNvSpPr>
          <p:nvPr/>
        </p:nvSpPr>
        <p:spPr bwMode="black">
          <a:xfrm>
            <a:off x="4495800" y="4263501"/>
            <a:ext cx="3810000" cy="16764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87" name="AutoShape 63"/>
          <p:cNvSpPr>
            <a:spLocks noChangeArrowheads="1"/>
          </p:cNvSpPr>
          <p:nvPr/>
        </p:nvSpPr>
        <p:spPr bwMode="black">
          <a:xfrm>
            <a:off x="5791200" y="1367901"/>
            <a:ext cx="25146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90" name="AutoShape 66"/>
          <p:cNvSpPr>
            <a:spLocks noChangeArrowheads="1"/>
          </p:cNvSpPr>
          <p:nvPr/>
        </p:nvSpPr>
        <p:spPr bwMode="black">
          <a:xfrm>
            <a:off x="4495800" y="1367901"/>
            <a:ext cx="12954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56" name="Rectangle 55"/>
          <p:cNvSpPr/>
          <p:nvPr/>
        </p:nvSpPr>
        <p:spPr>
          <a:xfrm>
            <a:off x="378041" y="1012298"/>
            <a:ext cx="2978701" cy="338554"/>
          </a:xfrm>
          <a:prstGeom prst="rect">
            <a:avLst/>
          </a:prstGeom>
        </p:spPr>
        <p:txBody>
          <a:bodyPr wrap="none">
            <a:spAutoFit/>
          </a:bodyPr>
          <a:lstStyle/>
          <a:p>
            <a:r>
              <a:rPr lang="en-US" sz="1600" b="1" dirty="0">
                <a:solidFill>
                  <a:prstClr val="black"/>
                </a:solidFill>
              </a:rPr>
              <a:t>Model Configuration options</a:t>
            </a:r>
            <a:endParaRPr lang="en-US" dirty="0"/>
          </a:p>
        </p:txBody>
      </p:sp>
      <p:sp>
        <p:nvSpPr>
          <p:cNvPr id="57" name="Text Box 51"/>
          <p:cNvSpPr txBox="1">
            <a:spLocks noChangeArrowheads="1"/>
          </p:cNvSpPr>
          <p:nvPr/>
        </p:nvSpPr>
        <p:spPr bwMode="black">
          <a:xfrm>
            <a:off x="228600" y="1858169"/>
            <a:ext cx="3124200" cy="523220"/>
          </a:xfrm>
          <a:prstGeom prst="rect">
            <a:avLst/>
          </a:prstGeom>
          <a:noFill/>
          <a:ln w="9525">
            <a:noFill/>
            <a:miter lim="800000"/>
            <a:headEnd/>
            <a:tailEnd/>
          </a:ln>
        </p:spPr>
        <p:txBody>
          <a:bodyPr>
            <a:spAutoFit/>
          </a:bodyPr>
          <a:lstStyle/>
          <a:p>
            <a:r>
              <a:rPr lang="en-US" sz="1400" b="1" dirty="0"/>
              <a:t>Multiple Model can share the same Catalog …  </a:t>
            </a:r>
          </a:p>
        </p:txBody>
      </p:sp>
      <p:sp>
        <p:nvSpPr>
          <p:cNvPr id="58" name="Text Box 51"/>
          <p:cNvSpPr txBox="1">
            <a:spLocks noChangeArrowheads="1"/>
          </p:cNvSpPr>
          <p:nvPr/>
        </p:nvSpPr>
        <p:spPr bwMode="black">
          <a:xfrm>
            <a:off x="178160" y="4826655"/>
            <a:ext cx="3124200" cy="523220"/>
          </a:xfrm>
          <a:prstGeom prst="rect">
            <a:avLst/>
          </a:prstGeom>
          <a:noFill/>
          <a:ln w="9525">
            <a:noFill/>
            <a:miter lim="800000"/>
            <a:headEnd/>
            <a:tailEnd/>
          </a:ln>
        </p:spPr>
        <p:txBody>
          <a:bodyPr>
            <a:spAutoFit/>
          </a:bodyPr>
          <a:lstStyle/>
          <a:p>
            <a:r>
              <a:rPr lang="en-US" sz="1400" b="1" dirty="0"/>
              <a:t>          … or exclusively use own Catalog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5081"/>
                                        </p:tgtEl>
                                        <p:attrNameLst>
                                          <p:attrName>style.visibility</p:attrName>
                                        </p:attrNameLst>
                                      </p:cBhvr>
                                      <p:to>
                                        <p:strVal val="visible"/>
                                      </p:to>
                                    </p:set>
                                    <p:animEffect transition="in" filter="fade">
                                      <p:cBhvr>
                                        <p:cTn id="7" dur="2000"/>
                                        <p:tgtEl>
                                          <p:spTgt spid="3850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5088"/>
                                        </p:tgtEl>
                                        <p:attrNameLst>
                                          <p:attrName>style.visibility</p:attrName>
                                        </p:attrNameLst>
                                      </p:cBhvr>
                                      <p:to>
                                        <p:strVal val="visible"/>
                                      </p:to>
                                    </p:set>
                                    <p:animEffect transition="in" filter="fade">
                                      <p:cBhvr>
                                        <p:cTn id="10" dur="2000"/>
                                        <p:tgtEl>
                                          <p:spTgt spid="3850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5087"/>
                                        </p:tgtEl>
                                        <p:attrNameLst>
                                          <p:attrName>style.visibility</p:attrName>
                                        </p:attrNameLst>
                                      </p:cBhvr>
                                      <p:to>
                                        <p:strVal val="visible"/>
                                      </p:to>
                                    </p:set>
                                    <p:animEffect transition="in" filter="fade">
                                      <p:cBhvr>
                                        <p:cTn id="15" dur="2000"/>
                                        <p:tgtEl>
                                          <p:spTgt spid="385087"/>
                                        </p:tgtEl>
                                      </p:cBhvr>
                                    </p:animEffect>
                                  </p:childTnLst>
                                </p:cTn>
                              </p:par>
                              <p:par>
                                <p:cTn id="16" presetID="10" presetClass="exit" presetSubtype="0" fill="hold" grpId="1" nodeType="withEffect">
                                  <p:stCondLst>
                                    <p:cond delay="0"/>
                                  </p:stCondLst>
                                  <p:childTnLst>
                                    <p:animEffect transition="out" filter="fade">
                                      <p:cBhvr>
                                        <p:cTn id="17" dur="2000"/>
                                        <p:tgtEl>
                                          <p:spTgt spid="385081"/>
                                        </p:tgtEl>
                                      </p:cBhvr>
                                    </p:animEffect>
                                    <p:set>
                                      <p:cBhvr>
                                        <p:cTn id="18" dur="1" fill="hold">
                                          <p:stCondLst>
                                            <p:cond delay="1999"/>
                                          </p:stCondLst>
                                        </p:cTn>
                                        <p:tgtEl>
                                          <p:spTgt spid="38508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5090"/>
                                        </p:tgtEl>
                                        <p:attrNameLst>
                                          <p:attrName>style.visibility</p:attrName>
                                        </p:attrNameLst>
                                      </p:cBhvr>
                                      <p:to>
                                        <p:strVal val="visible"/>
                                      </p:to>
                                    </p:set>
                                    <p:animEffect transition="in" filter="fade">
                                      <p:cBhvr>
                                        <p:cTn id="30" dur="2000"/>
                                        <p:tgtEl>
                                          <p:spTgt spid="385090"/>
                                        </p:tgtEl>
                                      </p:cBhvr>
                                    </p:animEffect>
                                  </p:childTnLst>
                                </p:cTn>
                              </p:par>
                              <p:par>
                                <p:cTn id="31" presetID="10" presetClass="entr" presetSubtype="0" fill="hold" grpId="2" nodeType="withEffect">
                                  <p:stCondLst>
                                    <p:cond delay="0"/>
                                  </p:stCondLst>
                                  <p:childTnLst>
                                    <p:set>
                                      <p:cBhvr>
                                        <p:cTn id="32" dur="1" fill="hold">
                                          <p:stCondLst>
                                            <p:cond delay="0"/>
                                          </p:stCondLst>
                                        </p:cTn>
                                        <p:tgtEl>
                                          <p:spTgt spid="385081"/>
                                        </p:tgtEl>
                                        <p:attrNameLst>
                                          <p:attrName>style.visibility</p:attrName>
                                        </p:attrNameLst>
                                      </p:cBhvr>
                                      <p:to>
                                        <p:strVal val="visible"/>
                                      </p:to>
                                    </p:set>
                                    <p:animEffect transition="in" filter="fade">
                                      <p:cBhvr>
                                        <p:cTn id="33" dur="2000"/>
                                        <p:tgtEl>
                                          <p:spTgt spid="385081"/>
                                        </p:tgtEl>
                                      </p:cBhvr>
                                    </p:animEffect>
                                  </p:childTnLst>
                                </p:cTn>
                              </p:par>
                              <p:par>
                                <p:cTn id="34" presetID="10" presetClass="exit" presetSubtype="0" fill="hold" grpId="1" nodeType="withEffect">
                                  <p:stCondLst>
                                    <p:cond delay="0"/>
                                  </p:stCondLst>
                                  <p:childTnLst>
                                    <p:animEffect transition="out" filter="fade">
                                      <p:cBhvr>
                                        <p:cTn id="35" dur="2000"/>
                                        <p:tgtEl>
                                          <p:spTgt spid="385088"/>
                                        </p:tgtEl>
                                      </p:cBhvr>
                                    </p:animEffect>
                                    <p:set>
                                      <p:cBhvr>
                                        <p:cTn id="36" dur="1" fill="hold">
                                          <p:stCondLst>
                                            <p:cond delay="1999"/>
                                          </p:stCondLst>
                                        </p:cTn>
                                        <p:tgtEl>
                                          <p:spTgt spid="3850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81" grpId="0" animBg="1"/>
      <p:bldP spid="385081" grpId="1" animBg="1"/>
      <p:bldP spid="385081" grpId="2" animBg="1"/>
      <p:bldP spid="385088" grpId="0" animBg="1"/>
      <p:bldP spid="385088" grpId="1" animBg="1"/>
      <p:bldP spid="385087" grpId="0" animBg="1"/>
      <p:bldP spid="385090" grpId="0" animBg="1"/>
      <p:bldP spid="57" grpId="0"/>
      <p:bldP spid="5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ChangeArrowheads="1"/>
          </p:cNvSpPr>
          <p:nvPr>
            <p:ph type="title"/>
          </p:nvPr>
        </p:nvSpPr>
        <p:spPr/>
        <p:txBody>
          <a:bodyPr/>
          <a:lstStyle/>
          <a:p>
            <a:r>
              <a:rPr lang="en-US" dirty="0"/>
              <a:t>Systems and Specs: Create new System commands</a:t>
            </a:r>
          </a:p>
        </p:txBody>
      </p:sp>
      <p:sp>
        <p:nvSpPr>
          <p:cNvPr id="242690" name="Rectangle 3"/>
          <p:cNvSpPr>
            <a:spLocks noGrp="1" noChangeArrowheads="1"/>
          </p:cNvSpPr>
          <p:nvPr>
            <p:ph type="body" sz="quarter" idx="10"/>
          </p:nvPr>
        </p:nvSpPr>
        <p:spPr/>
        <p:txBody>
          <a:bodyPr/>
          <a:lstStyle/>
          <a:p>
            <a:endParaRPr lang="en-US" dirty="0"/>
          </a:p>
          <a:p>
            <a:endParaRPr lang="en-US" dirty="0"/>
          </a:p>
          <a:p>
            <a:r>
              <a:rPr lang="en-US" sz="2000" dirty="0"/>
              <a:t>Systems can be created from workspace explorer hierarchy.</a:t>
            </a:r>
          </a:p>
          <a:p>
            <a:endParaRPr lang="en-US" dirty="0"/>
          </a:p>
        </p:txBody>
      </p:sp>
      <p:sp>
        <p:nvSpPr>
          <p:cNvPr id="242691" name="Text Box 4"/>
          <p:cNvSpPr txBox="1">
            <a:spLocks noChangeArrowheads="1"/>
          </p:cNvSpPr>
          <p:nvPr/>
        </p:nvSpPr>
        <p:spPr bwMode="black">
          <a:xfrm>
            <a:off x="2209800" y="1524000"/>
            <a:ext cx="4191000" cy="366713"/>
          </a:xfrm>
          <a:prstGeom prst="rect">
            <a:avLst/>
          </a:prstGeom>
          <a:noFill/>
          <a:ln w="9525">
            <a:noFill/>
            <a:miter lim="800000"/>
            <a:headEnd/>
            <a:tailEnd/>
          </a:ln>
        </p:spPr>
        <p:txBody>
          <a:bodyPr>
            <a:spAutoFit/>
          </a:bodyPr>
          <a:lstStyle/>
          <a:p>
            <a:pPr eaLnBrk="0" hangingPunct="0">
              <a:spcBef>
                <a:spcPct val="50000"/>
              </a:spcBef>
            </a:pPr>
            <a:r>
              <a:rPr lang="en-US"/>
              <a:t>Graphical tasks</a:t>
            </a:r>
          </a:p>
        </p:txBody>
      </p:sp>
      <p:pic>
        <p:nvPicPr>
          <p:cNvPr id="2" name="Picture 1">
            <a:extLst>
              <a:ext uri="{FF2B5EF4-FFF2-40B4-BE49-F238E27FC236}">
                <a16:creationId xmlns:a16="http://schemas.microsoft.com/office/drawing/2014/main" id="{7DCCB872-7DB8-4233-BE24-1E1DE708AE39}"/>
              </a:ext>
            </a:extLst>
          </p:cNvPr>
          <p:cNvPicPr>
            <a:picLocks noChangeAspect="1"/>
          </p:cNvPicPr>
          <p:nvPr/>
        </p:nvPicPr>
        <p:blipFill>
          <a:blip r:embed="rId2"/>
          <a:stretch>
            <a:fillRect/>
          </a:stretch>
        </p:blipFill>
        <p:spPr>
          <a:xfrm>
            <a:off x="2209800" y="2417156"/>
            <a:ext cx="4009524" cy="3000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ChangeArrowheads="1"/>
          </p:cNvSpPr>
          <p:nvPr>
            <p:ph type="title"/>
          </p:nvPr>
        </p:nvSpPr>
        <p:spPr/>
        <p:txBody>
          <a:bodyPr/>
          <a:lstStyle/>
          <a:p>
            <a:r>
              <a:rPr lang="en-US" dirty="0"/>
              <a:t>Systems and Specs: Copy and paste of Systems</a:t>
            </a:r>
          </a:p>
        </p:txBody>
      </p:sp>
      <p:sp>
        <p:nvSpPr>
          <p:cNvPr id="243714" name="Rectangle 3"/>
          <p:cNvSpPr>
            <a:spLocks noGrp="1" noChangeArrowheads="1"/>
          </p:cNvSpPr>
          <p:nvPr>
            <p:ph type="body" sz="quarter" idx="10"/>
          </p:nvPr>
        </p:nvSpPr>
        <p:spPr/>
        <p:txBody>
          <a:bodyPr/>
          <a:lstStyle/>
          <a:p>
            <a:pPr marL="0" indent="3175" eaLnBrk="1" hangingPunct="1"/>
            <a:r>
              <a:rPr lang="en-US" sz="2400" dirty="0"/>
              <a:t> Systems can be copied in Systems and Specification task or in the Workspace Explorer</a:t>
            </a:r>
          </a:p>
          <a:p>
            <a:pPr marL="0" indent="3175" eaLnBrk="1" hangingPunct="1"/>
            <a:r>
              <a:rPr lang="en-US" sz="2400" dirty="0"/>
              <a:t> To select the entire hierarchy under a system, right-click the system then choose option “select nested”</a:t>
            </a:r>
          </a:p>
          <a:p>
            <a:pPr marL="0" indent="3175" eaLnBrk="1" hangingPunct="1"/>
            <a:r>
              <a:rPr lang="en-US" sz="2400" dirty="0"/>
              <a:t> Paste the hierarchy where desired (paste dialog box may appear)</a:t>
            </a:r>
          </a:p>
          <a:p>
            <a:pPr marL="0" indent="3175" eaLnBrk="1" hangingPunct="1"/>
            <a:r>
              <a:rPr lang="en-US" sz="2400" dirty="0"/>
              <a:t> You can copy and paste system hierarchies between two models that exists in the same site database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normAutofit/>
          </a:bodyPr>
          <a:lstStyle/>
          <a:p>
            <a:r>
              <a:rPr lang="en-US" dirty="0"/>
              <a:t>Systems and Specs: Importing from excel</a:t>
            </a:r>
          </a:p>
        </p:txBody>
      </p:sp>
      <p:sp>
        <p:nvSpPr>
          <p:cNvPr id="244738" name="Rectangle 3"/>
          <p:cNvSpPr>
            <a:spLocks noGrp="1" noChangeArrowheads="1"/>
          </p:cNvSpPr>
          <p:nvPr>
            <p:ph sz="half" idx="1"/>
          </p:nvPr>
        </p:nvSpPr>
        <p:spPr/>
        <p:txBody>
          <a:bodyPr>
            <a:normAutofit/>
          </a:bodyPr>
          <a:lstStyle/>
          <a:p>
            <a:pPr indent="-339725" eaLnBrk="1" hangingPunct="1"/>
            <a:r>
              <a:rPr lang="en-US" sz="2000" dirty="0"/>
              <a:t>You can create an entire systems hierarchy or add pipelines to an existing hierarchy using an Excel workbook</a:t>
            </a:r>
          </a:p>
          <a:p>
            <a:pPr indent="-339725" eaLnBrk="1" hangingPunct="1"/>
            <a:r>
              <a:rPr lang="en-US" sz="2000" dirty="0"/>
              <a:t>Allowed specifications for pipelines can also be set in the workbook.</a:t>
            </a:r>
          </a:p>
          <a:p>
            <a:pPr indent="-339725" eaLnBrk="1" hangingPunct="1"/>
            <a:r>
              <a:rPr lang="en-US" sz="2000" dirty="0">
                <a:solidFill>
                  <a:srgbClr val="FF0066"/>
                </a:solidFill>
              </a:rPr>
              <a:t>If specifications are allowed to pipelines in the workbook, these pipelines will not automatically inherit specifications allowed at parent levels including the root.</a:t>
            </a:r>
          </a:p>
        </p:txBody>
      </p:sp>
      <p:sp>
        <p:nvSpPr>
          <p:cNvPr id="2" name="Content Placeholder 1">
            <a:extLst>
              <a:ext uri="{FF2B5EF4-FFF2-40B4-BE49-F238E27FC236}">
                <a16:creationId xmlns:a16="http://schemas.microsoft.com/office/drawing/2014/main" id="{175783ED-07BB-4598-9CC7-989926AC753F}"/>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B442FA3A-91E4-4271-90D7-F7A1343C2EDC}"/>
              </a:ext>
            </a:extLst>
          </p:cNvPr>
          <p:cNvPicPr>
            <a:picLocks noChangeAspect="1"/>
          </p:cNvPicPr>
          <p:nvPr/>
        </p:nvPicPr>
        <p:blipFill>
          <a:blip r:embed="rId2"/>
          <a:stretch>
            <a:fillRect/>
          </a:stretch>
        </p:blipFill>
        <p:spPr>
          <a:xfrm>
            <a:off x="4469086" y="1752600"/>
            <a:ext cx="4114286" cy="397142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defTabSz="865188"/>
            <a:r>
              <a:rPr lang="en-US" dirty="0"/>
              <a:t>Systems and Specs: Editing Systems</a:t>
            </a:r>
          </a:p>
        </p:txBody>
      </p:sp>
      <p:sp>
        <p:nvSpPr>
          <p:cNvPr id="245762" name="Rectangle 3"/>
          <p:cNvSpPr>
            <a:spLocks noGrp="1" noChangeArrowheads="1"/>
          </p:cNvSpPr>
          <p:nvPr>
            <p:ph type="body" sz="quarter" idx="10"/>
          </p:nvPr>
        </p:nvSpPr>
        <p:spPr/>
        <p:txBody>
          <a:bodyPr/>
          <a:lstStyle/>
          <a:p>
            <a:pPr marL="0" indent="3175" defTabSz="865188" eaLnBrk="1" hangingPunct="1"/>
            <a:r>
              <a:rPr lang="en-US" sz="2400" dirty="0"/>
              <a:t> Deleting Systems</a:t>
            </a:r>
          </a:p>
          <a:p>
            <a:pPr marL="0" indent="3175" defTabSz="865188" eaLnBrk="1" hangingPunct="1"/>
            <a:r>
              <a:rPr lang="en-US" sz="2400" dirty="0"/>
              <a:t> Renaming Systems</a:t>
            </a:r>
          </a:p>
          <a:p>
            <a:pPr marL="571500" lvl="1" indent="-457200" defTabSz="865188" eaLnBrk="1" hangingPunct="1"/>
            <a:r>
              <a:rPr lang="en-US" sz="2000" dirty="0"/>
              <a:t>User defined</a:t>
            </a:r>
          </a:p>
          <a:p>
            <a:pPr marL="571500" lvl="1" indent="-457200" defTabSz="865188" eaLnBrk="1" hangingPunct="1"/>
            <a:r>
              <a:rPr lang="en-US" sz="2000" dirty="0"/>
              <a:t>Default naming rule</a:t>
            </a:r>
          </a:p>
          <a:p>
            <a:pPr marL="0" indent="3175" defTabSz="865188" eaLnBrk="1" hangingPunct="1"/>
            <a:r>
              <a:rPr lang="en-US" sz="2400" dirty="0"/>
              <a:t> Moving Systems</a:t>
            </a:r>
          </a:p>
          <a:p>
            <a:pPr marL="571500" lvl="1" indent="-457200" defTabSz="865188" eaLnBrk="1" hangingPunct="1"/>
            <a:r>
              <a:rPr lang="en-US" sz="2000" dirty="0"/>
              <a:t>Move using system’s properties page</a:t>
            </a:r>
          </a:p>
          <a:p>
            <a:pPr marL="571500" lvl="1" indent="-457200" defTabSz="865188" eaLnBrk="1" hangingPunct="1"/>
            <a:r>
              <a:rPr lang="en-US" sz="2000" dirty="0"/>
              <a:t>Move using drag and drop in the Systems and Specification task</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ChangeArrowheads="1"/>
          </p:cNvSpPr>
          <p:nvPr>
            <p:ph type="title"/>
          </p:nvPr>
        </p:nvSpPr>
        <p:spPr/>
        <p:txBody>
          <a:bodyPr/>
          <a:lstStyle/>
          <a:p>
            <a:pPr defTabSz="865188"/>
            <a:r>
              <a:rPr lang="en-US" dirty="0"/>
              <a:t>Systems and Specs: Allow specifications</a:t>
            </a:r>
          </a:p>
        </p:txBody>
      </p:sp>
      <p:sp>
        <p:nvSpPr>
          <p:cNvPr id="246786" name="Rectangle 3"/>
          <p:cNvSpPr>
            <a:spLocks noGrp="1" noChangeArrowheads="1"/>
          </p:cNvSpPr>
          <p:nvPr>
            <p:ph type="body" sz="quarter" idx="10"/>
          </p:nvPr>
        </p:nvSpPr>
        <p:spPr/>
        <p:txBody>
          <a:bodyPr>
            <a:normAutofit/>
          </a:bodyPr>
          <a:lstStyle/>
          <a:p>
            <a:pPr marL="0" indent="3175" defTabSz="865188" eaLnBrk="1" hangingPunct="1"/>
            <a:r>
              <a:rPr lang="en-US" sz="2400" dirty="0"/>
              <a:t> Specifications limit part selection and placement based on rules.</a:t>
            </a:r>
          </a:p>
          <a:p>
            <a:pPr marL="0" indent="3175" defTabSz="865188" eaLnBrk="1" hangingPunct="1"/>
            <a:r>
              <a:rPr lang="en-US" sz="2400" dirty="0"/>
              <a:t>  By default, specifications are defined in the Catalog and must first be allowed to the Model</a:t>
            </a:r>
          </a:p>
          <a:p>
            <a:pPr marL="0" indent="3175" defTabSz="865188" eaLnBrk="1" hangingPunct="1"/>
            <a:r>
              <a:rPr lang="en-US" sz="2400" dirty="0"/>
              <a:t> All systems inherit the specifications allowed at the Model root node, unless specifications were allowed from import command.</a:t>
            </a:r>
          </a:p>
          <a:p>
            <a:pPr marL="0" indent="3175" defTabSz="865188" eaLnBrk="1" hangingPunct="1"/>
            <a:r>
              <a:rPr lang="en-US" sz="2400" dirty="0"/>
              <a:t> Each system must be allowed at least one specification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ChangeArrowheads="1"/>
          </p:cNvSpPr>
          <p:nvPr>
            <p:ph type="title"/>
          </p:nvPr>
        </p:nvSpPr>
        <p:spPr/>
        <p:txBody>
          <a:bodyPr/>
          <a:lstStyle/>
          <a:p>
            <a:r>
              <a:rPr lang="en-US" dirty="0"/>
              <a:t>Systems and Specs: Define allowed specifications</a:t>
            </a:r>
          </a:p>
        </p:txBody>
      </p:sp>
      <p:sp>
        <p:nvSpPr>
          <p:cNvPr id="247810" name="Rectangle 3"/>
          <p:cNvSpPr>
            <a:spLocks noGrp="1" noChangeArrowheads="1"/>
          </p:cNvSpPr>
          <p:nvPr>
            <p:ph type="body" sz="quarter" idx="10"/>
          </p:nvPr>
        </p:nvSpPr>
        <p:spPr/>
        <p:txBody>
          <a:bodyPr>
            <a:normAutofit/>
          </a:bodyPr>
          <a:lstStyle/>
          <a:p>
            <a:r>
              <a:rPr lang="en-US" sz="2000"/>
              <a:t>Systems and Specifications task</a:t>
            </a:r>
          </a:p>
        </p:txBody>
      </p:sp>
      <p:pic>
        <p:nvPicPr>
          <p:cNvPr id="2" name="Picture 1">
            <a:extLst>
              <a:ext uri="{FF2B5EF4-FFF2-40B4-BE49-F238E27FC236}">
                <a16:creationId xmlns:a16="http://schemas.microsoft.com/office/drawing/2014/main" id="{374B908F-F8EE-4B9F-89A1-99FEF2FB6941}"/>
              </a:ext>
            </a:extLst>
          </p:cNvPr>
          <p:cNvPicPr>
            <a:picLocks noChangeAspect="1"/>
          </p:cNvPicPr>
          <p:nvPr/>
        </p:nvPicPr>
        <p:blipFill>
          <a:blip r:embed="rId2"/>
          <a:stretch>
            <a:fillRect/>
          </a:stretch>
        </p:blipFill>
        <p:spPr>
          <a:xfrm>
            <a:off x="1219199" y="1905000"/>
            <a:ext cx="5640329" cy="33528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5"/>
          <p:cNvSpPr>
            <a:spLocks noGrp="1" noChangeArrowheads="1"/>
          </p:cNvSpPr>
          <p:nvPr>
            <p:ph type="title"/>
          </p:nvPr>
        </p:nvSpPr>
        <p:spPr/>
        <p:txBody>
          <a:bodyPr/>
          <a:lstStyle/>
          <a:p>
            <a:r>
              <a:rPr lang="en-US" dirty="0"/>
              <a:t>Systems and Specs: Define allowed specifications</a:t>
            </a:r>
          </a:p>
        </p:txBody>
      </p:sp>
      <p:sp>
        <p:nvSpPr>
          <p:cNvPr id="5" name="Content Placeholder 4"/>
          <p:cNvSpPr>
            <a:spLocks noGrp="1"/>
          </p:cNvSpPr>
          <p:nvPr>
            <p:ph type="body" sz="quarter" idx="10"/>
          </p:nvPr>
        </p:nvSpPr>
        <p:spPr/>
        <p:txBody>
          <a:bodyPr/>
          <a:lstStyle/>
          <a:p>
            <a:pPr eaLnBrk="0" hangingPunct="0">
              <a:lnSpc>
                <a:spcPct val="90000"/>
              </a:lnSpc>
              <a:spcBef>
                <a:spcPct val="30000"/>
              </a:spcBef>
              <a:spcAft>
                <a:spcPct val="20000"/>
              </a:spcAft>
              <a:buClr>
                <a:schemeClr val="tx1"/>
              </a:buClr>
              <a:buSzPct val="85000"/>
              <a:buNone/>
            </a:pPr>
            <a:endParaRPr lang="en-US"/>
          </a:p>
          <a:p>
            <a:pPr eaLnBrk="0" hangingPunct="0">
              <a:lnSpc>
                <a:spcPct val="90000"/>
              </a:lnSpc>
              <a:spcBef>
                <a:spcPct val="30000"/>
              </a:spcBef>
              <a:spcAft>
                <a:spcPct val="20000"/>
              </a:spcAft>
              <a:buClr>
                <a:schemeClr val="tx1"/>
              </a:buClr>
              <a:buSzPct val="85000"/>
              <a:buNone/>
            </a:pPr>
            <a:r>
              <a:rPr lang="en-US" sz="2000"/>
              <a:t>Whole categories can be selected with a single click</a:t>
            </a:r>
          </a:p>
        </p:txBody>
      </p:sp>
      <p:pic>
        <p:nvPicPr>
          <p:cNvPr id="4" name="Picture 3">
            <a:extLst>
              <a:ext uri="{FF2B5EF4-FFF2-40B4-BE49-F238E27FC236}">
                <a16:creationId xmlns:a16="http://schemas.microsoft.com/office/drawing/2014/main" id="{29895BB8-A7B5-49FE-9556-336ABFF45B25}"/>
              </a:ext>
            </a:extLst>
          </p:cNvPr>
          <p:cNvPicPr>
            <a:picLocks noChangeAspect="1"/>
          </p:cNvPicPr>
          <p:nvPr/>
        </p:nvPicPr>
        <p:blipFill>
          <a:blip r:embed="rId3"/>
          <a:stretch>
            <a:fillRect/>
          </a:stretch>
        </p:blipFill>
        <p:spPr>
          <a:xfrm>
            <a:off x="533400" y="2209800"/>
            <a:ext cx="6947494" cy="3799962"/>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5"/>
          <p:cNvSpPr>
            <a:spLocks noGrp="1" noChangeArrowheads="1"/>
          </p:cNvSpPr>
          <p:nvPr>
            <p:ph type="title"/>
          </p:nvPr>
        </p:nvSpPr>
        <p:spPr/>
        <p:txBody>
          <a:bodyPr/>
          <a:lstStyle/>
          <a:p>
            <a:r>
              <a:rPr lang="en-US" dirty="0"/>
              <a:t>Systems and Specs: Define allowed specifications</a:t>
            </a:r>
          </a:p>
        </p:txBody>
      </p:sp>
      <p:sp>
        <p:nvSpPr>
          <p:cNvPr id="5" name="Content Placeholder 4"/>
          <p:cNvSpPr>
            <a:spLocks noGrp="1"/>
          </p:cNvSpPr>
          <p:nvPr>
            <p:ph type="body" sz="quarter" idx="10"/>
          </p:nvPr>
        </p:nvSpPr>
        <p:spPr/>
        <p:txBody>
          <a:bodyPr/>
          <a:lstStyle/>
          <a:p>
            <a:pPr>
              <a:buNone/>
            </a:pPr>
            <a:endParaRPr lang="en-US" dirty="0"/>
          </a:p>
          <a:p>
            <a:pPr>
              <a:buNone/>
            </a:pPr>
            <a:r>
              <a:rPr lang="en-US" sz="2000" dirty="0"/>
              <a:t>Multi-selection of specifications and/or categories</a:t>
            </a:r>
          </a:p>
          <a:p>
            <a:endParaRPr lang="en-US" dirty="0"/>
          </a:p>
        </p:txBody>
      </p:sp>
      <p:pic>
        <p:nvPicPr>
          <p:cNvPr id="2" name="Picture 1">
            <a:extLst>
              <a:ext uri="{FF2B5EF4-FFF2-40B4-BE49-F238E27FC236}">
                <a16:creationId xmlns:a16="http://schemas.microsoft.com/office/drawing/2014/main" id="{5038365F-1054-428C-8710-B9E6C5E203A8}"/>
              </a:ext>
            </a:extLst>
          </p:cNvPr>
          <p:cNvPicPr>
            <a:picLocks noChangeAspect="1"/>
          </p:cNvPicPr>
          <p:nvPr/>
        </p:nvPicPr>
        <p:blipFill>
          <a:blip r:embed="rId3"/>
          <a:stretch>
            <a:fillRect/>
          </a:stretch>
        </p:blipFill>
        <p:spPr>
          <a:xfrm>
            <a:off x="836288" y="2172210"/>
            <a:ext cx="6936112" cy="377691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5"/>
          <p:cNvSpPr>
            <a:spLocks noGrp="1" noChangeArrowheads="1"/>
          </p:cNvSpPr>
          <p:nvPr>
            <p:ph type="title"/>
          </p:nvPr>
        </p:nvSpPr>
        <p:spPr/>
        <p:txBody>
          <a:bodyPr/>
          <a:lstStyle/>
          <a:p>
            <a:r>
              <a:rPr lang="en-US" dirty="0"/>
              <a:t>Systems and Specs: Define allowed specifications</a:t>
            </a:r>
          </a:p>
        </p:txBody>
      </p:sp>
      <p:sp>
        <p:nvSpPr>
          <p:cNvPr id="5" name="Content Placeholder 4"/>
          <p:cNvSpPr>
            <a:spLocks noGrp="1"/>
          </p:cNvSpPr>
          <p:nvPr>
            <p:ph type="body" sz="quarter" idx="10"/>
          </p:nvPr>
        </p:nvSpPr>
        <p:spPr/>
        <p:txBody>
          <a:bodyPr/>
          <a:lstStyle/>
          <a:p>
            <a:pPr>
              <a:buNone/>
            </a:pPr>
            <a:endParaRPr lang="en-US" dirty="0"/>
          </a:p>
          <a:p>
            <a:pPr>
              <a:buNone/>
            </a:pPr>
            <a:r>
              <a:rPr lang="en-US" sz="2000" dirty="0"/>
              <a:t>Multi-select of specifications from different categories</a:t>
            </a:r>
          </a:p>
          <a:p>
            <a:endParaRPr lang="en-US" dirty="0"/>
          </a:p>
        </p:txBody>
      </p:sp>
      <p:pic>
        <p:nvPicPr>
          <p:cNvPr id="2" name="Picture 1">
            <a:extLst>
              <a:ext uri="{FF2B5EF4-FFF2-40B4-BE49-F238E27FC236}">
                <a16:creationId xmlns:a16="http://schemas.microsoft.com/office/drawing/2014/main" id="{2B4B392C-C383-4FF3-908F-6CB325390C3D}"/>
              </a:ext>
            </a:extLst>
          </p:cNvPr>
          <p:cNvPicPr>
            <a:picLocks noChangeAspect="1"/>
          </p:cNvPicPr>
          <p:nvPr/>
        </p:nvPicPr>
        <p:blipFill>
          <a:blip r:embed="rId3"/>
          <a:stretch>
            <a:fillRect/>
          </a:stretch>
        </p:blipFill>
        <p:spPr>
          <a:xfrm>
            <a:off x="609600" y="2105538"/>
            <a:ext cx="7162800" cy="3927693"/>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5"/>
          <p:cNvSpPr>
            <a:spLocks noGrp="1" noChangeArrowheads="1"/>
          </p:cNvSpPr>
          <p:nvPr>
            <p:ph type="title"/>
          </p:nvPr>
        </p:nvSpPr>
        <p:spPr/>
        <p:txBody>
          <a:bodyPr/>
          <a:lstStyle/>
          <a:p>
            <a:r>
              <a:rPr lang="en-US" dirty="0"/>
              <a:t>Systems and Specs: Define allowed specifications</a:t>
            </a:r>
          </a:p>
        </p:txBody>
      </p:sp>
      <p:sp>
        <p:nvSpPr>
          <p:cNvPr id="5" name="Content Placeholder 4"/>
          <p:cNvSpPr>
            <a:spLocks noGrp="1"/>
          </p:cNvSpPr>
          <p:nvPr>
            <p:ph type="body" sz="quarter" idx="10"/>
          </p:nvPr>
        </p:nvSpPr>
        <p:spPr/>
        <p:txBody>
          <a:bodyPr/>
          <a:lstStyle/>
          <a:p>
            <a:pPr>
              <a:spcBef>
                <a:spcPct val="30000"/>
              </a:spcBef>
              <a:buNone/>
            </a:pPr>
            <a:r>
              <a:rPr lang="en-US" sz="2000" dirty="0"/>
              <a:t>Easier method to remove allowable specifications from a system</a:t>
            </a:r>
          </a:p>
          <a:p>
            <a:pPr>
              <a:spcBef>
                <a:spcPct val="30000"/>
              </a:spcBef>
            </a:pPr>
            <a:r>
              <a:rPr lang="en-US" sz="2000" dirty="0"/>
              <a:t>Switch to the specifications tab while browsing the systems hierarchy</a:t>
            </a:r>
          </a:p>
          <a:p>
            <a:pPr>
              <a:spcBef>
                <a:spcPct val="30000"/>
              </a:spcBef>
            </a:pPr>
            <a:r>
              <a:rPr lang="en-US" sz="2000" dirty="0"/>
              <a:t>Multi-select specifications and press delete button from ribbon bar</a:t>
            </a:r>
          </a:p>
          <a:p>
            <a:endParaRPr lang="en-US" dirty="0"/>
          </a:p>
        </p:txBody>
      </p:sp>
      <p:pic>
        <p:nvPicPr>
          <p:cNvPr id="2" name="Picture 1">
            <a:extLst>
              <a:ext uri="{FF2B5EF4-FFF2-40B4-BE49-F238E27FC236}">
                <a16:creationId xmlns:a16="http://schemas.microsoft.com/office/drawing/2014/main" id="{3141918D-2DB0-4595-9824-E350A9EF9A51}"/>
              </a:ext>
            </a:extLst>
          </p:cNvPr>
          <p:cNvPicPr>
            <a:picLocks noChangeAspect="1"/>
          </p:cNvPicPr>
          <p:nvPr/>
        </p:nvPicPr>
        <p:blipFill>
          <a:blip r:embed="rId3"/>
          <a:stretch>
            <a:fillRect/>
          </a:stretch>
        </p:blipFill>
        <p:spPr>
          <a:xfrm>
            <a:off x="609601" y="2743200"/>
            <a:ext cx="7467600" cy="32879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Smart 3D intro: Server - Client architecture</a:t>
            </a:r>
          </a:p>
        </p:txBody>
      </p:sp>
      <p:sp>
        <p:nvSpPr>
          <p:cNvPr id="2" name="Text Placeholder 1">
            <a:extLst>
              <a:ext uri="{FF2B5EF4-FFF2-40B4-BE49-F238E27FC236}">
                <a16:creationId xmlns:a16="http://schemas.microsoft.com/office/drawing/2014/main" id="{05B6B9CD-6BB2-46C0-8D93-D132C73D30BD}"/>
              </a:ext>
            </a:extLst>
          </p:cNvPr>
          <p:cNvSpPr>
            <a:spLocks noGrp="1"/>
          </p:cNvSpPr>
          <p:nvPr>
            <p:ph type="body" sz="quarter" idx="10"/>
          </p:nvPr>
        </p:nvSpPr>
        <p:spPr/>
        <p:txBody>
          <a:bodyPr/>
          <a:lstStyle/>
          <a:p>
            <a:endParaRPr lang="en-US"/>
          </a:p>
        </p:txBody>
      </p:sp>
      <p:pic>
        <p:nvPicPr>
          <p:cNvPr id="20" name="Content Placeholder 19" descr="kattekrab_Mainframe.png"/>
          <p:cNvPicPr>
            <a:picLocks noGrp="1" noChangeAspect="1"/>
          </p:cNvPicPr>
          <p:nvPr>
            <p:ph idx="4294967295"/>
          </p:nvPr>
        </p:nvPicPr>
        <p:blipFill>
          <a:blip r:embed="rId3" cstate="print"/>
          <a:stretch>
            <a:fillRect/>
          </a:stretch>
        </p:blipFill>
        <p:spPr>
          <a:xfrm>
            <a:off x="3579811" y="2286000"/>
            <a:ext cx="1155700" cy="1344613"/>
          </a:xfrm>
        </p:spPr>
      </p:pic>
      <p:sp>
        <p:nvSpPr>
          <p:cNvPr id="27651" name="AutoShape 8"/>
          <p:cNvSpPr>
            <a:spLocks noChangeArrowheads="1"/>
          </p:cNvSpPr>
          <p:nvPr/>
        </p:nvSpPr>
        <p:spPr bwMode="black">
          <a:xfrm>
            <a:off x="1752600" y="1524000"/>
            <a:ext cx="1752600" cy="762000"/>
          </a:xfrm>
          <a:prstGeom prst="wedgeRoundRectCallout">
            <a:avLst>
              <a:gd name="adj1" fmla="val 56221"/>
              <a:gd name="adj2" fmla="val 95656"/>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en-US" sz="1200" dirty="0"/>
              <a:t>Database Server</a:t>
            </a:r>
          </a:p>
        </p:txBody>
      </p:sp>
      <p:sp>
        <p:nvSpPr>
          <p:cNvPr id="27652" name="AutoShape 9"/>
          <p:cNvSpPr>
            <a:spLocks noChangeArrowheads="1"/>
          </p:cNvSpPr>
          <p:nvPr/>
        </p:nvSpPr>
        <p:spPr bwMode="black">
          <a:xfrm>
            <a:off x="7162800" y="3200400"/>
            <a:ext cx="1447800" cy="685800"/>
          </a:xfrm>
          <a:prstGeom prst="wedgeRoundRectCallout">
            <a:avLst>
              <a:gd name="adj1" fmla="val -53938"/>
              <a:gd name="adj2" fmla="val 8562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a:t>Interference Checking Server</a:t>
            </a:r>
          </a:p>
        </p:txBody>
      </p:sp>
      <p:sp>
        <p:nvSpPr>
          <p:cNvPr id="27653" name="AutoShape 11"/>
          <p:cNvSpPr>
            <a:spLocks noChangeArrowheads="1"/>
          </p:cNvSpPr>
          <p:nvPr/>
        </p:nvSpPr>
        <p:spPr bwMode="black">
          <a:xfrm>
            <a:off x="381000" y="3200400"/>
            <a:ext cx="1371600" cy="685800"/>
          </a:xfrm>
          <a:prstGeom prst="wedgeRoundRectCallout">
            <a:avLst>
              <a:gd name="adj1" fmla="val 49088"/>
              <a:gd name="adj2" fmla="val 8163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en-US" sz="1200" dirty="0"/>
              <a:t>Smart 3D Client</a:t>
            </a:r>
          </a:p>
        </p:txBody>
      </p:sp>
      <p:sp>
        <p:nvSpPr>
          <p:cNvPr id="27654" name="AutoShape 12"/>
          <p:cNvSpPr>
            <a:spLocks noChangeArrowheads="1"/>
          </p:cNvSpPr>
          <p:nvPr/>
        </p:nvSpPr>
        <p:spPr bwMode="black">
          <a:xfrm>
            <a:off x="1676400" y="5791200"/>
            <a:ext cx="1371600" cy="685800"/>
          </a:xfrm>
          <a:prstGeom prst="wedgeRoundRectCallout">
            <a:avLst>
              <a:gd name="adj1" fmla="val 41904"/>
              <a:gd name="adj2" fmla="val -8160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en-US" sz="1200" dirty="0"/>
              <a:t>Smart 3D Client</a:t>
            </a:r>
          </a:p>
        </p:txBody>
      </p:sp>
      <p:sp>
        <p:nvSpPr>
          <p:cNvPr id="27660" name="Line 26"/>
          <p:cNvSpPr>
            <a:spLocks noChangeShapeType="1"/>
          </p:cNvSpPr>
          <p:nvPr/>
        </p:nvSpPr>
        <p:spPr bwMode="black">
          <a:xfrm flipH="1" flipV="1">
            <a:off x="6858000" y="4800600"/>
            <a:ext cx="381000" cy="838200"/>
          </a:xfrm>
          <a:prstGeom prst="line">
            <a:avLst/>
          </a:prstGeom>
          <a:noFill/>
          <a:ln w="31750">
            <a:solidFill>
              <a:schemeClr val="tx1"/>
            </a:solidFill>
            <a:round/>
            <a:headEnd/>
            <a:tailEnd type="triangle" w="med" len="med"/>
          </a:ln>
        </p:spPr>
        <p:txBody>
          <a:bodyPr anchor="ctr"/>
          <a:lstStyle/>
          <a:p>
            <a:endParaRPr lang="en-US" dirty="0"/>
          </a:p>
        </p:txBody>
      </p:sp>
      <p:sp>
        <p:nvSpPr>
          <p:cNvPr id="27661" name="Line 27"/>
          <p:cNvSpPr>
            <a:spLocks noChangeShapeType="1"/>
          </p:cNvSpPr>
          <p:nvPr/>
        </p:nvSpPr>
        <p:spPr bwMode="black">
          <a:xfrm flipH="1" flipV="1">
            <a:off x="6096000" y="5334000"/>
            <a:ext cx="990600" cy="457200"/>
          </a:xfrm>
          <a:prstGeom prst="line">
            <a:avLst/>
          </a:prstGeom>
          <a:noFill/>
          <a:ln w="31750">
            <a:solidFill>
              <a:schemeClr val="tx1"/>
            </a:solidFill>
            <a:round/>
            <a:headEnd/>
            <a:tailEnd type="triangle" w="med" len="med"/>
          </a:ln>
        </p:spPr>
        <p:txBody>
          <a:bodyPr anchor="ctr"/>
          <a:lstStyle/>
          <a:p>
            <a:endParaRPr lang="en-US" dirty="0"/>
          </a:p>
        </p:txBody>
      </p:sp>
      <p:sp>
        <p:nvSpPr>
          <p:cNvPr id="27662" name="AutoShape 32"/>
          <p:cNvSpPr>
            <a:spLocks noChangeArrowheads="1"/>
          </p:cNvSpPr>
          <p:nvPr/>
        </p:nvSpPr>
        <p:spPr bwMode="black">
          <a:xfrm>
            <a:off x="7040617" y="5428593"/>
            <a:ext cx="1524000" cy="609600"/>
          </a:xfrm>
          <a:prstGeom prst="roundRect">
            <a:avLst>
              <a:gd name="adj" fmla="val 25000"/>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spcBef>
                <a:spcPct val="50000"/>
              </a:spcBef>
            </a:pPr>
            <a:r>
              <a:rPr lang="en-US" sz="1400" dirty="0"/>
              <a:t>Ancillary servers</a:t>
            </a:r>
          </a:p>
        </p:txBody>
      </p:sp>
      <p:sp>
        <p:nvSpPr>
          <p:cNvPr id="27664" name="AutoShape 13"/>
          <p:cNvSpPr>
            <a:spLocks noChangeArrowheads="1"/>
          </p:cNvSpPr>
          <p:nvPr/>
        </p:nvSpPr>
        <p:spPr bwMode="black">
          <a:xfrm>
            <a:off x="3581400" y="5791200"/>
            <a:ext cx="1371600" cy="685800"/>
          </a:xfrm>
          <a:prstGeom prst="wedgeRoundRectCallout">
            <a:avLst>
              <a:gd name="adj1" fmla="val 41575"/>
              <a:gd name="adj2" fmla="val -79920"/>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en-US" sz="1200" dirty="0"/>
              <a:t>Batch Server</a:t>
            </a:r>
          </a:p>
        </p:txBody>
      </p:sp>
      <p:pic>
        <p:nvPicPr>
          <p:cNvPr id="23" name="Picture 22" descr="buggi_server_1.png"/>
          <p:cNvPicPr>
            <a:picLocks noChangeAspect="1"/>
          </p:cNvPicPr>
          <p:nvPr/>
        </p:nvPicPr>
        <p:blipFill>
          <a:blip r:embed="rId4" cstate="print"/>
          <a:stretch>
            <a:fillRect/>
          </a:stretch>
        </p:blipFill>
        <p:spPr>
          <a:xfrm>
            <a:off x="6172200" y="3733800"/>
            <a:ext cx="751674" cy="1038224"/>
          </a:xfrm>
          <a:prstGeom prst="rect">
            <a:avLst/>
          </a:prstGeom>
        </p:spPr>
      </p:pic>
      <p:pic>
        <p:nvPicPr>
          <p:cNvPr id="24" name="Picture 23" descr="buggi_server_1.png"/>
          <p:cNvPicPr>
            <a:picLocks noChangeAspect="1"/>
          </p:cNvPicPr>
          <p:nvPr/>
        </p:nvPicPr>
        <p:blipFill>
          <a:blip r:embed="rId4" cstate="print"/>
          <a:stretch>
            <a:fillRect/>
          </a:stretch>
        </p:blipFill>
        <p:spPr>
          <a:xfrm>
            <a:off x="5029200" y="4724400"/>
            <a:ext cx="751674" cy="1038224"/>
          </a:xfrm>
          <a:prstGeom prst="rect">
            <a:avLst/>
          </a:prstGeom>
        </p:spPr>
      </p:pic>
      <p:pic>
        <p:nvPicPr>
          <p:cNvPr id="25" name="Picture 24" descr="generic-office-desktop.png"/>
          <p:cNvPicPr>
            <a:picLocks noChangeAspect="1"/>
          </p:cNvPicPr>
          <p:nvPr/>
        </p:nvPicPr>
        <p:blipFill>
          <a:blip r:embed="rId5" cstate="print"/>
          <a:stretch>
            <a:fillRect/>
          </a:stretch>
        </p:blipFill>
        <p:spPr>
          <a:xfrm>
            <a:off x="1828800" y="3962400"/>
            <a:ext cx="1089295" cy="819150"/>
          </a:xfrm>
          <a:prstGeom prst="rect">
            <a:avLst/>
          </a:prstGeom>
        </p:spPr>
      </p:pic>
      <p:pic>
        <p:nvPicPr>
          <p:cNvPr id="28" name="Picture 27" descr="generic-office-desktop.png"/>
          <p:cNvPicPr>
            <a:picLocks noChangeAspect="1"/>
          </p:cNvPicPr>
          <p:nvPr/>
        </p:nvPicPr>
        <p:blipFill>
          <a:blip r:embed="rId5" cstate="print"/>
          <a:stretch>
            <a:fillRect/>
          </a:stretch>
        </p:blipFill>
        <p:spPr>
          <a:xfrm>
            <a:off x="2971800" y="4724400"/>
            <a:ext cx="1089295" cy="819150"/>
          </a:xfrm>
          <a:prstGeom prst="rect">
            <a:avLst/>
          </a:prstGeom>
        </p:spPr>
      </p:pic>
      <p:cxnSp>
        <p:nvCxnSpPr>
          <p:cNvPr id="30" name="Straight Arrow Connector 29"/>
          <p:cNvCxnSpPr/>
          <p:nvPr/>
        </p:nvCxnSpPr>
        <p:spPr>
          <a:xfrm flipV="1">
            <a:off x="3048000" y="3505200"/>
            <a:ext cx="914400" cy="457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3505200" y="3886200"/>
            <a:ext cx="990600" cy="381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H="1">
            <a:off x="4267200" y="3733800"/>
            <a:ext cx="990600" cy="685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48200" y="3429000"/>
            <a:ext cx="12954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4" name="AutoShape 9"/>
          <p:cNvSpPr>
            <a:spLocks noChangeArrowheads="1"/>
          </p:cNvSpPr>
          <p:nvPr/>
        </p:nvSpPr>
        <p:spPr bwMode="black">
          <a:xfrm>
            <a:off x="7239000" y="1524000"/>
            <a:ext cx="1600200" cy="762000"/>
          </a:xfrm>
          <a:prstGeom prst="wedgeRoundRectCallout">
            <a:avLst>
              <a:gd name="adj1" fmla="val -47589"/>
              <a:gd name="adj2" fmla="val 7377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a:t>- Name Generator</a:t>
            </a:r>
          </a:p>
          <a:p>
            <a:pPr eaLnBrk="0" hangingPunct="0"/>
            <a:r>
              <a:rPr lang="en-US" sz="1200" dirty="0"/>
              <a:t>- SharedContent</a:t>
            </a:r>
          </a:p>
        </p:txBody>
      </p:sp>
      <p:pic>
        <p:nvPicPr>
          <p:cNvPr id="45" name="Picture 44" descr="buggi_server_1.png"/>
          <p:cNvPicPr>
            <a:picLocks noChangeAspect="1"/>
          </p:cNvPicPr>
          <p:nvPr/>
        </p:nvPicPr>
        <p:blipFill>
          <a:blip r:embed="rId4" cstate="print"/>
          <a:stretch>
            <a:fillRect/>
          </a:stretch>
        </p:blipFill>
        <p:spPr>
          <a:xfrm>
            <a:off x="6172200" y="2286000"/>
            <a:ext cx="751674" cy="1038224"/>
          </a:xfrm>
          <a:prstGeom prst="rect">
            <a:avLst/>
          </a:prstGeom>
        </p:spPr>
      </p:pic>
      <p:cxnSp>
        <p:nvCxnSpPr>
          <p:cNvPr id="46" name="Straight Arrow Connector 45"/>
          <p:cNvCxnSpPr/>
          <p:nvPr/>
        </p:nvCxnSpPr>
        <p:spPr>
          <a:xfrm flipV="1">
            <a:off x="4800600" y="2971800"/>
            <a:ext cx="1295400" cy="304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ctrTitle"/>
          </p:nvPr>
        </p:nvSpPr>
        <p:spPr/>
        <p:txBody>
          <a:bodyPr/>
          <a:lstStyle/>
          <a:p>
            <a:pPr eaLnBrk="1" hangingPunct="1"/>
            <a:r>
              <a:rPr lang="en-US"/>
              <a:t>Setup and Administration Lab</a:t>
            </a:r>
          </a:p>
        </p:txBody>
      </p:sp>
      <p:sp>
        <p:nvSpPr>
          <p:cNvPr id="257026" name="Rectangle 3"/>
          <p:cNvSpPr>
            <a:spLocks noGrp="1" noChangeArrowheads="1"/>
          </p:cNvSpPr>
          <p:nvPr>
            <p:ph type="subTitle" idx="1"/>
          </p:nvPr>
        </p:nvSpPr>
        <p:spPr/>
        <p:txBody>
          <a:bodyPr/>
          <a:lstStyle/>
          <a:p>
            <a:pPr eaLnBrk="1" hangingPunct="1"/>
            <a:r>
              <a:rPr lang="en-US" sz="2000" dirty="0"/>
              <a:t>Lab 12 - 15</a:t>
            </a:r>
          </a:p>
          <a:p>
            <a:pPr algn="ctr" eaLnBrk="1" hangingPunct="1">
              <a:buFont typeface="Wingdings" pitchFamily="2" charset="2"/>
              <a:buNone/>
            </a:pPr>
            <a:endParaRPr lang="en-US" sz="2000" dirty="0"/>
          </a:p>
          <a:p>
            <a:pPr algn="ctr" eaLnBrk="1" hangingPunct="1"/>
            <a:endParaRPr lang="en-US" sz="20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026"/>
          <p:cNvSpPr>
            <a:spLocks noGrp="1" noChangeArrowheads="1"/>
          </p:cNvSpPr>
          <p:nvPr>
            <p:ph type="ctrTitle"/>
          </p:nvPr>
        </p:nvSpPr>
        <p:spPr/>
        <p:txBody>
          <a:bodyPr/>
          <a:lstStyle/>
          <a:p>
            <a:pPr eaLnBrk="1" hangingPunct="1"/>
            <a:r>
              <a:rPr lang="en-US"/>
              <a:t>Common Applications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ctrTitle"/>
          </p:nvPr>
        </p:nvSpPr>
        <p:spPr/>
        <p:txBody>
          <a:bodyPr/>
          <a:lstStyle/>
          <a:p>
            <a:r>
              <a:rPr lang="en-US" dirty="0"/>
              <a:t>Optimization for Roles</a:t>
            </a:r>
          </a:p>
        </p:txBody>
      </p:sp>
      <p:sp>
        <p:nvSpPr>
          <p:cNvPr id="385026" name="Content Placeholder 2"/>
          <p:cNvSpPr>
            <a:spLocks noGrp="1"/>
          </p:cNvSpPr>
          <p:nvPr>
            <p:ph type="body" idx="4294967295"/>
          </p:nvPr>
        </p:nvSpPr>
        <p:spPr>
          <a:xfrm>
            <a:off x="1943100" y="5672138"/>
            <a:ext cx="7200900" cy="971550"/>
          </a:xfrm>
        </p:spPr>
        <p:txBody>
          <a:bodyPr>
            <a:normAutofit/>
          </a:bodyPr>
          <a:lstStyle/>
          <a:p>
            <a:endParaRPr lang="en-US" sz="20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359201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Optimization for Roles</a:t>
            </a:r>
          </a:p>
        </p:txBody>
      </p:sp>
      <p:sp>
        <p:nvSpPr>
          <p:cNvPr id="387074" name="Rectangle 3"/>
          <p:cNvSpPr>
            <a:spLocks noGrp="1" noChangeArrowheads="1"/>
          </p:cNvSpPr>
          <p:nvPr>
            <p:ph type="body" sz="quarter" idx="10"/>
          </p:nvPr>
        </p:nvSpPr>
        <p:spPr/>
        <p:txBody>
          <a:bodyPr/>
          <a:lstStyle/>
          <a:p>
            <a:r>
              <a:rPr lang="en-US" sz="2400" dirty="0"/>
              <a:t>Used to refine Workspace definition filter</a:t>
            </a:r>
          </a:p>
          <a:p>
            <a:r>
              <a:rPr lang="en-US" sz="2400" dirty="0"/>
              <a:t>Roles are defined in delivered OptimizationforRole.xml</a:t>
            </a:r>
          </a:p>
          <a:p>
            <a:r>
              <a:rPr lang="en-US" sz="2400" dirty="0"/>
              <a:t>Location: \\Server\SharedContent\Xml</a:t>
            </a:r>
          </a:p>
          <a:p>
            <a:r>
              <a:rPr lang="en-US" sz="2400" dirty="0"/>
              <a:t>Each role is defined with a set of disciplines and subclass object types</a:t>
            </a:r>
          </a:p>
          <a:p>
            <a:pPr marL="0" indent="0">
              <a:buNone/>
            </a:pPr>
            <a:endParaRPr lang="en-US" sz="2400" dirty="0"/>
          </a:p>
        </p:txBody>
      </p:sp>
      <p:pic>
        <p:nvPicPr>
          <p:cNvPr id="5" name="Picture 4" descr="C:\Users\PPMUser\AppData\Local\Temp\SNAGHTML1ab9351.PNG"/>
          <p:cNvPicPr/>
          <p:nvPr/>
        </p:nvPicPr>
        <p:blipFill>
          <a:blip r:embed="rId2" cstate="print"/>
          <a:srcRect/>
          <a:stretch>
            <a:fillRect/>
          </a:stretch>
        </p:blipFill>
        <p:spPr bwMode="auto">
          <a:xfrm>
            <a:off x="2362200" y="4003675"/>
            <a:ext cx="4220845" cy="2092325"/>
          </a:xfrm>
          <a:prstGeom prst="rect">
            <a:avLst/>
          </a:prstGeom>
          <a:noFill/>
          <a:ln w="9525">
            <a:noFill/>
            <a:miter lim="800000"/>
            <a:headEnd/>
            <a:tailEnd/>
          </a:ln>
        </p:spPr>
      </p:pic>
    </p:spTree>
    <p:extLst>
      <p:ext uri="{BB962C8B-B14F-4D97-AF65-F5344CB8AC3E}">
        <p14:creationId xmlns:p14="http://schemas.microsoft.com/office/powerpoint/2010/main" val="29077619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dirty="0"/>
              <a:t>Default Color Configuration</a:t>
            </a:r>
            <a:endParaRPr lang="en-US" dirty="0"/>
          </a:p>
        </p:txBody>
      </p:sp>
    </p:spTree>
    <p:extLst>
      <p:ext uri="{BB962C8B-B14F-4D97-AF65-F5344CB8AC3E}">
        <p14:creationId xmlns:p14="http://schemas.microsoft.com/office/powerpoint/2010/main" val="18624077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 – The basics</a:t>
            </a:r>
          </a:p>
        </p:txBody>
      </p:sp>
      <p:sp>
        <p:nvSpPr>
          <p:cNvPr id="5" name="Content Placeholder 4"/>
          <p:cNvSpPr>
            <a:spLocks noGrp="1"/>
          </p:cNvSpPr>
          <p:nvPr>
            <p:ph type="body" sz="quarter" idx="10"/>
          </p:nvPr>
        </p:nvSpPr>
        <p:spPr/>
        <p:txBody>
          <a:bodyPr/>
          <a:lstStyle/>
          <a:p>
            <a:pPr marL="0" indent="0">
              <a:buNone/>
            </a:pPr>
            <a:r>
              <a:rPr lang="en-US" dirty="0"/>
              <a:t>Project Management command</a:t>
            </a:r>
          </a:p>
          <a:p>
            <a:endParaRPr lang="en-US" dirty="0"/>
          </a:p>
          <a:p>
            <a:pPr lvl="1"/>
            <a:r>
              <a:rPr lang="en-US" dirty="0"/>
              <a:t>Import</a:t>
            </a:r>
          </a:p>
          <a:p>
            <a:pPr lvl="1"/>
            <a:endParaRPr lang="en-US" dirty="0"/>
          </a:p>
          <a:p>
            <a:pPr lvl="1"/>
            <a:r>
              <a:rPr lang="en-US" dirty="0"/>
              <a:t>Export</a:t>
            </a:r>
          </a:p>
          <a:p>
            <a:pPr lvl="1"/>
            <a:endParaRPr lang="en-US" dirty="0"/>
          </a:p>
          <a:p>
            <a:pPr lvl="1"/>
            <a:r>
              <a:rPr lang="en-US" dirty="0"/>
              <a:t>Configure Default Colors</a:t>
            </a:r>
          </a:p>
          <a:p>
            <a:pPr lvl="1"/>
            <a:endParaRPr lang="en-US" dirty="0"/>
          </a:p>
          <a:p>
            <a:pPr lvl="1"/>
            <a:r>
              <a:rPr lang="en-US" dirty="0"/>
              <a:t>Apply Default Colors</a:t>
            </a:r>
          </a:p>
        </p:txBody>
      </p:sp>
    </p:spTree>
    <p:extLst>
      <p:ext uri="{BB962C8B-B14F-4D97-AF65-F5344CB8AC3E}">
        <p14:creationId xmlns:p14="http://schemas.microsoft.com/office/powerpoint/2010/main" val="35240287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Import</a:t>
            </a:r>
          </a:p>
          <a:p>
            <a:pPr marL="0" indent="0">
              <a:buNone/>
            </a:pPr>
            <a:endParaRPr lang="en-US" dirty="0"/>
          </a:p>
          <a:p>
            <a:r>
              <a:rPr lang="en-US" dirty="0"/>
              <a:t>Aids in importing a set of “Default Style” rules into a model database</a:t>
            </a:r>
          </a:p>
          <a:p>
            <a:endParaRPr lang="en-US" dirty="0"/>
          </a:p>
          <a:p>
            <a:r>
              <a:rPr lang="en-US" dirty="0"/>
              <a:t>Used for porting rules from one model to another</a:t>
            </a:r>
          </a:p>
          <a:p>
            <a:endParaRPr lang="en-US" dirty="0"/>
          </a:p>
          <a:p>
            <a:r>
              <a:rPr lang="en-US" dirty="0"/>
              <a:t>Intergraph Defaults are available in </a:t>
            </a:r>
            <a:r>
              <a:rPr lang="en-US" dirty="0" err="1"/>
              <a:t>SharedContent</a:t>
            </a:r>
            <a:r>
              <a:rPr lang="en-US" dirty="0"/>
              <a:t>/XML folder</a:t>
            </a:r>
          </a:p>
          <a:p>
            <a:endParaRPr lang="en-US" dirty="0"/>
          </a:p>
        </p:txBody>
      </p:sp>
      <p:pic>
        <p:nvPicPr>
          <p:cNvPr id="7" name="Picture 6"/>
          <p:cNvPicPr/>
          <p:nvPr/>
        </p:nvPicPr>
        <p:blipFill>
          <a:blip r:embed="rId2"/>
          <a:stretch>
            <a:fillRect/>
          </a:stretch>
        </p:blipFill>
        <p:spPr>
          <a:xfrm>
            <a:off x="2438400" y="3607586"/>
            <a:ext cx="4800600" cy="1878814"/>
          </a:xfrm>
          <a:prstGeom prst="rect">
            <a:avLst/>
          </a:prstGeom>
        </p:spPr>
      </p:pic>
    </p:spTree>
    <p:extLst>
      <p:ext uri="{BB962C8B-B14F-4D97-AF65-F5344CB8AC3E}">
        <p14:creationId xmlns:p14="http://schemas.microsoft.com/office/powerpoint/2010/main" val="1679569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t>
            </a:r>
            <a:r>
              <a:rPr lang="en-US"/>
              <a:t>Color Configuration</a:t>
            </a:r>
            <a:endParaRPr lang="en-US" dirty="0"/>
          </a:p>
        </p:txBody>
      </p:sp>
      <p:sp>
        <p:nvSpPr>
          <p:cNvPr id="3" name="Content Placeholder 2"/>
          <p:cNvSpPr>
            <a:spLocks noGrp="1"/>
          </p:cNvSpPr>
          <p:nvPr>
            <p:ph type="body" sz="quarter" idx="10"/>
          </p:nvPr>
        </p:nvSpPr>
        <p:spPr/>
        <p:txBody>
          <a:bodyPr/>
          <a:lstStyle/>
          <a:p>
            <a:pPr marL="0" indent="0">
              <a:buNone/>
            </a:pPr>
            <a:r>
              <a:rPr lang="en-US" dirty="0"/>
              <a:t>Export</a:t>
            </a:r>
          </a:p>
          <a:p>
            <a:pPr marL="0" indent="0">
              <a:buNone/>
            </a:pPr>
            <a:endParaRPr lang="en-US" dirty="0"/>
          </a:p>
          <a:p>
            <a:r>
              <a:rPr lang="en-US" dirty="0"/>
              <a:t>Aids in exporting the “Default Style” rules from a model to be ported to another model</a:t>
            </a:r>
          </a:p>
          <a:p>
            <a:endParaRPr lang="en-US" dirty="0"/>
          </a:p>
          <a:p>
            <a:endParaRPr lang="en-US" dirty="0"/>
          </a:p>
        </p:txBody>
      </p:sp>
      <p:pic>
        <p:nvPicPr>
          <p:cNvPr id="6" name="Picture 5"/>
          <p:cNvPicPr/>
          <p:nvPr/>
        </p:nvPicPr>
        <p:blipFill>
          <a:blip r:embed="rId2"/>
          <a:stretch>
            <a:fillRect/>
          </a:stretch>
        </p:blipFill>
        <p:spPr>
          <a:xfrm>
            <a:off x="2514600" y="2819400"/>
            <a:ext cx="3886200" cy="1752600"/>
          </a:xfrm>
          <a:prstGeom prst="rect">
            <a:avLst/>
          </a:prstGeom>
        </p:spPr>
      </p:pic>
    </p:spTree>
    <p:extLst>
      <p:ext uri="{BB962C8B-B14F-4D97-AF65-F5344CB8AC3E}">
        <p14:creationId xmlns:p14="http://schemas.microsoft.com/office/powerpoint/2010/main" val="3844702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Configure Default Colors</a:t>
            </a:r>
          </a:p>
          <a:p>
            <a:pPr marL="0" indent="0">
              <a:buNone/>
            </a:pPr>
            <a:endParaRPr lang="en-US" dirty="0"/>
          </a:p>
          <a:p>
            <a:r>
              <a:rPr lang="en-US" dirty="0"/>
              <a:t>Styles (colors) are applied per object type</a:t>
            </a:r>
          </a:p>
          <a:p>
            <a:endParaRPr lang="en-US" dirty="0"/>
          </a:p>
          <a:p>
            <a:r>
              <a:rPr lang="en-US" dirty="0"/>
              <a:t>Rules define the style applied to object types</a:t>
            </a:r>
          </a:p>
          <a:p>
            <a:endParaRPr lang="en-US" dirty="0"/>
          </a:p>
          <a:p>
            <a:r>
              <a:rPr lang="en-US" dirty="0"/>
              <a:t>Granular level of coloring based on object properties</a:t>
            </a:r>
          </a:p>
          <a:p>
            <a:endParaRPr lang="en-US" dirty="0"/>
          </a:p>
          <a:p>
            <a:r>
              <a:rPr lang="en-US" dirty="0"/>
              <a:t>Color by Role makes it possible to define different colors for same object type based on role (workspace simplification role) of the person using it.</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9591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Configure Default Colors</a:t>
            </a:r>
          </a:p>
          <a:p>
            <a:endParaRPr lang="en-US" dirty="0"/>
          </a:p>
        </p:txBody>
      </p:sp>
      <p:pic>
        <p:nvPicPr>
          <p:cNvPr id="5" name="Picture 4"/>
          <p:cNvPicPr>
            <a:picLocks noChangeAspect="1"/>
          </p:cNvPicPr>
          <p:nvPr/>
        </p:nvPicPr>
        <p:blipFill>
          <a:blip r:embed="rId2"/>
          <a:stretch>
            <a:fillRect/>
          </a:stretch>
        </p:blipFill>
        <p:spPr>
          <a:xfrm>
            <a:off x="1371600" y="2003410"/>
            <a:ext cx="6614171" cy="3940190"/>
          </a:xfrm>
          <a:prstGeom prst="rect">
            <a:avLst/>
          </a:prstGeom>
        </p:spPr>
      </p:pic>
    </p:spTree>
    <p:extLst>
      <p:ext uri="{BB962C8B-B14F-4D97-AF65-F5344CB8AC3E}">
        <p14:creationId xmlns:p14="http://schemas.microsoft.com/office/powerpoint/2010/main" val="274237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3" name="Rectangle 29"/>
          <p:cNvSpPr>
            <a:spLocks noGrp="1" noChangeArrowheads="1"/>
          </p:cNvSpPr>
          <p:nvPr>
            <p:ph type="title"/>
          </p:nvPr>
        </p:nvSpPr>
        <p:spPr/>
        <p:txBody>
          <a:bodyPr/>
          <a:lstStyle/>
          <a:p>
            <a:r>
              <a:rPr lang="en-US" dirty="0"/>
              <a:t>Smart 3D intro: Define Workspace</a:t>
            </a:r>
          </a:p>
        </p:txBody>
      </p:sp>
      <p:sp>
        <p:nvSpPr>
          <p:cNvPr id="35841" name="Rectangle 2"/>
          <p:cNvSpPr>
            <a:spLocks noGrp="1" noChangeArrowheads="1"/>
          </p:cNvSpPr>
          <p:nvPr>
            <p:ph type="body" sz="quarter" idx="10"/>
          </p:nvPr>
        </p:nvSpPr>
        <p:spPr/>
        <p:txBody>
          <a:bodyPr lIns="0" tIns="0" rIns="0" bIns="0"/>
          <a:lstStyle/>
          <a:p>
            <a:pPr marL="0" indent="3175" eaLnBrk="1" hangingPunct="1"/>
            <a:r>
              <a:rPr lang="en-US" sz="1800" b="1" dirty="0"/>
              <a:t>Filter on database</a:t>
            </a:r>
          </a:p>
          <a:p>
            <a:pPr marL="0" indent="3175" eaLnBrk="1" hangingPunct="1"/>
            <a:r>
              <a:rPr lang="en-US" sz="1800" b="1" dirty="0"/>
              <a:t>Returns only the data you want to see </a:t>
            </a:r>
          </a:p>
          <a:p>
            <a:pPr marL="0" indent="3175" eaLnBrk="1" hangingPunct="1">
              <a:buFont typeface="Wingdings" pitchFamily="2" charset="2"/>
              <a:buNone/>
            </a:pPr>
            <a:r>
              <a:rPr lang="en-US" sz="1800" b="1" dirty="0"/>
              <a:t>and builds a logical “Working Set”</a:t>
            </a:r>
          </a:p>
          <a:p>
            <a:pPr marL="403225" lvl="1" eaLnBrk="1" hangingPunct="1">
              <a:buClr>
                <a:schemeClr val="tx1"/>
              </a:buClr>
              <a:buFontTx/>
              <a:buChar char="•"/>
            </a:pPr>
            <a:r>
              <a:rPr lang="en-US" sz="1800" dirty="0"/>
              <a:t>System</a:t>
            </a:r>
          </a:p>
          <a:p>
            <a:pPr marL="403225" lvl="1" eaLnBrk="1" hangingPunct="1">
              <a:buClr>
                <a:schemeClr val="tx1"/>
              </a:buClr>
              <a:buFontTx/>
              <a:buChar char="•"/>
            </a:pPr>
            <a:r>
              <a:rPr lang="en-US" sz="1800" dirty="0"/>
              <a:t>Assembly</a:t>
            </a:r>
          </a:p>
          <a:p>
            <a:pPr marL="403225" lvl="1" eaLnBrk="1" hangingPunct="1">
              <a:buClr>
                <a:schemeClr val="tx1"/>
              </a:buClr>
              <a:buFontTx/>
              <a:buChar char="•"/>
            </a:pPr>
            <a:r>
              <a:rPr lang="en-US" sz="1800" dirty="0"/>
              <a:t>Spatial (Volume or Planes)</a:t>
            </a:r>
          </a:p>
          <a:p>
            <a:pPr marL="403225" lvl="1" eaLnBrk="1" hangingPunct="1">
              <a:buClr>
                <a:schemeClr val="tx1"/>
              </a:buClr>
              <a:buFontTx/>
              <a:buChar char="•"/>
            </a:pPr>
            <a:r>
              <a:rPr lang="en-US" sz="1800" dirty="0"/>
              <a:t>Logical Permission Groups</a:t>
            </a:r>
          </a:p>
          <a:p>
            <a:pPr marL="403225" lvl="1" eaLnBrk="1" hangingPunct="1">
              <a:buClr>
                <a:schemeClr val="tx1"/>
              </a:buClr>
              <a:buFontTx/>
              <a:buChar char="•"/>
            </a:pPr>
            <a:r>
              <a:rPr lang="en-US" sz="1800" dirty="0"/>
              <a:t>Object Types/Properties</a:t>
            </a:r>
            <a:endParaRPr lang="en-US" sz="1800" i="1" dirty="0"/>
          </a:p>
          <a:p>
            <a:pPr marL="0" indent="3175" eaLnBrk="1" hangingPunct="1">
              <a:buFont typeface="Wingdings" pitchFamily="2" charset="2"/>
              <a:buNone/>
            </a:pPr>
            <a:endParaRPr lang="en-US" sz="1800" dirty="0"/>
          </a:p>
        </p:txBody>
      </p:sp>
      <p:sp>
        <p:nvSpPr>
          <p:cNvPr id="35842" name="AutoShape 5"/>
          <p:cNvSpPr>
            <a:spLocks noChangeArrowheads="1"/>
          </p:cNvSpPr>
          <p:nvPr/>
        </p:nvSpPr>
        <p:spPr bwMode="gray">
          <a:xfrm>
            <a:off x="7391400" y="4572000"/>
            <a:ext cx="609600" cy="381000"/>
          </a:xfrm>
          <a:prstGeom prst="rightArrow">
            <a:avLst>
              <a:gd name="adj1" fmla="val 50000"/>
              <a:gd name="adj2" fmla="val 40000"/>
            </a:avLst>
          </a:prstGeom>
          <a:solidFill>
            <a:srgbClr val="FFFFFF"/>
          </a:solidFill>
          <a:ln w="9525">
            <a:noFill/>
            <a:miter lim="800000"/>
            <a:headEnd/>
            <a:tailEnd/>
          </a:ln>
        </p:spPr>
        <p:txBody>
          <a:bodyPr wrap="none" anchor="ctr"/>
          <a:lstStyle/>
          <a:p>
            <a:endParaRPr lang="es-ES" dirty="0"/>
          </a:p>
        </p:txBody>
      </p:sp>
      <p:sp>
        <p:nvSpPr>
          <p:cNvPr id="35843" name="Rectangle 6"/>
          <p:cNvSpPr>
            <a:spLocks noChangeArrowheads="1"/>
          </p:cNvSpPr>
          <p:nvPr/>
        </p:nvSpPr>
        <p:spPr bwMode="auto">
          <a:xfrm>
            <a:off x="4914900" y="3897456"/>
            <a:ext cx="1295400"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6"/>
                </a:solidFill>
                <a:effectLst>
                  <a:outerShdw blurRad="38100" dist="38100" dir="2700000" algn="tl">
                    <a:srgbClr val="000000">
                      <a:alpha val="43137"/>
                    </a:srgbClr>
                  </a:outerShdw>
                </a:effectLst>
              </a:rPr>
              <a:t>Site Database set</a:t>
            </a:r>
          </a:p>
          <a:p>
            <a:pPr algn="ctr" eaLnBrk="0" hangingPunct="0"/>
            <a:endParaRPr lang="en-US" sz="1000" b="1" i="1" dirty="0">
              <a:solidFill>
                <a:schemeClr val="accent6"/>
              </a:solidFill>
              <a:effectLst>
                <a:outerShdw blurRad="38100" dist="38100" dir="2700000" algn="tl">
                  <a:srgbClr val="000000">
                    <a:alpha val="43137"/>
                  </a:srgbClr>
                </a:outerShdw>
              </a:effectLst>
            </a:endParaRPr>
          </a:p>
        </p:txBody>
      </p:sp>
      <p:sp>
        <p:nvSpPr>
          <p:cNvPr id="35844" name="Rectangle 7"/>
          <p:cNvSpPr>
            <a:spLocks noChangeArrowheads="1"/>
          </p:cNvSpPr>
          <p:nvPr/>
        </p:nvSpPr>
        <p:spPr bwMode="auto">
          <a:xfrm>
            <a:off x="6393255" y="4234728"/>
            <a:ext cx="1277792"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1"/>
                </a:solidFill>
                <a:effectLst>
                  <a:outerShdw blurRad="38100" dist="38100" dir="2700000" algn="tl">
                    <a:srgbClr val="000000">
                      <a:alpha val="43137"/>
                    </a:srgbClr>
                  </a:outerShdw>
                </a:effectLst>
              </a:rPr>
              <a:t>Catalog Database set</a:t>
            </a:r>
          </a:p>
          <a:p>
            <a:pPr algn="ctr" eaLnBrk="0" hangingPunct="0"/>
            <a:endParaRPr lang="en-US" sz="1000" b="1" i="1" dirty="0">
              <a:solidFill>
                <a:schemeClr val="accent2"/>
              </a:solidFill>
              <a:effectLst>
                <a:outerShdw blurRad="38100" dist="38100" dir="2700000" algn="tl">
                  <a:srgbClr val="000000">
                    <a:alpha val="43137"/>
                  </a:srgbClr>
                </a:outerShdw>
              </a:effectLst>
            </a:endParaRPr>
          </a:p>
        </p:txBody>
      </p:sp>
      <p:sp>
        <p:nvSpPr>
          <p:cNvPr id="35845" name="Rectangle 8"/>
          <p:cNvSpPr>
            <a:spLocks noChangeArrowheads="1"/>
          </p:cNvSpPr>
          <p:nvPr/>
        </p:nvSpPr>
        <p:spPr bwMode="auto">
          <a:xfrm>
            <a:off x="6819900" y="1272741"/>
            <a:ext cx="1371600" cy="674544"/>
          </a:xfrm>
          <a:prstGeom prst="rect">
            <a:avLst/>
          </a:prstGeom>
          <a:noFill/>
          <a:ln w="9525">
            <a:noFill/>
            <a:miter lim="800000"/>
            <a:headEnd/>
            <a:tailEnd/>
          </a:ln>
        </p:spPr>
        <p:txBody>
          <a:bodyPr wrap="square" lIns="90488" tIns="44450" rIns="90488" bIns="44450">
            <a:spAutoFit/>
          </a:bodyPr>
          <a:lstStyle/>
          <a:p>
            <a:pPr eaLnBrk="0" hangingPunct="0"/>
            <a:r>
              <a:rPr lang="en-US" sz="1400" b="1" i="1" dirty="0">
                <a:solidFill>
                  <a:schemeClr val="accent3"/>
                </a:solidFill>
                <a:effectLst>
                  <a:outerShdw blurRad="38100" dist="38100" dir="2700000" algn="tl">
                    <a:srgbClr val="000000">
                      <a:alpha val="43137"/>
                    </a:srgbClr>
                  </a:outerShdw>
                </a:effectLst>
              </a:rPr>
              <a:t>Reports Database set</a:t>
            </a:r>
          </a:p>
          <a:p>
            <a:pPr eaLnBrk="0" hangingPunct="0"/>
            <a:endParaRPr lang="en-US" sz="1000" b="1" i="1" dirty="0">
              <a:solidFill>
                <a:schemeClr val="accent2"/>
              </a:solidFill>
              <a:effectLst>
                <a:outerShdw blurRad="38100" dist="38100" dir="2700000" algn="tl">
                  <a:srgbClr val="000000">
                    <a:alpha val="43137"/>
                  </a:srgbClr>
                </a:outerShdw>
              </a:effectLst>
            </a:endParaRPr>
          </a:p>
        </p:txBody>
      </p:sp>
      <p:sp>
        <p:nvSpPr>
          <p:cNvPr id="35846" name="Line 16"/>
          <p:cNvSpPr>
            <a:spLocks noChangeShapeType="1"/>
          </p:cNvSpPr>
          <p:nvPr/>
        </p:nvSpPr>
        <p:spPr bwMode="gray">
          <a:xfrm>
            <a:off x="5562600" y="2438400"/>
            <a:ext cx="2514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7" name="Line 17"/>
          <p:cNvSpPr>
            <a:spLocks noChangeShapeType="1"/>
          </p:cNvSpPr>
          <p:nvPr/>
        </p:nvSpPr>
        <p:spPr bwMode="gray">
          <a:xfrm>
            <a:off x="55626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8" name="Line 18"/>
          <p:cNvSpPr>
            <a:spLocks noChangeShapeType="1"/>
          </p:cNvSpPr>
          <p:nvPr/>
        </p:nvSpPr>
        <p:spPr bwMode="gray">
          <a:xfrm flipH="1">
            <a:off x="70104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9" name="Line 19"/>
          <p:cNvSpPr>
            <a:spLocks noChangeShapeType="1"/>
          </p:cNvSpPr>
          <p:nvPr/>
        </p:nvSpPr>
        <p:spPr bwMode="gray">
          <a:xfrm>
            <a:off x="80772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50" name="Line 21"/>
          <p:cNvSpPr>
            <a:spLocks noChangeShapeType="1"/>
          </p:cNvSpPr>
          <p:nvPr/>
        </p:nvSpPr>
        <p:spPr bwMode="ltGray">
          <a:xfrm flipV="1">
            <a:off x="8077200" y="3124200"/>
            <a:ext cx="0" cy="38100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wrap="none" anchor="ctr"/>
          <a:lstStyle/>
          <a:p>
            <a:endParaRPr lang="en-US" dirty="0"/>
          </a:p>
        </p:txBody>
      </p:sp>
      <p:sp>
        <p:nvSpPr>
          <p:cNvPr id="35851" name="Rectangle 26"/>
          <p:cNvSpPr>
            <a:spLocks noChangeArrowheads="1"/>
          </p:cNvSpPr>
          <p:nvPr/>
        </p:nvSpPr>
        <p:spPr bwMode="gray">
          <a:xfrm>
            <a:off x="7429500" y="3756734"/>
            <a:ext cx="1295400" cy="520655"/>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4"/>
                </a:solidFill>
                <a:effectLst>
                  <a:outerShdw blurRad="38100" dist="38100" dir="2700000" algn="tl">
                    <a:srgbClr val="000000">
                      <a:alpha val="43137"/>
                    </a:srgbClr>
                  </a:outerShdw>
                </a:effectLst>
              </a:rPr>
              <a:t>Model Database</a:t>
            </a:r>
            <a:endParaRPr lang="en-US" sz="1000" b="1" i="1" dirty="0">
              <a:solidFill>
                <a:schemeClr val="accent4"/>
              </a:solidFill>
              <a:effectLst>
                <a:outerShdw blurRad="38100" dist="38100" dir="2700000" algn="tl">
                  <a:srgbClr val="000000">
                    <a:alpha val="43137"/>
                  </a:srgbClr>
                </a:outerShdw>
              </a:effectLst>
            </a:endParaRPr>
          </a:p>
        </p:txBody>
      </p:sp>
      <p:sp>
        <p:nvSpPr>
          <p:cNvPr id="35852" name="AutoShape 28"/>
          <p:cNvSpPr>
            <a:spLocks noChangeArrowheads="1"/>
          </p:cNvSpPr>
          <p:nvPr/>
        </p:nvSpPr>
        <p:spPr bwMode="auto">
          <a:xfrm>
            <a:off x="8229600" y="5257800"/>
            <a:ext cx="533400" cy="457200"/>
          </a:xfrm>
          <a:prstGeom prst="downArrow">
            <a:avLst>
              <a:gd name="adj1" fmla="val 50000"/>
              <a:gd name="adj2" fmla="val 25000"/>
            </a:avLst>
          </a:prstGeom>
          <a:solidFill>
            <a:srgbClr val="FFFEF9"/>
          </a:solidFill>
          <a:ln w="9525">
            <a:noFill/>
            <a:miter lim="800000"/>
            <a:headEnd/>
            <a:tailEnd/>
          </a:ln>
        </p:spPr>
        <p:txBody>
          <a:bodyPr wrap="none" anchor="ctr"/>
          <a:lstStyle/>
          <a:p>
            <a:endParaRPr lang="es-ES" dirty="0"/>
          </a:p>
        </p:txBody>
      </p:sp>
      <p:sp>
        <p:nvSpPr>
          <p:cNvPr id="35854" name="Line 30"/>
          <p:cNvSpPr>
            <a:spLocks noChangeShapeType="1"/>
          </p:cNvSpPr>
          <p:nvPr/>
        </p:nvSpPr>
        <p:spPr bwMode="black">
          <a:xfrm>
            <a:off x="2514600" y="5638800"/>
            <a:ext cx="731838" cy="15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5855" name="Line 17"/>
          <p:cNvSpPr>
            <a:spLocks noChangeShapeType="1"/>
          </p:cNvSpPr>
          <p:nvPr/>
        </p:nvSpPr>
        <p:spPr bwMode="gray">
          <a:xfrm>
            <a:off x="6324600" y="21336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56" name="Line 20"/>
          <p:cNvSpPr>
            <a:spLocks noChangeShapeType="1"/>
          </p:cNvSpPr>
          <p:nvPr/>
        </p:nvSpPr>
        <p:spPr bwMode="ltGray">
          <a:xfrm>
            <a:off x="7010400" y="3505200"/>
            <a:ext cx="1085850"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wrap="none" anchor="ctr"/>
          <a:lstStyle/>
          <a:p>
            <a:endParaRPr lang="en-US" dirty="0"/>
          </a:p>
        </p:txBody>
      </p:sp>
      <p:grpSp>
        <p:nvGrpSpPr>
          <p:cNvPr id="2" name="Group 38"/>
          <p:cNvGrpSpPr>
            <a:grpSpLocks/>
          </p:cNvGrpSpPr>
          <p:nvPr/>
        </p:nvGrpSpPr>
        <p:grpSpPr bwMode="auto">
          <a:xfrm>
            <a:off x="5257800" y="2743200"/>
            <a:ext cx="609600" cy="1004888"/>
            <a:chOff x="144" y="2400"/>
            <a:chExt cx="384" cy="633"/>
          </a:xfrm>
        </p:grpSpPr>
        <p:sp>
          <p:nvSpPr>
            <p:cNvPr id="35869"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5870"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35871"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grpSp>
        <p:nvGrpSpPr>
          <p:cNvPr id="3" name="Group 42"/>
          <p:cNvGrpSpPr>
            <a:grpSpLocks/>
          </p:cNvGrpSpPr>
          <p:nvPr/>
        </p:nvGrpSpPr>
        <p:grpSpPr bwMode="auto">
          <a:xfrm>
            <a:off x="6705600" y="2743200"/>
            <a:ext cx="609600" cy="1004888"/>
            <a:chOff x="768" y="2400"/>
            <a:chExt cx="384" cy="633"/>
          </a:xfrm>
        </p:grpSpPr>
        <p:sp>
          <p:nvSpPr>
            <p:cNvPr id="35866"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5867"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5868"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46"/>
          <p:cNvGrpSpPr>
            <a:grpSpLocks/>
          </p:cNvGrpSpPr>
          <p:nvPr/>
        </p:nvGrpSpPr>
        <p:grpSpPr bwMode="auto">
          <a:xfrm>
            <a:off x="6019800" y="1143000"/>
            <a:ext cx="609600" cy="1004888"/>
            <a:chOff x="2016" y="2400"/>
            <a:chExt cx="384" cy="633"/>
          </a:xfrm>
        </p:grpSpPr>
        <p:sp>
          <p:nvSpPr>
            <p:cNvPr id="35863"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5864"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35865"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5860" name="AutoShape 10"/>
          <p:cNvSpPr>
            <a:spLocks noChangeArrowheads="1"/>
          </p:cNvSpPr>
          <p:nvPr/>
        </p:nvSpPr>
        <p:spPr bwMode="invGray">
          <a:xfrm>
            <a:off x="7772400" y="2743200"/>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5861" name="AutoShape 54"/>
          <p:cNvSpPr>
            <a:spLocks noChangeArrowheads="1"/>
          </p:cNvSpPr>
          <p:nvPr/>
        </p:nvSpPr>
        <p:spPr bwMode="black">
          <a:xfrm>
            <a:off x="3429000" y="5105400"/>
            <a:ext cx="1676400" cy="1066800"/>
          </a:xfrm>
          <a:prstGeom prst="foldedCorner">
            <a:avLst>
              <a:gd name="adj" fmla="val 2118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lstStyle/>
          <a:p>
            <a:pPr algn="ctr"/>
            <a:r>
              <a:rPr lang="en-US" sz="1400" b="1" dirty="0">
                <a:solidFill>
                  <a:schemeClr val="bg1"/>
                </a:solidFill>
                <a:effectLst>
                  <a:outerShdw blurRad="38100" dist="38100" dir="2700000" algn="tl">
                    <a:srgbClr val="000000">
                      <a:alpha val="43137"/>
                    </a:srgbClr>
                  </a:outerShdw>
                </a:effectLst>
              </a:rPr>
              <a:t>Workspace</a:t>
            </a:r>
            <a:endParaRPr lang="en-US" sz="1400" dirty="0">
              <a:solidFill>
                <a:schemeClr val="bg1"/>
              </a:solidFill>
              <a:effectLst>
                <a:outerShdw blurRad="38100" dist="38100" dir="2700000" algn="tl">
                  <a:srgbClr val="000000">
                    <a:alpha val="43137"/>
                  </a:srgbClr>
                </a:outerShdw>
              </a:effectLst>
            </a:endParaRPr>
          </a:p>
        </p:txBody>
      </p:sp>
      <p:pic>
        <p:nvPicPr>
          <p:cNvPr id="35862" name="Picture 63"/>
          <p:cNvPicPr>
            <a:picLocks noChangeAspect="1" noChangeArrowheads="1"/>
          </p:cNvPicPr>
          <p:nvPr/>
        </p:nvPicPr>
        <p:blipFill>
          <a:blip r:embed="rId3" cstate="print"/>
          <a:srcRect/>
          <a:stretch>
            <a:fillRect/>
          </a:stretch>
        </p:blipFill>
        <p:spPr bwMode="black">
          <a:xfrm>
            <a:off x="914400" y="4953000"/>
            <a:ext cx="1447800" cy="1338263"/>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Configure Default Colors</a:t>
            </a:r>
          </a:p>
          <a:p>
            <a:pPr marL="0" indent="0">
              <a:buNone/>
            </a:pPr>
            <a:endParaRPr lang="en-US" dirty="0"/>
          </a:p>
          <a:p>
            <a:r>
              <a:rPr lang="en-US" dirty="0"/>
              <a:t>Create a rule</a:t>
            </a:r>
          </a:p>
          <a:p>
            <a:pPr marL="0" indent="0">
              <a:buNone/>
            </a:pPr>
            <a:endParaRPr lang="en-US" dirty="0"/>
          </a:p>
        </p:txBody>
      </p:sp>
      <p:pic>
        <p:nvPicPr>
          <p:cNvPr id="5" name="Picture 4"/>
          <p:cNvPicPr>
            <a:picLocks noChangeAspect="1"/>
          </p:cNvPicPr>
          <p:nvPr/>
        </p:nvPicPr>
        <p:blipFill>
          <a:blip r:embed="rId2"/>
          <a:stretch>
            <a:fillRect/>
          </a:stretch>
        </p:blipFill>
        <p:spPr>
          <a:xfrm>
            <a:off x="2133600" y="2438400"/>
            <a:ext cx="5178055" cy="2182906"/>
          </a:xfrm>
          <a:prstGeom prst="rect">
            <a:avLst/>
          </a:prstGeom>
        </p:spPr>
      </p:pic>
    </p:spTree>
    <p:extLst>
      <p:ext uri="{BB962C8B-B14F-4D97-AF65-F5344CB8AC3E}">
        <p14:creationId xmlns:p14="http://schemas.microsoft.com/office/powerpoint/2010/main" val="12050032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Configure Default Colors</a:t>
            </a:r>
          </a:p>
          <a:p>
            <a:pPr marL="0" indent="0">
              <a:buNone/>
            </a:pPr>
            <a:endParaRPr lang="en-US" dirty="0"/>
          </a:p>
          <a:p>
            <a:r>
              <a:rPr lang="en-US" dirty="0"/>
              <a:t>Create a rule</a:t>
            </a:r>
          </a:p>
          <a:p>
            <a:endParaRPr lang="en-US" dirty="0"/>
          </a:p>
          <a:p>
            <a:endParaRPr lang="en-US" dirty="0"/>
          </a:p>
        </p:txBody>
      </p:sp>
      <p:pic>
        <p:nvPicPr>
          <p:cNvPr id="5" name="Picture 4"/>
          <p:cNvPicPr>
            <a:picLocks noChangeAspect="1"/>
          </p:cNvPicPr>
          <p:nvPr/>
        </p:nvPicPr>
        <p:blipFill>
          <a:blip r:embed="rId2"/>
          <a:stretch>
            <a:fillRect/>
          </a:stretch>
        </p:blipFill>
        <p:spPr>
          <a:xfrm>
            <a:off x="2819400" y="1295400"/>
            <a:ext cx="5948172" cy="4559795"/>
          </a:xfrm>
          <a:prstGeom prst="rect">
            <a:avLst/>
          </a:prstGeom>
        </p:spPr>
      </p:pic>
    </p:spTree>
    <p:extLst>
      <p:ext uri="{BB962C8B-B14F-4D97-AF65-F5344CB8AC3E}">
        <p14:creationId xmlns:p14="http://schemas.microsoft.com/office/powerpoint/2010/main" val="32275810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Configure Default Colors</a:t>
            </a:r>
          </a:p>
          <a:p>
            <a:pPr marL="0" indent="0">
              <a:buNone/>
            </a:pPr>
            <a:endParaRPr lang="en-US" dirty="0"/>
          </a:p>
          <a:p>
            <a:r>
              <a:rPr lang="en-US" dirty="0"/>
              <a:t>Define criteria</a:t>
            </a:r>
          </a:p>
        </p:txBody>
      </p:sp>
      <p:pic>
        <p:nvPicPr>
          <p:cNvPr id="5" name="Picture 4"/>
          <p:cNvPicPr>
            <a:picLocks noChangeAspect="1"/>
          </p:cNvPicPr>
          <p:nvPr/>
        </p:nvPicPr>
        <p:blipFill>
          <a:blip r:embed="rId2"/>
          <a:stretch>
            <a:fillRect/>
          </a:stretch>
        </p:blipFill>
        <p:spPr>
          <a:xfrm>
            <a:off x="2079704" y="2057400"/>
            <a:ext cx="6416596" cy="3848433"/>
          </a:xfrm>
          <a:prstGeom prst="rect">
            <a:avLst/>
          </a:prstGeom>
        </p:spPr>
      </p:pic>
    </p:spTree>
    <p:extLst>
      <p:ext uri="{BB962C8B-B14F-4D97-AF65-F5344CB8AC3E}">
        <p14:creationId xmlns:p14="http://schemas.microsoft.com/office/powerpoint/2010/main" val="26994542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lstStyle/>
          <a:p>
            <a:pPr marL="0" indent="0">
              <a:buNone/>
            </a:pPr>
            <a:r>
              <a:rPr lang="en-US" dirty="0"/>
              <a:t>Apply Default Colors</a:t>
            </a:r>
          </a:p>
          <a:p>
            <a:pPr marL="0" indent="0">
              <a:buNone/>
            </a:pPr>
            <a:endParaRPr lang="en-US" dirty="0"/>
          </a:p>
          <a:p>
            <a:r>
              <a:rPr lang="en-US" dirty="0"/>
              <a:t>New Default Color Rules are applied to new or modified objects automatically</a:t>
            </a:r>
          </a:p>
          <a:p>
            <a:endParaRPr lang="en-US" dirty="0"/>
          </a:p>
          <a:p>
            <a:r>
              <a:rPr lang="en-US" dirty="0"/>
              <a:t>Apply Default Colors to change appearance of existing objects in the model</a:t>
            </a:r>
          </a:p>
          <a:p>
            <a:endParaRPr lang="en-US" dirty="0"/>
          </a:p>
          <a:p>
            <a:r>
              <a:rPr lang="en-US" dirty="0"/>
              <a:t>This is a time consuming process and shall be sparsely used</a:t>
            </a:r>
          </a:p>
          <a:p>
            <a:endParaRPr lang="en-US" dirty="0"/>
          </a:p>
          <a:p>
            <a:endParaRPr lang="en-US" dirty="0"/>
          </a:p>
          <a:p>
            <a:pPr marL="0" indent="0">
              <a:buNone/>
            </a:pPr>
            <a:endParaRPr lang="en-US" dirty="0"/>
          </a:p>
        </p:txBody>
      </p:sp>
      <p:pic>
        <p:nvPicPr>
          <p:cNvPr id="6" name="Picture 5"/>
          <p:cNvPicPr/>
          <p:nvPr/>
        </p:nvPicPr>
        <p:blipFill>
          <a:blip r:embed="rId2"/>
          <a:stretch>
            <a:fillRect/>
          </a:stretch>
        </p:blipFill>
        <p:spPr>
          <a:xfrm>
            <a:off x="2819400" y="3505200"/>
            <a:ext cx="3742690" cy="1875790"/>
          </a:xfrm>
          <a:prstGeom prst="rect">
            <a:avLst/>
          </a:prstGeom>
        </p:spPr>
      </p:pic>
    </p:spTree>
    <p:extLst>
      <p:ext uri="{BB962C8B-B14F-4D97-AF65-F5344CB8AC3E}">
        <p14:creationId xmlns:p14="http://schemas.microsoft.com/office/powerpoint/2010/main" val="34503516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normAutofit/>
          </a:bodyPr>
          <a:lstStyle/>
          <a:p>
            <a:pPr marL="0" indent="0">
              <a:buNone/>
            </a:pPr>
            <a:r>
              <a:rPr lang="en-US" sz="2000" dirty="0"/>
              <a:t>Considerations</a:t>
            </a:r>
          </a:p>
          <a:p>
            <a:pPr marL="0" indent="0">
              <a:buNone/>
            </a:pPr>
            <a:endParaRPr lang="en-US" dirty="0"/>
          </a:p>
          <a:p>
            <a:r>
              <a:rPr lang="en-US" sz="1800" dirty="0"/>
              <a:t>New rules are automatically applied only to new or modified objects</a:t>
            </a:r>
          </a:p>
          <a:p>
            <a:r>
              <a:rPr lang="en-US" sz="1800" dirty="0"/>
              <a:t>Colors by default symbology rules are applied only to the simple physical aspect</a:t>
            </a:r>
          </a:p>
          <a:p>
            <a:r>
              <a:rPr lang="en-US" sz="1800" dirty="0"/>
              <a:t>Default colors may be used for colors such as object type or fluid code which are not expected to change through the life of the project, SSRs should be used for setting colors based on properties which change as project progresses such as approval status</a:t>
            </a:r>
          </a:p>
          <a:p>
            <a:r>
              <a:rPr lang="en-US" sz="1800" dirty="0"/>
              <a:t>Default colors are applied by default to insulation (translucent white), maintenance and operation aspects (translucent red) but SSRs may be used to apply other colors to aspects</a:t>
            </a:r>
          </a:p>
          <a:p>
            <a:r>
              <a:rPr lang="en-US" sz="1800" dirty="0"/>
              <a:t>Avoid testing on production models, time to apply default colors can impact testing time - use a model which has one occurrence of each object type for ease of testing</a:t>
            </a:r>
          </a:p>
          <a:p>
            <a:endParaRPr lang="en-US" dirty="0"/>
          </a:p>
        </p:txBody>
      </p:sp>
    </p:spTree>
    <p:extLst>
      <p:ext uri="{BB962C8B-B14F-4D97-AF65-F5344CB8AC3E}">
        <p14:creationId xmlns:p14="http://schemas.microsoft.com/office/powerpoint/2010/main" val="23553200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normAutofit/>
          </a:bodyPr>
          <a:lstStyle/>
          <a:p>
            <a:pPr marL="0" indent="0">
              <a:buNone/>
            </a:pPr>
            <a:r>
              <a:rPr lang="en-US" sz="2000" dirty="0"/>
              <a:t>Considerations</a:t>
            </a:r>
            <a:endParaRPr lang="en-US" sz="2400" dirty="0"/>
          </a:p>
          <a:p>
            <a:pPr marL="0" indent="0">
              <a:buNone/>
            </a:pPr>
            <a:endParaRPr lang="en-US" dirty="0"/>
          </a:p>
          <a:p>
            <a:r>
              <a:rPr lang="en-US" sz="1800" dirty="0"/>
              <a:t>Colors are not consistently applied on session files created prior to applying changes.  New session files are recommended after making new rules.</a:t>
            </a:r>
          </a:p>
          <a:p>
            <a:r>
              <a:rPr lang="en-US" sz="1800" dirty="0"/>
              <a:t>When using default colors by Role, the colors will not be dynamically updated for saved sessions.  New session files need to be created.</a:t>
            </a:r>
          </a:p>
          <a:p>
            <a:r>
              <a:rPr lang="en-US" sz="1800" dirty="0"/>
              <a:t>Colors will not change automatically to Intergraph's new color scheme after a version upgrade of existing models before V2014 R1, however new models created with 2018 will automatically apply the DefaultSymbologyRules.xml file from </a:t>
            </a:r>
            <a:r>
              <a:rPr lang="en-US" sz="1800" dirty="0" err="1"/>
              <a:t>SharedContent</a:t>
            </a:r>
            <a:r>
              <a:rPr lang="en-US" sz="1800" dirty="0"/>
              <a:t>/Xml folder.</a:t>
            </a:r>
          </a:p>
          <a:p>
            <a:r>
              <a:rPr lang="en-US" sz="1800" dirty="0"/>
              <a:t>Coloring equipment by classification will take care of equipment, components and shapes but for nozzles, edges available on Smart Support may need to be used to select nozzles with specific classification and apply default colors to them.</a:t>
            </a:r>
          </a:p>
        </p:txBody>
      </p:sp>
    </p:spTree>
    <p:extLst>
      <p:ext uri="{BB962C8B-B14F-4D97-AF65-F5344CB8AC3E}">
        <p14:creationId xmlns:p14="http://schemas.microsoft.com/office/powerpoint/2010/main" val="24374478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type="body" sz="quarter" idx="10"/>
          </p:nvPr>
        </p:nvSpPr>
        <p:spPr/>
        <p:txBody>
          <a:bodyPr>
            <a:normAutofit/>
          </a:bodyPr>
          <a:lstStyle/>
          <a:p>
            <a:pPr marL="0" indent="0">
              <a:buNone/>
            </a:pPr>
            <a:r>
              <a:rPr lang="en-US" sz="2000" dirty="0"/>
              <a:t>Considerations</a:t>
            </a:r>
          </a:p>
          <a:p>
            <a:pPr marL="0" indent="0">
              <a:buNone/>
            </a:pPr>
            <a:endParaRPr lang="en-US" dirty="0"/>
          </a:p>
          <a:p>
            <a:r>
              <a:rPr lang="en-US" sz="1800" dirty="0"/>
              <a:t>Colors with the ‘Default’ role are automatically applied to SPR session exported from the S3D session, further overrides may be applied using property page for 3D Model Data or ReportSettings.txt for SPR Direct</a:t>
            </a:r>
          </a:p>
        </p:txBody>
      </p:sp>
    </p:spTree>
    <p:extLst>
      <p:ext uri="{BB962C8B-B14F-4D97-AF65-F5344CB8AC3E}">
        <p14:creationId xmlns:p14="http://schemas.microsoft.com/office/powerpoint/2010/main" val="3536548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ctrTitle"/>
          </p:nvPr>
        </p:nvSpPr>
        <p:spPr/>
        <p:txBody>
          <a:bodyPr/>
          <a:lstStyle/>
          <a:p>
            <a:pPr eaLnBrk="1" hangingPunct="1"/>
            <a:r>
              <a:rPr lang="en-US"/>
              <a:t>Setup and Administration Lab</a:t>
            </a:r>
          </a:p>
        </p:txBody>
      </p:sp>
      <p:sp>
        <p:nvSpPr>
          <p:cNvPr id="257026" name="Rectangle 3"/>
          <p:cNvSpPr>
            <a:spLocks noGrp="1" noChangeArrowheads="1"/>
          </p:cNvSpPr>
          <p:nvPr>
            <p:ph type="subTitle" idx="1"/>
          </p:nvPr>
        </p:nvSpPr>
        <p:spPr/>
        <p:txBody>
          <a:bodyPr/>
          <a:lstStyle/>
          <a:p>
            <a:pPr eaLnBrk="1" hangingPunct="1"/>
            <a:r>
              <a:rPr lang="en-US" sz="2000" dirty="0"/>
              <a:t>Lab 16 - 18</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40353960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Model Data Reuse (MDR)</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ChangeArrowheads="1"/>
          </p:cNvSpPr>
          <p:nvPr>
            <p:ph type="title"/>
          </p:nvPr>
        </p:nvSpPr>
        <p:spPr/>
        <p:txBody>
          <a:bodyPr/>
          <a:lstStyle/>
          <a:p>
            <a:r>
              <a:rPr lang="en-US"/>
              <a:t>Model Data Reuse:  Introduction</a:t>
            </a:r>
          </a:p>
        </p:txBody>
      </p:sp>
      <p:sp>
        <p:nvSpPr>
          <p:cNvPr id="263170" name="Rectangle 3"/>
          <p:cNvSpPr>
            <a:spLocks noGrp="1" noChangeArrowheads="1"/>
          </p:cNvSpPr>
          <p:nvPr>
            <p:ph type="body" sz="quarter" idx="10"/>
          </p:nvPr>
        </p:nvSpPr>
        <p:spPr/>
        <p:txBody>
          <a:bodyPr/>
          <a:lstStyle/>
          <a:p>
            <a:r>
              <a:rPr lang="en-US" sz="2000" dirty="0"/>
              <a:t>Model Data Reuse (MDR) is a way to copy large amounts of 3D model data in a robust, scalable and intelligent way</a:t>
            </a:r>
          </a:p>
          <a:p>
            <a:r>
              <a:rPr lang="en-US" sz="2000" dirty="0"/>
              <a:t>MDR supplements the current copy/paste process – the existing process remains in place for smaller sets of data</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10605" y="1939263"/>
            <a:ext cx="5596432" cy="4247894"/>
          </a:xfrm>
          <a:prstGeom prst="rect">
            <a:avLst/>
          </a:prstGeom>
        </p:spPr>
      </p:pic>
      <p:sp>
        <p:nvSpPr>
          <p:cNvPr id="41987" name="Rectangle 3"/>
          <p:cNvSpPr>
            <a:spLocks noGrp="1" noChangeArrowheads="1"/>
          </p:cNvSpPr>
          <p:nvPr>
            <p:ph type="title"/>
          </p:nvPr>
        </p:nvSpPr>
        <p:spPr/>
        <p:txBody>
          <a:bodyPr/>
          <a:lstStyle/>
          <a:p>
            <a:r>
              <a:rPr lang="en-US" dirty="0"/>
              <a:t>Smart 3D intro:  Modeling environment</a:t>
            </a:r>
          </a:p>
        </p:txBody>
      </p:sp>
      <p:sp>
        <p:nvSpPr>
          <p:cNvPr id="41986" name="Rectangle 2"/>
          <p:cNvSpPr>
            <a:spLocks noGrp="1" noChangeArrowheads="1"/>
          </p:cNvSpPr>
          <p:nvPr>
            <p:ph type="body" sz="quarter" idx="10"/>
          </p:nvPr>
        </p:nvSpPr>
        <p:spPr>
          <a:xfrm>
            <a:off x="183827" y="1374332"/>
            <a:ext cx="8605838" cy="4495800"/>
          </a:xfrm>
          <a:noFill/>
          <a:ln>
            <a:noFill/>
          </a:ln>
        </p:spPr>
        <p:txBody>
          <a:bodyPr/>
          <a:lstStyle/>
          <a:p>
            <a:pPr marL="171450" indent="-171450" eaLnBrk="1" hangingPunct="1">
              <a:lnSpc>
                <a:spcPct val="80000"/>
              </a:lnSpc>
            </a:pPr>
            <a:r>
              <a:rPr lang="en-US" sz="2000" dirty="0"/>
              <a:t>Discipline oriented interface</a:t>
            </a:r>
          </a:p>
          <a:p>
            <a:pPr marL="171450" indent="-171450" eaLnBrk="1" hangingPunct="1">
              <a:lnSpc>
                <a:spcPct val="80000"/>
              </a:lnSpc>
            </a:pPr>
            <a:r>
              <a:rPr lang="en-US" sz="2000" dirty="0"/>
              <a:t>Drawings and Reports</a:t>
            </a:r>
          </a:p>
          <a:p>
            <a:pPr marL="171450" indent="-171450" eaLnBrk="1" hangingPunct="1">
              <a:lnSpc>
                <a:spcPct val="80000"/>
              </a:lnSpc>
            </a:pPr>
            <a:r>
              <a:rPr lang="en-US" sz="2000" dirty="0"/>
              <a:t>Graphic views</a:t>
            </a:r>
          </a:p>
          <a:p>
            <a:pPr marL="454025" lvl="1" indent="-3175" eaLnBrk="1" hangingPunct="1">
              <a:lnSpc>
                <a:spcPct val="80000"/>
              </a:lnSpc>
              <a:buClr>
                <a:schemeClr val="tx1"/>
              </a:buClr>
              <a:buFontTx/>
              <a:buNone/>
            </a:pPr>
            <a:endParaRPr lang="en-US" sz="1800" dirty="0">
              <a:solidFill>
                <a:srgbClr val="FFFFFF"/>
              </a:solidFill>
            </a:endParaRPr>
          </a:p>
          <a:p>
            <a:pPr marL="454025" lvl="1" indent="-3175" eaLnBrk="1" hangingPunct="1">
              <a:lnSpc>
                <a:spcPct val="80000"/>
              </a:lnSpc>
              <a:buClr>
                <a:schemeClr val="tx1"/>
              </a:buClr>
              <a:buFontTx/>
              <a:buNone/>
            </a:pPr>
            <a:endParaRPr lang="en-US" sz="2400" dirty="0"/>
          </a:p>
        </p:txBody>
      </p:sp>
      <p:sp>
        <p:nvSpPr>
          <p:cNvPr id="41988" name="AutoShape 5"/>
          <p:cNvSpPr>
            <a:spLocks noChangeArrowheads="1"/>
          </p:cNvSpPr>
          <p:nvPr/>
        </p:nvSpPr>
        <p:spPr bwMode="auto">
          <a:xfrm>
            <a:off x="5460140" y="1286863"/>
            <a:ext cx="914400" cy="533400"/>
          </a:xfrm>
          <a:prstGeom prst="wedgeRoundRectCallout">
            <a:avLst>
              <a:gd name="adj1" fmla="val -59718"/>
              <a:gd name="adj2" fmla="val 129764"/>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Main Menu</a:t>
            </a:r>
          </a:p>
        </p:txBody>
      </p:sp>
      <p:sp>
        <p:nvSpPr>
          <p:cNvPr id="41989" name="AutoShape 6"/>
          <p:cNvSpPr>
            <a:spLocks noChangeArrowheads="1"/>
          </p:cNvSpPr>
          <p:nvPr/>
        </p:nvSpPr>
        <p:spPr bwMode="auto">
          <a:xfrm>
            <a:off x="1811884" y="4343400"/>
            <a:ext cx="990600" cy="533400"/>
          </a:xfrm>
          <a:prstGeom prst="wedgeRoundRectCallout">
            <a:avLst>
              <a:gd name="adj1" fmla="val 103949"/>
              <a:gd name="adj2" fmla="val -111526"/>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Task Toolbar</a:t>
            </a:r>
          </a:p>
        </p:txBody>
      </p:sp>
      <p:sp>
        <p:nvSpPr>
          <p:cNvPr id="41990" name="AutoShape 7"/>
          <p:cNvSpPr>
            <a:spLocks noChangeArrowheads="1"/>
          </p:cNvSpPr>
          <p:nvPr/>
        </p:nvSpPr>
        <p:spPr bwMode="auto">
          <a:xfrm>
            <a:off x="3758084" y="4927465"/>
            <a:ext cx="728662" cy="533400"/>
          </a:xfrm>
          <a:prstGeom prst="wedgeRoundRectCallout">
            <a:avLst>
              <a:gd name="adj1" fmla="val 84856"/>
              <a:gd name="adj2" fmla="val -21727"/>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Active View</a:t>
            </a:r>
          </a:p>
        </p:txBody>
      </p:sp>
      <p:sp>
        <p:nvSpPr>
          <p:cNvPr id="41991" name="AutoShape 8"/>
          <p:cNvSpPr>
            <a:spLocks noChangeArrowheads="1"/>
          </p:cNvSpPr>
          <p:nvPr/>
        </p:nvSpPr>
        <p:spPr bwMode="auto">
          <a:xfrm>
            <a:off x="1700910" y="5460865"/>
            <a:ext cx="728663" cy="609600"/>
          </a:xfrm>
          <a:prstGeom prst="wedgeRoundRectCallout">
            <a:avLst>
              <a:gd name="adj1" fmla="val 162779"/>
              <a:gd name="adj2" fmla="val 47689"/>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Status Bar</a:t>
            </a:r>
          </a:p>
        </p:txBody>
      </p:sp>
      <p:sp>
        <p:nvSpPr>
          <p:cNvPr id="41992" name="AutoShape 9"/>
          <p:cNvSpPr>
            <a:spLocks noChangeArrowheads="1"/>
          </p:cNvSpPr>
          <p:nvPr/>
        </p:nvSpPr>
        <p:spPr bwMode="auto">
          <a:xfrm>
            <a:off x="6607247" y="1357800"/>
            <a:ext cx="1143000" cy="533400"/>
          </a:xfrm>
          <a:prstGeom prst="wedgeRoundRectCallout">
            <a:avLst>
              <a:gd name="adj1" fmla="val -21944"/>
              <a:gd name="adj2" fmla="val 141653"/>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Common Toolbar</a:t>
            </a:r>
          </a:p>
        </p:txBody>
      </p:sp>
      <p:sp>
        <p:nvSpPr>
          <p:cNvPr id="41993" name="AutoShape 10"/>
          <p:cNvSpPr>
            <a:spLocks noChangeArrowheads="1"/>
          </p:cNvSpPr>
          <p:nvPr/>
        </p:nvSpPr>
        <p:spPr bwMode="auto">
          <a:xfrm>
            <a:off x="7881409" y="1357800"/>
            <a:ext cx="1143000" cy="533400"/>
          </a:xfrm>
          <a:prstGeom prst="wedgeRoundRectCallout">
            <a:avLst>
              <a:gd name="adj1" fmla="val -3866"/>
              <a:gd name="adj2" fmla="val 253981"/>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Workspace</a:t>
            </a:r>
          </a:p>
          <a:p>
            <a:pPr algn="ctr"/>
            <a:r>
              <a:rPr lang="en-US" sz="1400" b="1" dirty="0">
                <a:latin typeface="Times New Roman" pitchFamily="18" charset="0"/>
              </a:rPr>
              <a:t>Explorer</a:t>
            </a:r>
          </a:p>
        </p:txBody>
      </p:sp>
      <p:sp>
        <p:nvSpPr>
          <p:cNvPr id="41994" name="AutoShape 11"/>
          <p:cNvSpPr>
            <a:spLocks noChangeArrowheads="1"/>
          </p:cNvSpPr>
          <p:nvPr/>
        </p:nvSpPr>
        <p:spPr bwMode="auto">
          <a:xfrm>
            <a:off x="1811884" y="2477866"/>
            <a:ext cx="1371600" cy="762000"/>
          </a:xfrm>
          <a:prstGeom prst="wedgeRoundRectCallout">
            <a:avLst>
              <a:gd name="adj1" fmla="val 69679"/>
              <a:gd name="adj2" fmla="val -27323"/>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Active</a:t>
            </a:r>
          </a:p>
          <a:p>
            <a:pPr algn="ctr"/>
            <a:r>
              <a:rPr lang="en-US" sz="1400" b="1" dirty="0">
                <a:latin typeface="Times New Roman" pitchFamily="18" charset="0"/>
              </a:rPr>
              <a:t>command Ribbon bar</a:t>
            </a:r>
          </a:p>
        </p:txBody>
      </p:sp>
      <p:sp>
        <p:nvSpPr>
          <p:cNvPr id="41995" name="AutoShape 12"/>
          <p:cNvSpPr>
            <a:spLocks noChangeArrowheads="1"/>
          </p:cNvSpPr>
          <p:nvPr/>
        </p:nvSpPr>
        <p:spPr bwMode="auto">
          <a:xfrm>
            <a:off x="4081404" y="1269845"/>
            <a:ext cx="914400" cy="533400"/>
          </a:xfrm>
          <a:prstGeom prst="wedgeRoundRectCallout">
            <a:avLst>
              <a:gd name="adj1" fmla="val -69894"/>
              <a:gd name="adj2" fmla="val 165731"/>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Access</a:t>
            </a:r>
          </a:p>
          <a:p>
            <a:pPr algn="ctr"/>
            <a:r>
              <a:rPr lang="en-US" sz="1400" b="1" dirty="0">
                <a:latin typeface="Times New Roman" pitchFamily="18" charset="0"/>
              </a:rPr>
              <a:t>Control</a:t>
            </a:r>
          </a:p>
        </p:txBody>
      </p:sp>
      <p:sp>
        <p:nvSpPr>
          <p:cNvPr id="16" name="AutoShape 7"/>
          <p:cNvSpPr>
            <a:spLocks noChangeArrowheads="1"/>
          </p:cNvSpPr>
          <p:nvPr/>
        </p:nvSpPr>
        <p:spPr bwMode="auto">
          <a:xfrm>
            <a:off x="7080124" y="4966800"/>
            <a:ext cx="1066800" cy="533400"/>
          </a:xfrm>
          <a:prstGeom prst="wedgeRoundRectCallout">
            <a:avLst>
              <a:gd name="adj1" fmla="val 31394"/>
              <a:gd name="adj2" fmla="val 134395"/>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To Do list meter</a:t>
            </a:r>
          </a:p>
        </p:txBody>
      </p:sp>
    </p:spTree>
    <p:extLst>
      <p:ext uri="{BB962C8B-B14F-4D97-AF65-F5344CB8AC3E}">
        <p14:creationId xmlns:p14="http://schemas.microsoft.com/office/powerpoint/2010/main" val="18931441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r>
              <a:rPr lang="en-US" dirty="0"/>
              <a:t>Model Data Reuse:  Results</a:t>
            </a:r>
          </a:p>
        </p:txBody>
      </p:sp>
      <p:sp>
        <p:nvSpPr>
          <p:cNvPr id="3" name="Text Placeholder 2">
            <a:extLst>
              <a:ext uri="{FF2B5EF4-FFF2-40B4-BE49-F238E27FC236}">
                <a16:creationId xmlns:a16="http://schemas.microsoft.com/office/drawing/2014/main" id="{6182284B-ACE0-4FFA-BB0A-90E3B86A8433}"/>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219200"/>
            <a:ext cx="6248400" cy="4783843"/>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ChangeArrowheads="1"/>
          </p:cNvSpPr>
          <p:nvPr>
            <p:ph type="title"/>
          </p:nvPr>
        </p:nvSpPr>
        <p:spPr/>
        <p:txBody>
          <a:bodyPr/>
          <a:lstStyle/>
          <a:p>
            <a:r>
              <a:rPr lang="en-US"/>
              <a:t>Model Data Reuse: Advantages</a:t>
            </a:r>
          </a:p>
        </p:txBody>
      </p:sp>
      <p:sp>
        <p:nvSpPr>
          <p:cNvPr id="265218" name="Rectangle 3"/>
          <p:cNvSpPr>
            <a:spLocks noGrp="1" noChangeArrowheads="1"/>
          </p:cNvSpPr>
          <p:nvPr>
            <p:ph type="body" sz="quarter" idx="10"/>
          </p:nvPr>
        </p:nvSpPr>
        <p:spPr/>
        <p:txBody>
          <a:bodyPr/>
          <a:lstStyle/>
          <a:p>
            <a:r>
              <a:rPr lang="en-US" sz="2000" b="1" dirty="0" err="1"/>
              <a:t>MDR</a:t>
            </a:r>
            <a:r>
              <a:rPr lang="en-US" sz="2000" b="1" dirty="0"/>
              <a:t> runs from Project Management environment as a wizard</a:t>
            </a:r>
          </a:p>
          <a:p>
            <a:pPr lvl="1"/>
            <a:r>
              <a:rPr lang="en-US" sz="2000" dirty="0"/>
              <a:t>Interaction with objects is not required</a:t>
            </a:r>
          </a:p>
          <a:p>
            <a:r>
              <a:rPr lang="en-US" sz="2000" b="1" dirty="0"/>
              <a:t>Does not require objects to be loaded into memory </a:t>
            </a:r>
          </a:p>
          <a:p>
            <a:pPr lvl="1"/>
            <a:r>
              <a:rPr lang="en-US" sz="2000" dirty="0"/>
              <a:t>process is scalable and can copy much larger sets of data</a:t>
            </a:r>
          </a:p>
          <a:p>
            <a:r>
              <a:rPr lang="en-US" sz="2000" b="1" dirty="0"/>
              <a:t>Software breaks down copy set into multiple transactions</a:t>
            </a:r>
          </a:p>
          <a:p>
            <a:pPr lvl="1"/>
            <a:r>
              <a:rPr lang="en-US" sz="2000" dirty="0"/>
              <a:t>Process is robust and can tolerate a failure; it will continue to copy the rest of the remaining objects</a:t>
            </a:r>
          </a:p>
          <a:p>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p:txBody>
          <a:bodyPr/>
          <a:lstStyle/>
          <a:p>
            <a:r>
              <a:rPr lang="en-US" dirty="0"/>
              <a:t>Model Data Reuse: Advantages</a:t>
            </a:r>
          </a:p>
        </p:txBody>
      </p:sp>
      <p:sp>
        <p:nvSpPr>
          <p:cNvPr id="266242" name="Rectangle 3"/>
          <p:cNvSpPr>
            <a:spLocks noGrp="1" noChangeArrowheads="1"/>
          </p:cNvSpPr>
          <p:nvPr>
            <p:ph type="body" sz="quarter" idx="10"/>
          </p:nvPr>
        </p:nvSpPr>
        <p:spPr/>
        <p:txBody>
          <a:bodyPr/>
          <a:lstStyle/>
          <a:p>
            <a:r>
              <a:rPr lang="en-US" sz="2000" dirty="0"/>
              <a:t>Software determines the sequence in which to copy objects</a:t>
            </a:r>
          </a:p>
          <a:p>
            <a:r>
              <a:rPr lang="en-US" sz="2000" dirty="0"/>
              <a:t>Permission group mapping to existing or default permission group</a:t>
            </a:r>
          </a:p>
          <a:p>
            <a:r>
              <a:rPr lang="en-US" sz="2000" dirty="0"/>
              <a:t>Transformation can be chosen using coordinate systems</a:t>
            </a:r>
          </a:p>
          <a:p>
            <a:r>
              <a:rPr lang="en-US" sz="2000" dirty="0"/>
              <a:t>Very good logging of process (including failures)</a:t>
            </a:r>
          </a:p>
          <a:p>
            <a:r>
              <a:rPr lang="en-US" sz="2000" dirty="0"/>
              <a:t>Copy of model objects between models is supported</a:t>
            </a:r>
          </a:p>
          <a:p>
            <a:r>
              <a:rPr lang="en-US" sz="2000" dirty="0"/>
              <a:t>Target locations in different servers is supported</a:t>
            </a:r>
          </a:p>
          <a:p>
            <a:r>
              <a:rPr lang="en-US" sz="2000" dirty="0"/>
              <a:t>Re-</a:t>
            </a:r>
            <a:r>
              <a:rPr lang="en-US" sz="2000" dirty="0" err="1"/>
              <a:t>startable</a:t>
            </a:r>
            <a:r>
              <a:rPr lang="en-US" sz="2000" dirty="0"/>
              <a:t> process</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 Reuse: Recommended Practices</a:t>
            </a:r>
          </a:p>
        </p:txBody>
      </p:sp>
      <p:sp>
        <p:nvSpPr>
          <p:cNvPr id="3" name="Content Placeholder 2"/>
          <p:cNvSpPr>
            <a:spLocks noGrp="1"/>
          </p:cNvSpPr>
          <p:nvPr>
            <p:ph type="body" sz="quarter" idx="10"/>
          </p:nvPr>
        </p:nvSpPr>
        <p:spPr/>
        <p:txBody>
          <a:bodyPr>
            <a:normAutofit/>
          </a:bodyPr>
          <a:lstStyle/>
          <a:p>
            <a:r>
              <a:rPr lang="en-US" sz="2000" dirty="0"/>
              <a:t>In </a:t>
            </a:r>
            <a:r>
              <a:rPr lang="en-US" sz="2000" b="1" dirty="0"/>
              <a:t>Plant models, </a:t>
            </a:r>
            <a:r>
              <a:rPr lang="en-US" sz="2000" dirty="0"/>
              <a:t>copying an entire unit system or area system. A unit or area typically includes many structural members, slabs, walls, equipment, foundations, pipe runs, ducts, cable trays, conduits, and hangers.</a:t>
            </a:r>
          </a:p>
          <a:p>
            <a:r>
              <a:rPr lang="en-US" sz="2000" dirty="0"/>
              <a:t>In </a:t>
            </a:r>
            <a:r>
              <a:rPr lang="en-US" sz="2000" b="1" dirty="0"/>
              <a:t>Marine models</a:t>
            </a:r>
            <a:r>
              <a:rPr lang="en-US" sz="2000" dirty="0"/>
              <a:t>, copying major sections of marine structure and outfitting. The sections may be organized into assemblies or blocks.</a:t>
            </a:r>
          </a:p>
          <a:p>
            <a:r>
              <a:rPr lang="en-US" sz="2000" dirty="0"/>
              <a:t>In </a:t>
            </a:r>
            <a:r>
              <a:rPr lang="en-US" sz="2000" b="1" dirty="0"/>
              <a:t>Material Handling models</a:t>
            </a:r>
            <a:r>
              <a:rPr lang="en-US" sz="2000" dirty="0"/>
              <a:t>, copying an entire conveyor system, including belts, equipment, modules, chutes, trusses, and trestles.</a:t>
            </a:r>
          </a:p>
        </p:txBody>
      </p:sp>
    </p:spTree>
    <p:extLst>
      <p:ext uri="{BB962C8B-B14F-4D97-AF65-F5344CB8AC3E}">
        <p14:creationId xmlns:p14="http://schemas.microsoft.com/office/powerpoint/2010/main" val="4058840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ChangeArrowheads="1"/>
          </p:cNvSpPr>
          <p:nvPr>
            <p:ph type="title"/>
          </p:nvPr>
        </p:nvSpPr>
        <p:spPr/>
        <p:txBody>
          <a:bodyPr/>
          <a:lstStyle/>
          <a:p>
            <a:r>
              <a:rPr lang="en-US" dirty="0"/>
              <a:t>Model Data Reuse</a:t>
            </a:r>
          </a:p>
        </p:txBody>
      </p:sp>
      <p:sp>
        <p:nvSpPr>
          <p:cNvPr id="267266" name="Rectangle 3"/>
          <p:cNvSpPr>
            <a:spLocks noGrp="1" noChangeArrowheads="1"/>
          </p:cNvSpPr>
          <p:nvPr>
            <p:ph type="body" sz="quarter" idx="10"/>
          </p:nvPr>
        </p:nvSpPr>
        <p:spPr>
          <a:noFill/>
        </p:spPr>
        <p:txBody>
          <a:bodyPr/>
          <a:lstStyle/>
          <a:p>
            <a:r>
              <a:rPr lang="en-US" sz="2000" dirty="0" err="1"/>
              <a:t>MDR</a:t>
            </a:r>
            <a:r>
              <a:rPr lang="en-US" sz="2000" dirty="0"/>
              <a:t> command exists only in Project Management</a:t>
            </a:r>
          </a:p>
          <a:p>
            <a:endParaRPr lang="en-US" dirty="0"/>
          </a:p>
          <a:p>
            <a:endParaRPr lang="en-US" dirty="0"/>
          </a:p>
          <a:p>
            <a:endParaRPr lang="en-US" dirty="0"/>
          </a:p>
        </p:txBody>
      </p:sp>
      <p:pic>
        <p:nvPicPr>
          <p:cNvPr id="236546" name="Picture 2"/>
          <p:cNvPicPr>
            <a:picLocks noChangeAspect="1" noChangeArrowheads="1"/>
          </p:cNvPicPr>
          <p:nvPr/>
        </p:nvPicPr>
        <p:blipFill>
          <a:blip r:embed="rId2" cstate="print"/>
          <a:srcRect/>
          <a:stretch>
            <a:fillRect/>
          </a:stretch>
        </p:blipFill>
        <p:spPr bwMode="auto">
          <a:xfrm>
            <a:off x="1752600" y="2238375"/>
            <a:ext cx="3819525" cy="2914650"/>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37"/>
          <p:cNvSpPr>
            <a:spLocks/>
          </p:cNvSpPr>
          <p:nvPr/>
        </p:nvSpPr>
        <p:spPr bwMode="black">
          <a:xfrm>
            <a:off x="6361910" y="2378615"/>
            <a:ext cx="1904669" cy="1254487"/>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54" name="Freeform 46"/>
          <p:cNvSpPr>
            <a:spLocks/>
          </p:cNvSpPr>
          <p:nvPr/>
        </p:nvSpPr>
        <p:spPr bwMode="black">
          <a:xfrm>
            <a:off x="4012912" y="2871102"/>
            <a:ext cx="2039951" cy="762000"/>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39" name="Freeform 45"/>
          <p:cNvSpPr>
            <a:spLocks/>
          </p:cNvSpPr>
          <p:nvPr/>
        </p:nvSpPr>
        <p:spPr bwMode="black">
          <a:xfrm>
            <a:off x="2304222" y="2589806"/>
            <a:ext cx="1329966" cy="732923"/>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89" name="Freeform 46"/>
          <p:cNvSpPr>
            <a:spLocks/>
          </p:cNvSpPr>
          <p:nvPr/>
        </p:nvSpPr>
        <p:spPr bwMode="black">
          <a:xfrm>
            <a:off x="4012913" y="1738312"/>
            <a:ext cx="2039951" cy="762000"/>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90" name="Freeform 45"/>
          <p:cNvSpPr>
            <a:spLocks/>
          </p:cNvSpPr>
          <p:nvPr/>
        </p:nvSpPr>
        <p:spPr bwMode="black">
          <a:xfrm>
            <a:off x="2313830" y="1307931"/>
            <a:ext cx="1329966" cy="732923"/>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92" name="Freeform 44"/>
          <p:cNvSpPr>
            <a:spLocks/>
          </p:cNvSpPr>
          <p:nvPr/>
        </p:nvSpPr>
        <p:spPr bwMode="black">
          <a:xfrm>
            <a:off x="5943600" y="4572000"/>
            <a:ext cx="1904834"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3" name="Freeform 43"/>
          <p:cNvSpPr>
            <a:spLocks/>
          </p:cNvSpPr>
          <p:nvPr/>
        </p:nvSpPr>
        <p:spPr bwMode="black">
          <a:xfrm>
            <a:off x="3505200" y="4572000"/>
            <a:ext cx="1905000"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4" name="Freeform 42"/>
          <p:cNvSpPr>
            <a:spLocks/>
          </p:cNvSpPr>
          <p:nvPr/>
        </p:nvSpPr>
        <p:spPr bwMode="black">
          <a:xfrm>
            <a:off x="1066799" y="4572000"/>
            <a:ext cx="2073385"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5" name="Freeform 37"/>
          <p:cNvSpPr>
            <a:spLocks/>
          </p:cNvSpPr>
          <p:nvPr/>
        </p:nvSpPr>
        <p:spPr bwMode="black">
          <a:xfrm>
            <a:off x="176841" y="2340475"/>
            <a:ext cx="1752600" cy="114242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6" name="Rectangle 2"/>
          <p:cNvSpPr>
            <a:spLocks noGrp="1" noChangeArrowheads="1"/>
          </p:cNvSpPr>
          <p:nvPr>
            <p:ph type="title"/>
          </p:nvPr>
        </p:nvSpPr>
        <p:spPr/>
        <p:txBody>
          <a:bodyPr/>
          <a:lstStyle/>
          <a:p>
            <a:r>
              <a:rPr lang="en-US" b="1" dirty="0"/>
              <a:t>Model Data Reuse Workflow</a:t>
            </a:r>
          </a:p>
        </p:txBody>
      </p:sp>
      <p:sp>
        <p:nvSpPr>
          <p:cNvPr id="2" name="Text Placeholder 1">
            <a:extLst>
              <a:ext uri="{FF2B5EF4-FFF2-40B4-BE49-F238E27FC236}">
                <a16:creationId xmlns:a16="http://schemas.microsoft.com/office/drawing/2014/main" id="{B5DCAAEF-DC01-4C18-A91B-32D1B5DEF1DF}"/>
              </a:ext>
            </a:extLst>
          </p:cNvPr>
          <p:cNvSpPr>
            <a:spLocks noGrp="1"/>
          </p:cNvSpPr>
          <p:nvPr>
            <p:ph type="body" sz="quarter" idx="10"/>
          </p:nvPr>
        </p:nvSpPr>
        <p:spPr/>
        <p:txBody>
          <a:bodyPr/>
          <a:lstStyle/>
          <a:p>
            <a:endParaRPr lang="en-US"/>
          </a:p>
        </p:txBody>
      </p:sp>
      <p:sp>
        <p:nvSpPr>
          <p:cNvPr id="268297" name="Rectangle 5"/>
          <p:cNvSpPr>
            <a:spLocks noChangeArrowheads="1"/>
          </p:cNvSpPr>
          <p:nvPr/>
        </p:nvSpPr>
        <p:spPr bwMode="black">
          <a:xfrm>
            <a:off x="6325766" y="2316566"/>
            <a:ext cx="1922633" cy="109360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298" name="Text Box 6"/>
          <p:cNvSpPr txBox="1">
            <a:spLocks noChangeArrowheads="1"/>
          </p:cNvSpPr>
          <p:nvPr/>
        </p:nvSpPr>
        <p:spPr bwMode="black">
          <a:xfrm>
            <a:off x="161745" y="24384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Begin Model Data Reuse</a:t>
            </a:r>
          </a:p>
        </p:txBody>
      </p:sp>
      <p:sp>
        <p:nvSpPr>
          <p:cNvPr id="268300" name="Text Box 11"/>
          <p:cNvSpPr txBox="1">
            <a:spLocks noChangeArrowheads="1"/>
          </p:cNvSpPr>
          <p:nvPr/>
        </p:nvSpPr>
        <p:spPr bwMode="black">
          <a:xfrm>
            <a:off x="4012913" y="1769975"/>
            <a:ext cx="2133600" cy="523220"/>
          </a:xfrm>
          <a:prstGeom prst="rect">
            <a:avLst/>
          </a:prstGeom>
          <a:noFill/>
          <a:ln w="9525">
            <a:noFill/>
            <a:miter lim="800000"/>
            <a:headEnd/>
            <a:tailEnd/>
          </a:ln>
        </p:spPr>
        <p:txBody>
          <a:bodyPr>
            <a:spAutoFit/>
          </a:bodyPr>
          <a:lstStyle/>
          <a:p>
            <a:pPr eaLnBrk="0" hangingPunct="0">
              <a:spcBef>
                <a:spcPct val="50000"/>
              </a:spcBef>
            </a:pPr>
            <a:r>
              <a:rPr lang="en-US" sz="1400" dirty="0"/>
              <a:t>Select source objects based on systems</a:t>
            </a:r>
          </a:p>
        </p:txBody>
      </p:sp>
      <p:sp>
        <p:nvSpPr>
          <p:cNvPr id="268302" name="Text Box 16"/>
          <p:cNvSpPr txBox="1">
            <a:spLocks noChangeArrowheads="1"/>
          </p:cNvSpPr>
          <p:nvPr/>
        </p:nvSpPr>
        <p:spPr bwMode="black">
          <a:xfrm>
            <a:off x="6311389" y="2319283"/>
            <a:ext cx="2109877" cy="1184940"/>
          </a:xfrm>
          <a:prstGeom prst="rect">
            <a:avLst/>
          </a:prstGeom>
          <a:noFill/>
          <a:ln w="9525">
            <a:noFill/>
            <a:miter lim="800000"/>
            <a:headEnd/>
            <a:tailEnd/>
          </a:ln>
        </p:spPr>
        <p:txBody>
          <a:bodyPr wrap="square">
            <a:spAutoFit/>
          </a:bodyPr>
          <a:lstStyle/>
          <a:p>
            <a:pPr eaLnBrk="0" hangingPunct="0">
              <a:spcBef>
                <a:spcPct val="50000"/>
              </a:spcBef>
            </a:pPr>
            <a:r>
              <a:rPr lang="en-US" sz="1400" b="1" dirty="0"/>
              <a:t>Select disciplines to be copied (optionally WBS, Assemblies, Volume, Drawings)</a:t>
            </a:r>
            <a:br>
              <a:rPr lang="en-US" sz="1600" b="1" dirty="0"/>
            </a:br>
            <a:endParaRPr lang="en-US" sz="1500" dirty="0"/>
          </a:p>
        </p:txBody>
      </p:sp>
      <p:sp>
        <p:nvSpPr>
          <p:cNvPr id="268303" name="Rectangle 17"/>
          <p:cNvSpPr>
            <a:spLocks noChangeArrowheads="1"/>
          </p:cNvSpPr>
          <p:nvPr/>
        </p:nvSpPr>
        <p:spPr bwMode="black">
          <a:xfrm>
            <a:off x="3429000" y="4419600"/>
            <a:ext cx="1828800"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04" name="Text Box 18"/>
          <p:cNvSpPr txBox="1">
            <a:spLocks noChangeArrowheads="1"/>
          </p:cNvSpPr>
          <p:nvPr/>
        </p:nvSpPr>
        <p:spPr bwMode="black">
          <a:xfrm>
            <a:off x="3505200" y="48768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Select a transformation</a:t>
            </a:r>
          </a:p>
        </p:txBody>
      </p:sp>
      <p:sp>
        <p:nvSpPr>
          <p:cNvPr id="268305" name="Rectangle 19"/>
          <p:cNvSpPr>
            <a:spLocks noChangeArrowheads="1"/>
          </p:cNvSpPr>
          <p:nvPr/>
        </p:nvSpPr>
        <p:spPr bwMode="black">
          <a:xfrm>
            <a:off x="5867400" y="4419600"/>
            <a:ext cx="1897214"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06" name="Text Box 20"/>
          <p:cNvSpPr txBox="1">
            <a:spLocks noChangeArrowheads="1"/>
          </p:cNvSpPr>
          <p:nvPr/>
        </p:nvSpPr>
        <p:spPr bwMode="black">
          <a:xfrm>
            <a:off x="5867400" y="48006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Confirm copy and review results</a:t>
            </a:r>
          </a:p>
        </p:txBody>
      </p:sp>
      <p:sp>
        <p:nvSpPr>
          <p:cNvPr id="268307" name="Line 22"/>
          <p:cNvSpPr>
            <a:spLocks noChangeShapeType="1"/>
          </p:cNvSpPr>
          <p:nvPr/>
        </p:nvSpPr>
        <p:spPr bwMode="black">
          <a:xfrm flipV="1">
            <a:off x="1906324" y="1674392"/>
            <a:ext cx="397897" cy="92995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08" name="Line 23"/>
          <p:cNvSpPr>
            <a:spLocks noChangeShapeType="1"/>
          </p:cNvSpPr>
          <p:nvPr/>
        </p:nvSpPr>
        <p:spPr bwMode="black">
          <a:xfrm>
            <a:off x="5867400" y="2040855"/>
            <a:ext cx="443990" cy="6591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09" name="Line 24"/>
          <p:cNvSpPr>
            <a:spLocks noChangeShapeType="1"/>
          </p:cNvSpPr>
          <p:nvPr/>
        </p:nvSpPr>
        <p:spPr bwMode="black">
          <a:xfrm>
            <a:off x="8248400" y="2744793"/>
            <a:ext cx="304800" cy="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0" name="Line 25"/>
          <p:cNvSpPr>
            <a:spLocks noChangeShapeType="1"/>
          </p:cNvSpPr>
          <p:nvPr/>
        </p:nvSpPr>
        <p:spPr bwMode="black">
          <a:xfrm>
            <a:off x="8557623" y="2733775"/>
            <a:ext cx="9277" cy="1352789"/>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1" name="Line 26"/>
          <p:cNvSpPr>
            <a:spLocks noChangeShapeType="1"/>
          </p:cNvSpPr>
          <p:nvPr/>
        </p:nvSpPr>
        <p:spPr bwMode="black">
          <a:xfrm flipH="1">
            <a:off x="609600" y="4086564"/>
            <a:ext cx="7943600" cy="2426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2" name="Line 27"/>
          <p:cNvSpPr>
            <a:spLocks noChangeShapeType="1"/>
          </p:cNvSpPr>
          <p:nvPr/>
        </p:nvSpPr>
        <p:spPr bwMode="black">
          <a:xfrm>
            <a:off x="609600" y="4114800"/>
            <a:ext cx="0" cy="99060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3" name="Line 28"/>
          <p:cNvSpPr>
            <a:spLocks noChangeShapeType="1"/>
          </p:cNvSpPr>
          <p:nvPr/>
        </p:nvSpPr>
        <p:spPr bwMode="black">
          <a:xfrm>
            <a:off x="609600" y="5105400"/>
            <a:ext cx="3810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4" name="Line 29"/>
          <p:cNvSpPr>
            <a:spLocks noChangeShapeType="1"/>
          </p:cNvSpPr>
          <p:nvPr/>
        </p:nvSpPr>
        <p:spPr bwMode="black">
          <a:xfrm>
            <a:off x="2936102" y="5105400"/>
            <a:ext cx="492898"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5" name="Line 30"/>
          <p:cNvSpPr>
            <a:spLocks noChangeShapeType="1"/>
          </p:cNvSpPr>
          <p:nvPr/>
        </p:nvSpPr>
        <p:spPr bwMode="black">
          <a:xfrm>
            <a:off x="5272542" y="5105400"/>
            <a:ext cx="594857"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7" name="Text Box 11"/>
          <p:cNvSpPr txBox="1">
            <a:spLocks noChangeArrowheads="1"/>
          </p:cNvSpPr>
          <p:nvPr/>
        </p:nvSpPr>
        <p:spPr bwMode="black">
          <a:xfrm>
            <a:off x="4114800" y="2965708"/>
            <a:ext cx="2133600" cy="523220"/>
          </a:xfrm>
          <a:prstGeom prst="rect">
            <a:avLst/>
          </a:prstGeom>
          <a:noFill/>
          <a:ln w="9525">
            <a:noFill/>
            <a:miter lim="800000"/>
            <a:headEnd/>
            <a:tailEnd/>
          </a:ln>
        </p:spPr>
        <p:txBody>
          <a:bodyPr>
            <a:spAutoFit/>
          </a:bodyPr>
          <a:lstStyle/>
          <a:p>
            <a:pPr eaLnBrk="0" hangingPunct="0">
              <a:spcBef>
                <a:spcPct val="50000"/>
              </a:spcBef>
            </a:pPr>
            <a:r>
              <a:rPr lang="en-US" sz="1400" dirty="0"/>
              <a:t>Select source objects based on filters</a:t>
            </a:r>
          </a:p>
        </p:txBody>
      </p:sp>
      <p:sp>
        <p:nvSpPr>
          <p:cNvPr id="268319" name="Line 23"/>
          <p:cNvSpPr>
            <a:spLocks noChangeShapeType="1"/>
          </p:cNvSpPr>
          <p:nvPr/>
        </p:nvSpPr>
        <p:spPr bwMode="black">
          <a:xfrm flipV="1">
            <a:off x="5897591" y="2743199"/>
            <a:ext cx="413799" cy="513552"/>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20" name="Rectangle 15"/>
          <p:cNvSpPr>
            <a:spLocks noChangeArrowheads="1"/>
          </p:cNvSpPr>
          <p:nvPr/>
        </p:nvSpPr>
        <p:spPr bwMode="black">
          <a:xfrm>
            <a:off x="990600" y="4419600"/>
            <a:ext cx="1943100"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21" name="Text Box 16"/>
          <p:cNvSpPr txBox="1">
            <a:spLocks noChangeArrowheads="1"/>
          </p:cNvSpPr>
          <p:nvPr/>
        </p:nvSpPr>
        <p:spPr bwMode="black">
          <a:xfrm>
            <a:off x="1066800" y="4800600"/>
            <a:ext cx="2057400" cy="738664"/>
          </a:xfrm>
          <a:prstGeom prst="rect">
            <a:avLst/>
          </a:prstGeom>
          <a:noFill/>
          <a:ln w="9525">
            <a:noFill/>
            <a:miter lim="800000"/>
            <a:headEnd/>
            <a:tailEnd/>
          </a:ln>
        </p:spPr>
        <p:txBody>
          <a:bodyPr wrap="square">
            <a:spAutoFit/>
          </a:bodyPr>
          <a:lstStyle/>
          <a:p>
            <a:pPr eaLnBrk="0" hangingPunct="0">
              <a:spcBef>
                <a:spcPct val="50000"/>
              </a:spcBef>
            </a:pPr>
            <a:r>
              <a:rPr lang="en-US" sz="1400" b="1" dirty="0"/>
              <a:t>Select destination model and system</a:t>
            </a:r>
            <a:br>
              <a:rPr lang="en-US" sz="1400" b="1" dirty="0"/>
            </a:br>
            <a:r>
              <a:rPr lang="en-US" sz="1400" dirty="0"/>
              <a:t>(optionally map PGs)</a:t>
            </a:r>
          </a:p>
        </p:txBody>
      </p:sp>
      <p:sp>
        <p:nvSpPr>
          <p:cNvPr id="35" name="Rectangle 10"/>
          <p:cNvSpPr>
            <a:spLocks noChangeArrowheads="1"/>
          </p:cNvSpPr>
          <p:nvPr/>
        </p:nvSpPr>
        <p:spPr bwMode="black">
          <a:xfrm>
            <a:off x="2304222" y="1295400"/>
            <a:ext cx="1295400" cy="57743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36" name="Text Box 11"/>
          <p:cNvSpPr txBox="1">
            <a:spLocks noChangeArrowheads="1"/>
          </p:cNvSpPr>
          <p:nvPr/>
        </p:nvSpPr>
        <p:spPr bwMode="black">
          <a:xfrm>
            <a:off x="2370939" y="1353849"/>
            <a:ext cx="1555970" cy="523220"/>
          </a:xfrm>
          <a:prstGeom prst="rect">
            <a:avLst/>
          </a:prstGeom>
          <a:noFill/>
          <a:ln w="9525">
            <a:noFill/>
            <a:miter lim="800000"/>
            <a:headEnd/>
            <a:tailEnd/>
          </a:ln>
        </p:spPr>
        <p:txBody>
          <a:bodyPr wrap="square">
            <a:spAutoFit/>
          </a:bodyPr>
          <a:lstStyle/>
          <a:p>
            <a:pPr eaLnBrk="0" hangingPunct="0">
              <a:spcBef>
                <a:spcPct val="50000"/>
              </a:spcBef>
            </a:pPr>
            <a:r>
              <a:rPr lang="en-US" sz="1400" dirty="0"/>
              <a:t>Restart an Operation</a:t>
            </a:r>
          </a:p>
        </p:txBody>
      </p:sp>
      <p:sp>
        <p:nvSpPr>
          <p:cNvPr id="37" name="Rectangle 10"/>
          <p:cNvSpPr>
            <a:spLocks noChangeArrowheads="1"/>
          </p:cNvSpPr>
          <p:nvPr/>
        </p:nvSpPr>
        <p:spPr bwMode="black">
          <a:xfrm>
            <a:off x="2322973" y="2529799"/>
            <a:ext cx="1295400" cy="57743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38" name="Text Box 11"/>
          <p:cNvSpPr txBox="1">
            <a:spLocks noChangeArrowheads="1"/>
          </p:cNvSpPr>
          <p:nvPr/>
        </p:nvSpPr>
        <p:spPr bwMode="black">
          <a:xfrm>
            <a:off x="2331599" y="2584009"/>
            <a:ext cx="1555970" cy="523220"/>
          </a:xfrm>
          <a:prstGeom prst="rect">
            <a:avLst/>
          </a:prstGeom>
          <a:noFill/>
          <a:ln w="9525">
            <a:noFill/>
            <a:miter lim="800000"/>
            <a:headEnd/>
            <a:tailEnd/>
          </a:ln>
        </p:spPr>
        <p:txBody>
          <a:bodyPr wrap="square">
            <a:spAutoFit/>
          </a:bodyPr>
          <a:lstStyle/>
          <a:p>
            <a:pPr eaLnBrk="0" hangingPunct="0">
              <a:spcBef>
                <a:spcPct val="50000"/>
              </a:spcBef>
            </a:pPr>
            <a:r>
              <a:rPr lang="en-US" sz="1400" dirty="0"/>
              <a:t>Start a New Operation</a:t>
            </a:r>
          </a:p>
        </p:txBody>
      </p:sp>
      <p:sp>
        <p:nvSpPr>
          <p:cNvPr id="42" name="Line 22"/>
          <p:cNvSpPr>
            <a:spLocks noChangeShapeType="1"/>
          </p:cNvSpPr>
          <p:nvPr/>
        </p:nvSpPr>
        <p:spPr bwMode="black">
          <a:xfrm flipV="1">
            <a:off x="3643796" y="2139367"/>
            <a:ext cx="292542" cy="629747"/>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49" name="Rectangle 10"/>
          <p:cNvSpPr>
            <a:spLocks noChangeArrowheads="1"/>
          </p:cNvSpPr>
          <p:nvPr/>
        </p:nvSpPr>
        <p:spPr bwMode="black">
          <a:xfrm>
            <a:off x="3981283" y="1769975"/>
            <a:ext cx="1886116" cy="62514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50" name="Rectangle 10"/>
          <p:cNvSpPr>
            <a:spLocks noChangeArrowheads="1"/>
          </p:cNvSpPr>
          <p:nvPr/>
        </p:nvSpPr>
        <p:spPr bwMode="black">
          <a:xfrm>
            <a:off x="4011475" y="2931082"/>
            <a:ext cx="1886116" cy="62514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53" name="Line 22"/>
          <p:cNvSpPr>
            <a:spLocks noChangeShapeType="1"/>
          </p:cNvSpPr>
          <p:nvPr/>
        </p:nvSpPr>
        <p:spPr bwMode="black">
          <a:xfrm>
            <a:off x="3618373" y="2743200"/>
            <a:ext cx="328984" cy="6083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55" name="Rectangle 5"/>
          <p:cNvSpPr>
            <a:spLocks noChangeArrowheads="1"/>
          </p:cNvSpPr>
          <p:nvPr/>
        </p:nvSpPr>
        <p:spPr bwMode="black">
          <a:xfrm>
            <a:off x="95250" y="2271712"/>
            <a:ext cx="1790700" cy="109360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46" name="Line 29"/>
          <p:cNvSpPr>
            <a:spLocks noChangeShapeType="1"/>
          </p:cNvSpPr>
          <p:nvPr/>
        </p:nvSpPr>
        <p:spPr bwMode="black">
          <a:xfrm>
            <a:off x="1885950" y="2818514"/>
            <a:ext cx="445649"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Tree>
    <p:extLst>
      <p:ext uri="{BB962C8B-B14F-4D97-AF65-F5344CB8AC3E}">
        <p14:creationId xmlns:p14="http://schemas.microsoft.com/office/powerpoint/2010/main" val="42810410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r>
              <a:rPr lang="en-US"/>
              <a:t>Model Data Reuse</a:t>
            </a:r>
          </a:p>
        </p:txBody>
      </p:sp>
      <p:sp>
        <p:nvSpPr>
          <p:cNvPr id="269314" name="Rectangle 3"/>
          <p:cNvSpPr>
            <a:spLocks noGrp="1" noChangeArrowheads="1"/>
          </p:cNvSpPr>
          <p:nvPr>
            <p:ph type="body" sz="quarter" idx="10"/>
          </p:nvPr>
        </p:nvSpPr>
        <p:spPr/>
        <p:txBody>
          <a:bodyPr>
            <a:normAutofit/>
          </a:bodyPr>
          <a:lstStyle/>
          <a:p>
            <a:r>
              <a:rPr lang="en-US" sz="2000" dirty="0"/>
              <a:t>The Model Data Reuse command invokes a wizard which allows you to complete the copy operation</a:t>
            </a:r>
          </a:p>
        </p:txBody>
      </p:sp>
      <p:pic>
        <p:nvPicPr>
          <p:cNvPr id="5" name="Picture 4"/>
          <p:cNvPicPr/>
          <p:nvPr/>
        </p:nvPicPr>
        <p:blipFill>
          <a:blip r:embed="rId2" cstate="print"/>
          <a:stretch>
            <a:fillRect/>
          </a:stretch>
        </p:blipFill>
        <p:spPr>
          <a:xfrm>
            <a:off x="2362200" y="2057400"/>
            <a:ext cx="4191000" cy="39624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r>
              <a:rPr lang="en-US" dirty="0"/>
              <a:t>Model Data Reuse: Restart Operation</a:t>
            </a:r>
          </a:p>
        </p:txBody>
      </p:sp>
      <p:sp>
        <p:nvSpPr>
          <p:cNvPr id="6" name="Content Placeholder 2"/>
          <p:cNvSpPr>
            <a:spLocks noGrp="1"/>
          </p:cNvSpPr>
          <p:nvPr>
            <p:ph type="body" sz="quarter" idx="10"/>
          </p:nvPr>
        </p:nvSpPr>
        <p:spPr/>
        <p:txBody>
          <a:bodyPr>
            <a:normAutofit/>
          </a:bodyPr>
          <a:lstStyle/>
          <a:p>
            <a:pPr algn="just"/>
            <a:r>
              <a:rPr lang="en-US" sz="1800" dirty="0"/>
              <a:t>If the restart operation is selected then the user gets a list of all operations and their status.</a:t>
            </a:r>
          </a:p>
          <a:p>
            <a:pPr algn="just"/>
            <a:r>
              <a:rPr lang="en-US" sz="1800" b="1" dirty="0"/>
              <a:t>Possible statuses:</a:t>
            </a:r>
            <a:endParaRPr lang="en-US" sz="1600" b="1" dirty="0"/>
          </a:p>
          <a:p>
            <a:pPr lvl="1" algn="just"/>
            <a:r>
              <a:rPr lang="en-US" sz="1600" b="1" dirty="0"/>
              <a:t>Stopped: </a:t>
            </a:r>
            <a:r>
              <a:rPr lang="en-US" sz="1600" dirty="0"/>
              <a:t>Process terminated in an orderly way (User clicked stop on the progress button).</a:t>
            </a:r>
          </a:p>
          <a:p>
            <a:pPr lvl="1" algn="just"/>
            <a:r>
              <a:rPr lang="en-US" sz="1600" b="1" dirty="0"/>
              <a:t>Incomplete: </a:t>
            </a:r>
            <a:r>
              <a:rPr lang="en-US" sz="1600" dirty="0"/>
              <a:t>Process terminated abnormally (Hardware/Software failure on client machine).</a:t>
            </a:r>
          </a:p>
          <a:p>
            <a:pPr lvl="1" algn="just"/>
            <a:r>
              <a:rPr lang="en-US" sz="1600" b="1" dirty="0"/>
              <a:t>In Progress: </a:t>
            </a:r>
            <a:r>
              <a:rPr lang="en-US" sz="1600" dirty="0"/>
              <a:t>Operation is restarted on a different client machine.</a:t>
            </a:r>
          </a:p>
          <a:p>
            <a:pPr lvl="1" algn="just"/>
            <a:r>
              <a:rPr lang="en-US" sz="1600" b="1" dirty="0"/>
              <a:t>Completed: </a:t>
            </a:r>
            <a:r>
              <a:rPr lang="en-US" sz="1600" dirty="0"/>
              <a:t>Operation completed successfully.</a:t>
            </a:r>
          </a:p>
        </p:txBody>
      </p:sp>
    </p:spTree>
    <p:extLst>
      <p:ext uri="{BB962C8B-B14F-4D97-AF65-F5344CB8AC3E}">
        <p14:creationId xmlns:p14="http://schemas.microsoft.com/office/powerpoint/2010/main" val="329811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ctrTitle"/>
          </p:nvPr>
        </p:nvSpPr>
        <p:spPr/>
        <p:txBody>
          <a:bodyPr/>
          <a:lstStyle/>
          <a:p>
            <a:pPr eaLnBrk="1" hangingPunct="1"/>
            <a:r>
              <a:rPr lang="en-US" dirty="0"/>
              <a:t>Setup and Administration Lab</a:t>
            </a:r>
          </a:p>
        </p:txBody>
      </p:sp>
      <p:sp>
        <p:nvSpPr>
          <p:cNvPr id="270338" name="Rectangle 3"/>
          <p:cNvSpPr>
            <a:spLocks noGrp="1" noChangeArrowheads="1"/>
          </p:cNvSpPr>
          <p:nvPr>
            <p:ph type="subTitle" idx="1"/>
          </p:nvPr>
        </p:nvSpPr>
        <p:spPr/>
        <p:txBody>
          <a:bodyPr/>
          <a:lstStyle/>
          <a:p>
            <a:pPr eaLnBrk="1" hangingPunct="1"/>
            <a:r>
              <a:rPr lang="en-US" sz="2000" dirty="0"/>
              <a:t>Lab 19 - 21</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24552869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 Transform</a:t>
            </a:r>
          </a:p>
        </p:txBody>
      </p:sp>
      <p:sp>
        <p:nvSpPr>
          <p:cNvPr id="3" name="Content Placeholder 2"/>
          <p:cNvSpPr>
            <a:spLocks noGrp="1"/>
          </p:cNvSpPr>
          <p:nvPr>
            <p:ph type="body" sz="quarter" idx="10"/>
          </p:nvPr>
        </p:nvSpPr>
        <p:spPr/>
        <p:txBody>
          <a:bodyPr>
            <a:normAutofit/>
          </a:bodyPr>
          <a:lstStyle/>
          <a:p>
            <a:r>
              <a:rPr lang="en-US" sz="2200" dirty="0"/>
              <a:t>Model Data Transform (MDT) command allows you to move and/or rotate a large portion of the design objects in a model from one location in the model to another.</a:t>
            </a:r>
          </a:p>
          <a:p>
            <a:r>
              <a:rPr lang="en-US" sz="2200" dirty="0"/>
              <a:t>The processing is done in two phases: </a:t>
            </a:r>
          </a:p>
          <a:p>
            <a:pPr lvl="1"/>
            <a:r>
              <a:rPr lang="en-US" sz="2000" dirty="0"/>
              <a:t>The first phase, the objects in each partition are disconnected from the surrounding objects.</a:t>
            </a:r>
          </a:p>
          <a:p>
            <a:pPr lvl="1"/>
            <a:r>
              <a:rPr lang="en-US" sz="2000" dirty="0"/>
              <a:t>The second phase, the disconnected objects in each partition are transformed to their new location.</a:t>
            </a:r>
          </a:p>
          <a:p>
            <a:r>
              <a:rPr lang="en-US" sz="2200" dirty="0"/>
              <a:t>The set of objects can include read-only objects.  If a read-only object prevents disconnection or transformation, MDT allows you to correct the situation and restart the operation.</a:t>
            </a:r>
          </a:p>
        </p:txBody>
      </p:sp>
    </p:spTree>
    <p:extLst>
      <p:ext uri="{BB962C8B-B14F-4D97-AF65-F5344CB8AC3E}">
        <p14:creationId xmlns:p14="http://schemas.microsoft.com/office/powerpoint/2010/main" val="290557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40848" y="2284912"/>
            <a:ext cx="4900085" cy="3817951"/>
          </a:xfrm>
          <a:prstGeom prst="rect">
            <a:avLst/>
          </a:prstGeom>
        </p:spPr>
      </p:pic>
      <p:sp>
        <p:nvSpPr>
          <p:cNvPr id="2" name="Title 1"/>
          <p:cNvSpPr>
            <a:spLocks noGrp="1"/>
          </p:cNvSpPr>
          <p:nvPr>
            <p:ph type="title"/>
          </p:nvPr>
        </p:nvSpPr>
        <p:spPr/>
        <p:txBody>
          <a:bodyPr/>
          <a:lstStyle/>
          <a:p>
            <a:r>
              <a:rPr lang="en-US" dirty="0"/>
              <a:t>Smart 3D intro:  Project Management</a:t>
            </a:r>
          </a:p>
        </p:txBody>
      </p:sp>
      <p:sp>
        <p:nvSpPr>
          <p:cNvPr id="3" name="Content Placeholder 2"/>
          <p:cNvSpPr>
            <a:spLocks noGrp="1"/>
          </p:cNvSpPr>
          <p:nvPr>
            <p:ph type="body" sz="quarter" idx="10"/>
          </p:nvPr>
        </p:nvSpPr>
        <p:spPr/>
        <p:txBody>
          <a:bodyPr>
            <a:normAutofit/>
          </a:bodyPr>
          <a:lstStyle/>
          <a:p>
            <a:r>
              <a:rPr lang="en-US" sz="2000" dirty="0"/>
              <a:t>Create, backup and restore models</a:t>
            </a:r>
          </a:p>
          <a:p>
            <a:r>
              <a:rPr lang="en-US" sz="2000" dirty="0"/>
              <a:t>Modify user accesses to model objects</a:t>
            </a:r>
          </a:p>
          <a:p>
            <a:r>
              <a:rPr lang="en-US" sz="2000" dirty="0"/>
              <a:t>Start/Stop Interference checking</a:t>
            </a:r>
          </a:p>
          <a:p>
            <a:r>
              <a:rPr lang="en-US" sz="2000" dirty="0"/>
              <a:t>Configure Global Workshare</a:t>
            </a:r>
          </a:p>
          <a:p>
            <a:r>
              <a:rPr lang="en-US" sz="2000" dirty="0"/>
              <a:t>Migrate databases</a:t>
            </a:r>
          </a:p>
          <a:p>
            <a:endParaRPr lang="en-US" sz="2000" dirty="0"/>
          </a:p>
          <a:p>
            <a:endParaRPr lang="en-US" sz="2000" dirty="0"/>
          </a:p>
        </p:txBody>
      </p:sp>
      <p:sp>
        <p:nvSpPr>
          <p:cNvPr id="8" name="AutoShape 6"/>
          <p:cNvSpPr>
            <a:spLocks noChangeArrowheads="1"/>
          </p:cNvSpPr>
          <p:nvPr/>
        </p:nvSpPr>
        <p:spPr bwMode="auto">
          <a:xfrm>
            <a:off x="2435968" y="3607586"/>
            <a:ext cx="1295400" cy="381000"/>
          </a:xfrm>
          <a:prstGeom prst="wedgeRoundRectCallout">
            <a:avLst>
              <a:gd name="adj1" fmla="val 79829"/>
              <a:gd name="adj2" fmla="val -28410"/>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Tree view</a:t>
            </a:r>
          </a:p>
        </p:txBody>
      </p:sp>
      <p:sp>
        <p:nvSpPr>
          <p:cNvPr id="10" name="AutoShape 6"/>
          <p:cNvSpPr>
            <a:spLocks noChangeArrowheads="1"/>
          </p:cNvSpPr>
          <p:nvPr/>
        </p:nvSpPr>
        <p:spPr bwMode="auto">
          <a:xfrm>
            <a:off x="6934200" y="4213983"/>
            <a:ext cx="1143000" cy="408979"/>
          </a:xfrm>
          <a:prstGeom prst="wedgeRoundRectCallout">
            <a:avLst>
              <a:gd name="adj1" fmla="val -33114"/>
              <a:gd name="adj2" fmla="val -95942"/>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List  view</a:t>
            </a:r>
          </a:p>
        </p:txBody>
      </p:sp>
      <p:sp>
        <p:nvSpPr>
          <p:cNvPr id="11" name="AutoShape 5"/>
          <p:cNvSpPr>
            <a:spLocks noChangeArrowheads="1"/>
          </p:cNvSpPr>
          <p:nvPr/>
        </p:nvSpPr>
        <p:spPr bwMode="auto">
          <a:xfrm>
            <a:off x="6324600" y="1622829"/>
            <a:ext cx="914400" cy="533400"/>
          </a:xfrm>
          <a:prstGeom prst="wedgeRoundRectCallout">
            <a:avLst>
              <a:gd name="adj1" fmla="val -102141"/>
              <a:gd name="adj2" fmla="val 137556"/>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Main Menu</a:t>
            </a:r>
          </a:p>
        </p:txBody>
      </p:sp>
      <p:sp>
        <p:nvSpPr>
          <p:cNvPr id="13" name="AutoShape 6"/>
          <p:cNvSpPr>
            <a:spLocks noChangeArrowheads="1"/>
          </p:cNvSpPr>
          <p:nvPr/>
        </p:nvSpPr>
        <p:spPr bwMode="auto">
          <a:xfrm>
            <a:off x="2819400" y="4904577"/>
            <a:ext cx="1295400" cy="533400"/>
          </a:xfrm>
          <a:prstGeom prst="wedgeRoundRectCallout">
            <a:avLst>
              <a:gd name="adj1" fmla="val 94374"/>
              <a:gd name="adj2" fmla="val -129708"/>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Permissions</a:t>
            </a:r>
          </a:p>
          <a:p>
            <a:pPr algn="ctr"/>
            <a:r>
              <a:rPr lang="en-US" sz="1400" b="1" dirty="0">
                <a:latin typeface="Times New Roman" pitchFamily="18" charset="0"/>
              </a:rPr>
              <a:t>Hierarchy</a:t>
            </a:r>
          </a:p>
        </p:txBody>
      </p:sp>
    </p:spTree>
    <p:extLst>
      <p:ext uri="{BB962C8B-B14F-4D97-AF65-F5344CB8AC3E}">
        <p14:creationId xmlns:p14="http://schemas.microsoft.com/office/powerpoint/2010/main" val="10727947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 Transform : Best Practices</a:t>
            </a:r>
          </a:p>
        </p:txBody>
      </p:sp>
      <p:sp>
        <p:nvSpPr>
          <p:cNvPr id="3" name="Content Placeholder 2"/>
          <p:cNvSpPr>
            <a:spLocks noGrp="1"/>
          </p:cNvSpPr>
          <p:nvPr>
            <p:ph type="body" sz="quarter" idx="10"/>
          </p:nvPr>
        </p:nvSpPr>
        <p:spPr/>
        <p:txBody>
          <a:bodyPr>
            <a:normAutofit/>
          </a:bodyPr>
          <a:lstStyle/>
          <a:p>
            <a:r>
              <a:rPr lang="en-US" sz="2000" dirty="0"/>
              <a:t>Create a backup</a:t>
            </a:r>
          </a:p>
          <a:p>
            <a:r>
              <a:rPr lang="en-US" sz="2000" dirty="0"/>
              <a:t>Disconnect objects at the boundary</a:t>
            </a:r>
          </a:p>
          <a:p>
            <a:r>
              <a:rPr lang="en-US" sz="2000" dirty="0"/>
              <a:t>Have write permission</a:t>
            </a:r>
          </a:p>
          <a:p>
            <a:r>
              <a:rPr lang="en-US" sz="2000" dirty="0"/>
              <a:t>Avoid concurrent editing</a:t>
            </a:r>
          </a:p>
          <a:p>
            <a:r>
              <a:rPr lang="en-US" sz="2000" dirty="0"/>
              <a:t>Model Data Reuse (MDR) and Model Data Transform (MDT) workflow using delete optional</a:t>
            </a:r>
          </a:p>
          <a:p>
            <a:endParaRPr lang="en-US" sz="2000" dirty="0"/>
          </a:p>
        </p:txBody>
      </p:sp>
    </p:spTree>
    <p:extLst>
      <p:ext uri="{BB962C8B-B14F-4D97-AF65-F5344CB8AC3E}">
        <p14:creationId xmlns:p14="http://schemas.microsoft.com/office/powerpoint/2010/main" val="4268408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 Transform : Best Practices</a:t>
            </a:r>
          </a:p>
        </p:txBody>
      </p:sp>
      <p:sp>
        <p:nvSpPr>
          <p:cNvPr id="3" name="Text Placeholder 2">
            <a:extLst>
              <a:ext uri="{FF2B5EF4-FFF2-40B4-BE49-F238E27FC236}">
                <a16:creationId xmlns:a16="http://schemas.microsoft.com/office/drawing/2014/main" id="{4AADB541-2D3D-44E6-8284-326A14715FCC}"/>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2"/>
          <a:stretch>
            <a:fillRect/>
          </a:stretch>
        </p:blipFill>
        <p:spPr>
          <a:xfrm>
            <a:off x="2362200" y="1955006"/>
            <a:ext cx="3657600" cy="3481388"/>
          </a:xfrm>
          <a:prstGeom prst="rect">
            <a:avLst/>
          </a:prstGeom>
        </p:spPr>
      </p:pic>
    </p:spTree>
    <p:extLst>
      <p:ext uri="{BB962C8B-B14F-4D97-AF65-F5344CB8AC3E}">
        <p14:creationId xmlns:p14="http://schemas.microsoft.com/office/powerpoint/2010/main" val="28226883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ctrTitle"/>
          </p:nvPr>
        </p:nvSpPr>
        <p:spPr/>
        <p:txBody>
          <a:bodyPr/>
          <a:lstStyle/>
          <a:p>
            <a:pPr eaLnBrk="1" hangingPunct="1"/>
            <a:r>
              <a:rPr lang="en-US" dirty="0"/>
              <a:t>Setup and Administration Lab</a:t>
            </a:r>
          </a:p>
        </p:txBody>
      </p:sp>
      <p:sp>
        <p:nvSpPr>
          <p:cNvPr id="270338" name="Rectangle 3"/>
          <p:cNvSpPr>
            <a:spLocks noGrp="1" noChangeArrowheads="1"/>
          </p:cNvSpPr>
          <p:nvPr>
            <p:ph type="subTitle" idx="1"/>
          </p:nvPr>
        </p:nvSpPr>
        <p:spPr/>
        <p:txBody>
          <a:bodyPr/>
          <a:lstStyle/>
          <a:p>
            <a:pPr eaLnBrk="1" hangingPunct="1"/>
            <a:r>
              <a:rPr lang="en-US" sz="2000" dirty="0"/>
              <a:t>Lab 22</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10324504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Synchronization</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eaLnBrk="1" hangingPunct="1"/>
            <a:r>
              <a:rPr lang="en-US" dirty="0"/>
              <a:t>Synchronize Model with Catalog</a:t>
            </a:r>
          </a:p>
        </p:txBody>
      </p:sp>
      <p:sp>
        <p:nvSpPr>
          <p:cNvPr id="274433" name="Rectangle 3"/>
          <p:cNvSpPr>
            <a:spLocks noGrp="1" noChangeArrowheads="1"/>
          </p:cNvSpPr>
          <p:nvPr>
            <p:ph type="body" sz="quarter" idx="10"/>
          </p:nvPr>
        </p:nvSpPr>
        <p:spPr/>
        <p:txBody>
          <a:bodyPr>
            <a:normAutofit/>
          </a:bodyPr>
          <a:lstStyle/>
          <a:p>
            <a:pPr marL="0" indent="3175" eaLnBrk="1" hangingPunct="1"/>
            <a:r>
              <a:rPr lang="en-US" sz="2000" dirty="0"/>
              <a:t>  Used to propagate changes from the catalog to the model (including property, specification, and symbol changes)</a:t>
            </a:r>
          </a:p>
          <a:p>
            <a:pPr marL="0" indent="3175" eaLnBrk="1" hangingPunct="1"/>
            <a:endParaRPr lang="en-US" sz="2400" dirty="0"/>
          </a:p>
          <a:p>
            <a:pPr marL="0" indent="3175" eaLnBrk="1" hangingPunct="1">
              <a:buFont typeface="Wingdings" pitchFamily="2" charset="2"/>
              <a:buNone/>
            </a:pPr>
            <a:endParaRPr lang="en-US" sz="2400" dirty="0"/>
          </a:p>
        </p:txBody>
      </p:sp>
      <p:grpSp>
        <p:nvGrpSpPr>
          <p:cNvPr id="2" name="Group 15"/>
          <p:cNvGrpSpPr>
            <a:grpSpLocks/>
          </p:cNvGrpSpPr>
          <p:nvPr/>
        </p:nvGrpSpPr>
        <p:grpSpPr bwMode="auto">
          <a:xfrm>
            <a:off x="2514600" y="3314700"/>
            <a:ext cx="1295400" cy="1219200"/>
            <a:chOff x="2016" y="3216"/>
            <a:chExt cx="528" cy="528"/>
          </a:xfrm>
        </p:grpSpPr>
        <p:sp>
          <p:nvSpPr>
            <p:cNvPr id="274440" name="AutoShape 5"/>
            <p:cNvSpPr>
              <a:spLocks noChangeArrowheads="1"/>
            </p:cNvSpPr>
            <p:nvPr/>
          </p:nvSpPr>
          <p:spPr bwMode="gray">
            <a:xfrm>
              <a:off x="2016" y="3216"/>
              <a:ext cx="528" cy="528"/>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a:p>
          </p:txBody>
        </p:sp>
        <p:sp>
          <p:nvSpPr>
            <p:cNvPr id="274441" name="WordArt 10"/>
            <p:cNvSpPr>
              <a:spLocks noChangeArrowheads="1" noChangeShapeType="1" noTextEdit="1"/>
            </p:cNvSpPr>
            <p:nvPr/>
          </p:nvSpPr>
          <p:spPr bwMode="black">
            <a:xfrm>
              <a:off x="2047" y="3398"/>
              <a:ext cx="466" cy="28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none" fromWordArt="1">
              <a:prstTxWarp prst="textPlain">
                <a:avLst>
                  <a:gd name="adj" fmla="val 50000"/>
                </a:avLst>
              </a:prstTxWarp>
            </a:bodyPr>
            <a:lstStyle/>
            <a:p>
              <a:pPr algn="ctr"/>
              <a:r>
                <a:rPr lang="en-US" sz="3600" kern="10" spc="720" dirty="0">
                  <a:ln w="9525">
                    <a:noFill/>
                    <a:round/>
                    <a:headEnd/>
                    <a:tailEnd/>
                  </a:ln>
                  <a:solidFill>
                    <a:schemeClr val="bg1"/>
                  </a:solidFill>
                  <a:effectLst>
                    <a:outerShdw dist="45791" dir="3378596" algn="ctr" rotWithShape="0">
                      <a:srgbClr val="4D4D4D">
                        <a:alpha val="79999"/>
                      </a:srgbClr>
                    </a:outerShdw>
                  </a:effectLst>
                  <a:latin typeface="Arial Black"/>
                </a:rPr>
                <a:t>CDB</a:t>
              </a:r>
            </a:p>
          </p:txBody>
        </p:sp>
      </p:grpSp>
      <p:grpSp>
        <p:nvGrpSpPr>
          <p:cNvPr id="3" name="Group 17"/>
          <p:cNvGrpSpPr>
            <a:grpSpLocks/>
          </p:cNvGrpSpPr>
          <p:nvPr/>
        </p:nvGrpSpPr>
        <p:grpSpPr bwMode="auto">
          <a:xfrm>
            <a:off x="5410200" y="3276600"/>
            <a:ext cx="1295400" cy="1295400"/>
            <a:chOff x="3456" y="3216"/>
            <a:chExt cx="528" cy="528"/>
          </a:xfrm>
        </p:grpSpPr>
        <p:sp>
          <p:nvSpPr>
            <p:cNvPr id="274438" name="AutoShape 5"/>
            <p:cNvSpPr>
              <a:spLocks noChangeArrowheads="1"/>
            </p:cNvSpPr>
            <p:nvPr/>
          </p:nvSpPr>
          <p:spPr bwMode="gray">
            <a:xfrm>
              <a:off x="3456" y="3216"/>
              <a:ext cx="528" cy="52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p>
          </p:txBody>
        </p:sp>
        <p:sp>
          <p:nvSpPr>
            <p:cNvPr id="274439" name="WordArt 12"/>
            <p:cNvSpPr>
              <a:spLocks noChangeArrowheads="1" noChangeShapeType="1" noTextEdit="1"/>
            </p:cNvSpPr>
            <p:nvPr/>
          </p:nvSpPr>
          <p:spPr bwMode="black">
            <a:xfrm>
              <a:off x="3487" y="3403"/>
              <a:ext cx="466" cy="269"/>
            </a:xfrm>
            <a:prstGeom prst="rect">
              <a:avLst/>
            </a:prstGeom>
            <a:noFill/>
            <a:ln>
              <a:noFill/>
            </a:ln>
          </p:spPr>
          <p:style>
            <a:lnRef idx="3">
              <a:schemeClr val="lt1"/>
            </a:lnRef>
            <a:fillRef idx="1">
              <a:schemeClr val="accent4"/>
            </a:fillRef>
            <a:effectRef idx="1">
              <a:schemeClr val="accent4"/>
            </a:effectRef>
            <a:fontRef idx="minor">
              <a:schemeClr val="lt1"/>
            </a:fontRef>
          </p:style>
          <p:txBody>
            <a:bodyPr wrap="none" fromWordArt="1">
              <a:prstTxWarp prst="textPlain">
                <a:avLst>
                  <a:gd name="adj" fmla="val 50000"/>
                </a:avLst>
              </a:prstTxWarp>
            </a:bodyPr>
            <a:lstStyle/>
            <a:p>
              <a:pPr algn="ctr"/>
              <a:r>
                <a:rPr lang="en-US" sz="3600" kern="10" spc="720" dirty="0">
                  <a:ln w="9525">
                    <a:noFill/>
                    <a:round/>
                    <a:headEnd/>
                    <a:tailEnd/>
                  </a:ln>
                  <a:solidFill>
                    <a:schemeClr val="bg1"/>
                  </a:solidFill>
                  <a:effectLst>
                    <a:outerShdw dist="45791" dir="3378596" algn="ctr" rotWithShape="0">
                      <a:srgbClr val="4D4D4D">
                        <a:alpha val="79999"/>
                      </a:srgbClr>
                    </a:outerShdw>
                  </a:effectLst>
                  <a:latin typeface="Arial Black"/>
                </a:rPr>
                <a:t>MDB</a:t>
              </a:r>
            </a:p>
          </p:txBody>
        </p:sp>
      </p:grpSp>
      <p:sp>
        <p:nvSpPr>
          <p:cNvPr id="274437" name="Line 13"/>
          <p:cNvSpPr>
            <a:spLocks noChangeShapeType="1"/>
          </p:cNvSpPr>
          <p:nvPr/>
        </p:nvSpPr>
        <p:spPr bwMode="black">
          <a:xfrm>
            <a:off x="4076700" y="3923506"/>
            <a:ext cx="1066800" cy="1588"/>
          </a:xfrm>
          <a:prstGeom prst="line">
            <a:avLst/>
          </a:prstGeom>
          <a:noFill/>
          <a:ln w="57150">
            <a:solidFill>
              <a:schemeClr val="tx1"/>
            </a:solidFill>
            <a:round/>
            <a:headEnd/>
            <a:tailEnd type="triangle" w="med" len="med"/>
          </a:ln>
        </p:spPr>
        <p:txBody>
          <a:bodyPr anchor="ctr"/>
          <a:lstStyle/>
          <a:p>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ChangeArrowheads="1"/>
          </p:cNvSpPr>
          <p:nvPr>
            <p:ph type="title"/>
          </p:nvPr>
        </p:nvSpPr>
        <p:spPr/>
        <p:txBody>
          <a:bodyPr/>
          <a:lstStyle/>
          <a:p>
            <a:pPr eaLnBrk="1" hangingPunct="1"/>
            <a:r>
              <a:rPr lang="en-US"/>
              <a:t>Synchronize Model with Catalog</a:t>
            </a:r>
          </a:p>
        </p:txBody>
      </p:sp>
      <p:sp>
        <p:nvSpPr>
          <p:cNvPr id="276482" name="Rectangle 3"/>
          <p:cNvSpPr>
            <a:spLocks noGrp="1" noChangeArrowheads="1"/>
          </p:cNvSpPr>
          <p:nvPr>
            <p:ph type="body" sz="quarter" idx="10"/>
          </p:nvPr>
        </p:nvSpPr>
        <p:spPr/>
        <p:txBody>
          <a:bodyPr>
            <a:normAutofit/>
          </a:bodyPr>
          <a:lstStyle/>
          <a:p>
            <a:pPr eaLnBrk="1" hangingPunct="1">
              <a:buFont typeface="Wingdings" pitchFamily="2" charset="2"/>
              <a:buNone/>
            </a:pPr>
            <a:r>
              <a:rPr lang="en-US" sz="2000" dirty="0"/>
              <a:t>The model database is updated to include the following changes:</a:t>
            </a:r>
          </a:p>
          <a:p>
            <a:pPr eaLnBrk="1" hangingPunct="1"/>
            <a:r>
              <a:rPr lang="en-US" sz="2000" dirty="0"/>
              <a:t>Modifications to properties that have been </a:t>
            </a:r>
            <a:r>
              <a:rPr lang="en-US" sz="2000" dirty="0" err="1"/>
              <a:t>bulkloaded</a:t>
            </a:r>
            <a:r>
              <a:rPr lang="en-US" sz="2000" dirty="0"/>
              <a:t> into the catalog.</a:t>
            </a:r>
          </a:p>
          <a:p>
            <a:pPr eaLnBrk="1" hangingPunct="1"/>
            <a:r>
              <a:rPr lang="en-US" sz="2000" dirty="0"/>
              <a:t>Modifications to name rules.</a:t>
            </a:r>
          </a:p>
          <a:p>
            <a:pPr eaLnBrk="1" hangingPunct="1"/>
            <a:r>
              <a:rPr lang="en-US" sz="2000" dirty="0"/>
              <a:t>Parts that have been deleted from the Catalog are added to the </a:t>
            </a:r>
            <a:r>
              <a:rPr lang="en-US" sz="2000" b="1" dirty="0"/>
              <a:t>To Do List.</a:t>
            </a:r>
          </a:p>
          <a:p>
            <a:pPr eaLnBrk="1" hangingPunct="1"/>
            <a:r>
              <a:rPr lang="en-US" sz="2000" dirty="0"/>
              <a:t>Does not automatically synchronize Reference 3D models.  You can choose to synchronize the Smart 3D model with the Reference 3D model when you update the Reference 3D project.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ChangeArrowheads="1"/>
          </p:cNvSpPr>
          <p:nvPr>
            <p:ph type="title"/>
          </p:nvPr>
        </p:nvSpPr>
        <p:spPr/>
        <p:txBody>
          <a:bodyPr/>
          <a:lstStyle/>
          <a:p>
            <a:r>
              <a:rPr lang="en-US"/>
              <a:t>Synchronize Model with Catalog</a:t>
            </a:r>
          </a:p>
        </p:txBody>
      </p:sp>
      <p:sp>
        <p:nvSpPr>
          <p:cNvPr id="278530" name="Rectangle 3"/>
          <p:cNvSpPr>
            <a:spLocks noGrp="1" noChangeArrowheads="1"/>
          </p:cNvSpPr>
          <p:nvPr>
            <p:ph type="body" sz="quarter" idx="10"/>
          </p:nvPr>
        </p:nvSpPr>
        <p:spPr/>
        <p:txBody>
          <a:bodyPr>
            <a:normAutofit/>
          </a:bodyPr>
          <a:lstStyle/>
          <a:p>
            <a:pPr>
              <a:lnSpc>
                <a:spcPct val="110000"/>
              </a:lnSpc>
            </a:pPr>
            <a:r>
              <a:rPr lang="en-US" sz="2000" dirty="0"/>
              <a:t>Actions performed by the Synchronization command will depend on the level of access of the user running the command from Project Management:</a:t>
            </a:r>
          </a:p>
          <a:p>
            <a:pPr>
              <a:lnSpc>
                <a:spcPct val="110000"/>
              </a:lnSpc>
              <a:buNone/>
            </a:pPr>
            <a:endParaRPr lang="en-US" sz="1600" dirty="0"/>
          </a:p>
          <a:p>
            <a:pPr>
              <a:lnSpc>
                <a:spcPct val="110000"/>
              </a:lnSpc>
            </a:pPr>
            <a:r>
              <a:rPr lang="en-US" sz="2000" dirty="0"/>
              <a:t>User with write access to model objects:</a:t>
            </a:r>
          </a:p>
          <a:p>
            <a:pPr lvl="1">
              <a:lnSpc>
                <a:spcPct val="110000"/>
              </a:lnSpc>
            </a:pPr>
            <a:r>
              <a:rPr lang="en-US" sz="1800" dirty="0"/>
              <a:t>Extended execution time</a:t>
            </a:r>
          </a:p>
          <a:p>
            <a:pPr lvl="1">
              <a:lnSpc>
                <a:spcPct val="110000"/>
              </a:lnSpc>
            </a:pPr>
            <a:r>
              <a:rPr lang="en-US" sz="1800" dirty="0"/>
              <a:t>Model objects will be updated automatically with no user interaction</a:t>
            </a:r>
          </a:p>
          <a:p>
            <a:pPr>
              <a:lnSpc>
                <a:spcPct val="110000"/>
              </a:lnSpc>
            </a:pPr>
            <a:endParaRPr lang="en-US" sz="2000" dirty="0"/>
          </a:p>
          <a:p>
            <a:pPr>
              <a:lnSpc>
                <a:spcPct val="110000"/>
              </a:lnSpc>
            </a:pPr>
            <a:r>
              <a:rPr lang="en-US" sz="2000" dirty="0"/>
              <a:t>User with read access to model objects:</a:t>
            </a:r>
          </a:p>
          <a:p>
            <a:pPr lvl="1">
              <a:lnSpc>
                <a:spcPct val="110000"/>
              </a:lnSpc>
            </a:pPr>
            <a:r>
              <a:rPr lang="en-US" sz="1800" dirty="0"/>
              <a:t>Reduced execution time</a:t>
            </a:r>
          </a:p>
          <a:p>
            <a:pPr lvl="1">
              <a:lnSpc>
                <a:spcPct val="110000"/>
              </a:lnSpc>
            </a:pPr>
            <a:r>
              <a:rPr lang="en-US" sz="1800" dirty="0"/>
              <a:t>Objects will not be updated automatically</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p:cNvSpPr>
            <a:spLocks noGrp="1" noChangeArrowheads="1"/>
          </p:cNvSpPr>
          <p:nvPr>
            <p:ph type="title"/>
          </p:nvPr>
        </p:nvSpPr>
        <p:spPr/>
        <p:txBody>
          <a:bodyPr/>
          <a:lstStyle/>
          <a:p>
            <a:pPr eaLnBrk="1" hangingPunct="1"/>
            <a:r>
              <a:rPr lang="en-US" dirty="0"/>
              <a:t>Synchronize Model with Catalog</a:t>
            </a:r>
          </a:p>
        </p:txBody>
      </p:sp>
      <p:sp>
        <p:nvSpPr>
          <p:cNvPr id="2" name="Text Placeholder 1">
            <a:extLst>
              <a:ext uri="{FF2B5EF4-FFF2-40B4-BE49-F238E27FC236}">
                <a16:creationId xmlns:a16="http://schemas.microsoft.com/office/drawing/2014/main" id="{D88B311E-CBA2-4DB0-BA30-6C332FCF26BB}"/>
              </a:ext>
            </a:extLst>
          </p:cNvPr>
          <p:cNvSpPr>
            <a:spLocks noGrp="1"/>
          </p:cNvSpPr>
          <p:nvPr>
            <p:ph type="body" sz="quarter" idx="10"/>
          </p:nvPr>
        </p:nvSpPr>
        <p:spPr/>
        <p:txBody>
          <a:bodyPr/>
          <a:lstStyle/>
          <a:p>
            <a:endParaRPr lang="en-US"/>
          </a:p>
        </p:txBody>
      </p:sp>
      <p:pic>
        <p:nvPicPr>
          <p:cNvPr id="4" name="Picture 3" descr="C:\Users\PPMUser\AppData\Local\Temp\SNAGHTMLbaab7e6.PNG"/>
          <p:cNvPicPr/>
          <p:nvPr/>
        </p:nvPicPr>
        <p:blipFill>
          <a:blip r:embed="rId3" cstate="print"/>
          <a:srcRect/>
          <a:stretch>
            <a:fillRect/>
          </a:stretch>
        </p:blipFill>
        <p:spPr bwMode="auto">
          <a:xfrm>
            <a:off x="1981200" y="1676400"/>
            <a:ext cx="5353367" cy="3695700"/>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 Model with Catalog</a:t>
            </a:r>
          </a:p>
        </p:txBody>
      </p:sp>
      <p:sp>
        <p:nvSpPr>
          <p:cNvPr id="3" name="Content Placeholder 2"/>
          <p:cNvSpPr>
            <a:spLocks noGrp="1"/>
          </p:cNvSpPr>
          <p:nvPr>
            <p:ph type="body" sz="quarter" idx="10"/>
          </p:nvPr>
        </p:nvSpPr>
        <p:spPr>
          <a:xfrm>
            <a:off x="266701" y="1143000"/>
            <a:ext cx="8605838" cy="4800600"/>
          </a:xfrm>
        </p:spPr>
        <p:txBody>
          <a:bodyPr/>
          <a:lstStyle/>
          <a:p>
            <a:r>
              <a:rPr lang="en-US" dirty="0"/>
              <a:t>To list all objects that have been flagged for interactive update in the model workspace, run </a:t>
            </a:r>
            <a:r>
              <a:rPr lang="en-US" b="1" dirty="0"/>
              <a:t>Diagnostic Synch Workspace Report</a:t>
            </a:r>
          </a:p>
          <a:p>
            <a:endParaRPr lang="en-US" b="1" dirty="0"/>
          </a:p>
        </p:txBody>
      </p:sp>
      <p:pic>
        <p:nvPicPr>
          <p:cNvPr id="6" name="Picture 5" descr="Copy of Diagnostic Synch Workspace Report-1-0001.xlsm - Exc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81" y="1752600"/>
            <a:ext cx="8448558" cy="4271964"/>
          </a:xfrm>
          <a:prstGeom prst="rect">
            <a:avLst/>
          </a:prstGeom>
        </p:spPr>
      </p:pic>
    </p:spTree>
    <p:extLst>
      <p:ext uri="{BB962C8B-B14F-4D97-AF65-F5344CB8AC3E}">
        <p14:creationId xmlns:p14="http://schemas.microsoft.com/office/powerpoint/2010/main" val="34902340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a:t>Database Maintenance Command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t>Smart 3D intro:  Relationships and Integration</a:t>
            </a:r>
          </a:p>
        </p:txBody>
      </p:sp>
      <p:sp>
        <p:nvSpPr>
          <p:cNvPr id="26626" name="Content Placeholder 2"/>
          <p:cNvSpPr>
            <a:spLocks noGrp="1"/>
          </p:cNvSpPr>
          <p:nvPr>
            <p:ph type="body" sz="quarter" idx="10"/>
          </p:nvPr>
        </p:nvSpPr>
        <p:spPr/>
        <p:txBody>
          <a:bodyPr>
            <a:normAutofit/>
          </a:bodyPr>
          <a:lstStyle/>
          <a:p>
            <a:r>
              <a:rPr lang="en-US" sz="2000" dirty="0"/>
              <a:t>Smart 3D synchronizes key elements of integration and relationships.</a:t>
            </a:r>
          </a:p>
          <a:p>
            <a:endParaRPr lang="en-US" sz="2000" dirty="0"/>
          </a:p>
          <a:p>
            <a:r>
              <a:rPr lang="en-US" sz="2000" dirty="0"/>
              <a:t>Integration - Smart 3D allows multiple engineering disciplines to work concurrently and in real-time against relational databases.</a:t>
            </a:r>
          </a:p>
          <a:p>
            <a:endParaRPr lang="en-US" sz="2000" dirty="0"/>
          </a:p>
          <a:p>
            <a:r>
              <a:rPr lang="en-US" sz="2000" dirty="0"/>
              <a:t>Relationships - Smart 3D's relationship manager controls design changes across disciplines, which in turn establishes and maintains appropriate behaviors among structures, equipment, and systems.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r>
              <a:rPr lang="en-US"/>
              <a:t>Database Maintenance Command</a:t>
            </a:r>
            <a:endParaRPr lang="es-ES"/>
          </a:p>
        </p:txBody>
      </p:sp>
      <p:sp>
        <p:nvSpPr>
          <p:cNvPr id="283650" name="Rectangle 3"/>
          <p:cNvSpPr>
            <a:spLocks noGrp="1" noChangeArrowheads="1"/>
          </p:cNvSpPr>
          <p:nvPr>
            <p:ph type="body" sz="quarter" idx="10"/>
          </p:nvPr>
        </p:nvSpPr>
        <p:spPr/>
        <p:txBody>
          <a:bodyPr/>
          <a:lstStyle/>
          <a:p>
            <a:r>
              <a:rPr lang="es-ES" sz="2000"/>
              <a:t>Provides a tool to purge temporary data that may cause performance issues.</a:t>
            </a:r>
          </a:p>
          <a:p>
            <a:endParaRPr lang="es-ES" sz="2400"/>
          </a:p>
          <a:p>
            <a:endParaRPr lang="es-ES" sz="2400"/>
          </a:p>
        </p:txBody>
      </p:sp>
      <p:pic>
        <p:nvPicPr>
          <p:cNvPr id="6" name="Picture 5" descr="C:\Users\PPMUser\AppData\Local\Temp\SNAGHTMLbc0cf2e.PNG"/>
          <p:cNvPicPr/>
          <p:nvPr/>
        </p:nvPicPr>
        <p:blipFill>
          <a:blip r:embed="rId3" cstate="print"/>
          <a:srcRect/>
          <a:stretch>
            <a:fillRect/>
          </a:stretch>
        </p:blipFill>
        <p:spPr bwMode="auto">
          <a:xfrm>
            <a:off x="2286000" y="1981200"/>
            <a:ext cx="4406583" cy="4399915"/>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ChangeArrowheads="1"/>
          </p:cNvSpPr>
          <p:nvPr>
            <p:ph type="title"/>
          </p:nvPr>
        </p:nvSpPr>
        <p:spPr/>
        <p:txBody>
          <a:bodyPr/>
          <a:lstStyle/>
          <a:p>
            <a:r>
              <a:rPr lang="en-US"/>
              <a:t>Database Maintenance Command</a:t>
            </a:r>
            <a:endParaRPr lang="es-ES"/>
          </a:p>
        </p:txBody>
      </p:sp>
      <p:sp>
        <p:nvSpPr>
          <p:cNvPr id="285698" name="Rectangle 3"/>
          <p:cNvSpPr>
            <a:spLocks noGrp="1" noChangeArrowheads="1"/>
          </p:cNvSpPr>
          <p:nvPr>
            <p:ph type="body" sz="quarter" idx="10"/>
          </p:nvPr>
        </p:nvSpPr>
        <p:spPr/>
        <p:txBody>
          <a:bodyPr/>
          <a:lstStyle/>
          <a:p>
            <a:r>
              <a:rPr lang="en-US" sz="2400" dirty="0"/>
              <a:t>Delete temporary symbol variations (flavors) in database</a:t>
            </a:r>
          </a:p>
          <a:p>
            <a:pPr lvl="1"/>
            <a:r>
              <a:rPr lang="en-US" sz="2200" dirty="0"/>
              <a:t>These are temporary symbol variations that the software used during creation or placement of certain symbols.</a:t>
            </a:r>
          </a:p>
          <a:p>
            <a:r>
              <a:rPr lang="en-US" sz="2400" dirty="0"/>
              <a:t>Delete records of objects that users have deleted from model</a:t>
            </a:r>
          </a:p>
          <a:p>
            <a:r>
              <a:rPr lang="en-US" sz="2400" dirty="0"/>
              <a:t>Rebuild selected indexes</a:t>
            </a:r>
          </a:p>
          <a:p>
            <a:r>
              <a:rPr lang="en-US" sz="2400" dirty="0"/>
              <a:t>Reorganize selected indexes</a:t>
            </a:r>
          </a:p>
          <a:p>
            <a:endParaRPr lang="en-US" sz="2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ctrTitle"/>
          </p:nvPr>
        </p:nvSpPr>
        <p:spPr/>
        <p:txBody>
          <a:bodyPr/>
          <a:lstStyle/>
          <a:p>
            <a:pPr eaLnBrk="1" hangingPunct="1"/>
            <a:r>
              <a:rPr lang="en-US" dirty="0"/>
              <a:t>Setup and Administration Lab</a:t>
            </a:r>
          </a:p>
        </p:txBody>
      </p:sp>
      <p:sp>
        <p:nvSpPr>
          <p:cNvPr id="270338" name="Rectangle 3"/>
          <p:cNvSpPr>
            <a:spLocks noGrp="1" noChangeArrowheads="1"/>
          </p:cNvSpPr>
          <p:nvPr>
            <p:ph type="subTitle" idx="1"/>
          </p:nvPr>
        </p:nvSpPr>
        <p:spPr/>
        <p:txBody>
          <a:bodyPr/>
          <a:lstStyle/>
          <a:p>
            <a:pPr eaLnBrk="1" hangingPunct="1"/>
            <a:r>
              <a:rPr lang="en-US" sz="2000" dirty="0"/>
              <a:t>Lab 23 - 25</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3187958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ES"/>
              <a:t>Database Integrity</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t>Database Integrity: Overview</a:t>
            </a:r>
          </a:p>
        </p:txBody>
      </p:sp>
      <p:sp>
        <p:nvSpPr>
          <p:cNvPr id="289794" name="Rectangle 3"/>
          <p:cNvSpPr>
            <a:spLocks noGrp="1" noChangeArrowheads="1"/>
          </p:cNvSpPr>
          <p:nvPr>
            <p:ph type="body" sz="quarter" idx="10"/>
          </p:nvPr>
        </p:nvSpPr>
        <p:spPr/>
        <p:txBody>
          <a:bodyPr>
            <a:normAutofit/>
          </a:bodyPr>
          <a:lstStyle/>
          <a:p>
            <a:pPr eaLnBrk="1" hangingPunct="1">
              <a:lnSpc>
                <a:spcPct val="90000"/>
              </a:lnSpc>
            </a:pPr>
            <a:r>
              <a:rPr lang="en-US" sz="2000"/>
              <a:t>Database integrity problems are issues of the modeled objects that can in some circumstances prevent modeling activities or impact the accuracy of deliverables such as drawings or reports. </a:t>
            </a:r>
          </a:p>
          <a:p>
            <a:pPr eaLnBrk="1" hangingPunct="1">
              <a:lnSpc>
                <a:spcPct val="90000"/>
              </a:lnSpc>
            </a:pPr>
            <a:endParaRPr lang="en-US" sz="2000"/>
          </a:p>
          <a:p>
            <a:pPr eaLnBrk="1" hangingPunct="1">
              <a:lnSpc>
                <a:spcPct val="90000"/>
              </a:lnSpc>
            </a:pPr>
            <a:r>
              <a:rPr lang="en-US" sz="2000"/>
              <a:t>A typical example of a database integrity issue is an object that exists without a mandatory relation to another object in the model.  </a:t>
            </a:r>
          </a:p>
          <a:p>
            <a:pPr eaLnBrk="1" hangingPunct="1">
              <a:lnSpc>
                <a:spcPct val="90000"/>
              </a:lnSpc>
            </a:pPr>
            <a:endParaRPr lang="en-US" sz="2000"/>
          </a:p>
          <a:p>
            <a:pPr eaLnBrk="1" hangingPunct="1">
              <a:lnSpc>
                <a:spcPct val="90000"/>
              </a:lnSpc>
            </a:pPr>
            <a:endParaRPr lang="en-US" sz="2000"/>
          </a:p>
          <a:p>
            <a:pPr eaLnBrk="1" hangingPunct="1">
              <a:lnSpc>
                <a:spcPct val="90000"/>
              </a:lnSpc>
            </a:pPr>
            <a:endParaRPr lang="en-US" sz="2000"/>
          </a:p>
          <a:p>
            <a:pPr eaLnBrk="1" hangingPunct="1">
              <a:lnSpc>
                <a:spcPct val="90000"/>
              </a:lnSpc>
            </a:pPr>
            <a:endParaRPr lang="en-US" sz="28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p:txBody>
          <a:bodyPr/>
          <a:lstStyle/>
          <a:p>
            <a:r>
              <a:rPr lang="en-US"/>
              <a:t>Database Integrity: Overview</a:t>
            </a:r>
          </a:p>
        </p:txBody>
      </p:sp>
      <p:sp>
        <p:nvSpPr>
          <p:cNvPr id="291842" name="Rectangle 3"/>
          <p:cNvSpPr>
            <a:spLocks noGrp="1" noChangeArrowheads="1"/>
          </p:cNvSpPr>
          <p:nvPr>
            <p:ph type="body" sz="quarter" idx="10"/>
          </p:nvPr>
        </p:nvSpPr>
        <p:spPr/>
        <p:txBody>
          <a:bodyPr>
            <a:normAutofit/>
          </a:bodyPr>
          <a:lstStyle/>
          <a:p>
            <a:pPr>
              <a:buFont typeface="Wingdings" pitchFamily="2" charset="2"/>
              <a:buNone/>
            </a:pPr>
            <a:r>
              <a:rPr lang="en-US" sz="2800" b="1"/>
              <a:t>Important</a:t>
            </a:r>
            <a:endParaRPr lang="en-US" sz="2800"/>
          </a:p>
          <a:p>
            <a:r>
              <a:rPr lang="en-US" sz="2400"/>
              <a:t>These errors are not expected. However, in the event that they occur, you can correct them by perfoming the database integrity workflow in which objects will be addressed</a:t>
            </a:r>
          </a:p>
          <a:p>
            <a:r>
              <a:rPr lang="en-US" sz="2400"/>
              <a:t>We strongly recommend that you check the databases from time to time and promptly report any unknown problems to Intergraph. </a:t>
            </a:r>
          </a:p>
          <a:p>
            <a:r>
              <a:rPr lang="en-US" sz="2400"/>
              <a:t>If you receive a database integrity error that is not listed in documentation, contact Intergraph Process, Power &amp; Marine Support.</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ChangeArrowheads="1"/>
          </p:cNvSpPr>
          <p:nvPr>
            <p:ph type="title"/>
          </p:nvPr>
        </p:nvSpPr>
        <p:spPr/>
        <p:txBody>
          <a:bodyPr/>
          <a:lstStyle/>
          <a:p>
            <a:r>
              <a:rPr lang="en-US"/>
              <a:t>Database Integrity: Workflow</a:t>
            </a:r>
          </a:p>
        </p:txBody>
      </p:sp>
      <p:sp>
        <p:nvSpPr>
          <p:cNvPr id="293890" name="Rectangle 3"/>
          <p:cNvSpPr>
            <a:spLocks noGrp="1" noChangeArrowheads="1"/>
          </p:cNvSpPr>
          <p:nvPr>
            <p:ph type="body" sz="quarter" idx="10"/>
          </p:nvPr>
        </p:nvSpPr>
        <p:spPr/>
        <p:txBody>
          <a:bodyPr/>
          <a:lstStyle/>
          <a:p>
            <a:pPr eaLnBrk="1" hangingPunct="1"/>
            <a:r>
              <a:rPr lang="en-US" sz="2000"/>
              <a:t>The workflow to address database integrity issues have three overall steps:</a:t>
            </a:r>
          </a:p>
          <a:p>
            <a:pPr lvl="2" eaLnBrk="1" hangingPunct="1">
              <a:buFontTx/>
              <a:buNone/>
            </a:pPr>
            <a:r>
              <a:rPr lang="en-US" sz="2000"/>
              <a:t>1. Execute database integrity from Project Management.</a:t>
            </a:r>
          </a:p>
          <a:p>
            <a:pPr lvl="2" eaLnBrk="1" hangingPunct="1">
              <a:buFontTx/>
              <a:buNone/>
            </a:pPr>
            <a:r>
              <a:rPr lang="en-US" sz="2000"/>
              <a:t>2. Generate a report to review issues found.</a:t>
            </a:r>
          </a:p>
          <a:p>
            <a:pPr lvl="2" eaLnBrk="1" hangingPunct="1">
              <a:buFontTx/>
              <a:buNone/>
            </a:pPr>
            <a:r>
              <a:rPr lang="en-US" sz="2000"/>
              <a:t>3. Run Clean database command to address problems.</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a:t>Database Integrity: Execute Database Integrity</a:t>
            </a:r>
          </a:p>
        </p:txBody>
      </p:sp>
      <p:sp>
        <p:nvSpPr>
          <p:cNvPr id="295937" name="Rectangle 3"/>
          <p:cNvSpPr>
            <a:spLocks noGrp="1" noChangeArrowheads="1"/>
          </p:cNvSpPr>
          <p:nvPr>
            <p:ph type="body" sz="quarter" idx="10"/>
          </p:nvPr>
        </p:nvSpPr>
        <p:spPr/>
        <p:txBody>
          <a:bodyPr>
            <a:normAutofit/>
          </a:bodyPr>
          <a:lstStyle/>
          <a:p>
            <a:r>
              <a:rPr lang="en-US" sz="2000" dirty="0"/>
              <a:t> Execute database integrity from Project Management	</a:t>
            </a:r>
          </a:p>
          <a:p>
            <a:pPr lvl="1" eaLnBrk="1" hangingPunct="1">
              <a:buFont typeface="Arial" charset="0"/>
              <a:buNone/>
            </a:pPr>
            <a:r>
              <a:rPr lang="en-US" sz="2000" dirty="0"/>
              <a:t>	</a:t>
            </a:r>
          </a:p>
          <a:p>
            <a:pPr lvl="1" eaLnBrk="1" hangingPunct="1">
              <a:buFont typeface="Arial" charset="0"/>
              <a:buNone/>
            </a:pPr>
            <a:r>
              <a:rPr lang="en-US" sz="2000" dirty="0"/>
              <a:t>Check Database Integrity runs directly on a database (Site, Catalog, or Model), and creates records for the objects that need to be cleaned. Once the database has been scanned for errors, you can generate a report to review the errors that the Check Database Integrity command generated.</a:t>
            </a:r>
          </a:p>
          <a:p>
            <a:pPr lvl="1" eaLnBrk="1" hangingPunct="1">
              <a:buFont typeface="Arial" charset="0"/>
              <a:buNone/>
            </a:pPr>
            <a:endParaRPr lang="en-US" sz="2000" dirty="0"/>
          </a:p>
          <a:p>
            <a:pPr lvl="1" eaLnBrk="1" hangingPunct="1">
              <a:buFont typeface="Arial" charset="0"/>
              <a:buNone/>
            </a:pPr>
            <a:r>
              <a:rPr lang="en-US" sz="2000" dirty="0"/>
              <a:t>You can run this command multiple times:</a:t>
            </a:r>
          </a:p>
          <a:p>
            <a:pPr lvl="1"/>
            <a:r>
              <a:rPr lang="en-US" sz="2000" dirty="0"/>
              <a:t>To check the database for objects with integrity problems</a:t>
            </a:r>
          </a:p>
          <a:p>
            <a:pPr lvl="1"/>
            <a:r>
              <a:rPr lang="en-US" sz="2000" dirty="0"/>
              <a:t>To confirm that objects have been deleted or cleaned (second pass)</a:t>
            </a:r>
          </a:p>
          <a:p>
            <a:pPr lvl="1" eaLnBrk="1" hangingPunct="1">
              <a:buFont typeface="Arial" charset="0"/>
              <a:buNone/>
            </a:pPr>
            <a:endParaRPr lang="en-US" sz="2000" dirty="0"/>
          </a:p>
        </p:txBody>
      </p:sp>
      <p:sp>
        <p:nvSpPr>
          <p:cNvPr id="295939"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solidFill>
                <a:schemeClr val="bg1"/>
              </a:solidFill>
            </a:endParaRPr>
          </a:p>
        </p:txBody>
      </p:sp>
      <p:pic>
        <p:nvPicPr>
          <p:cNvPr id="7" name="Picture 6" descr="TheStructorr_magnifying_glass.png"/>
          <p:cNvPicPr>
            <a:picLocks noChangeAspect="1"/>
          </p:cNvPicPr>
          <p:nvPr/>
        </p:nvPicPr>
        <p:blipFill>
          <a:blip r:embed="rId3" cstate="print"/>
          <a:stretch>
            <a:fillRect/>
          </a:stretch>
        </p:blipFill>
        <p:spPr>
          <a:xfrm rot="709665">
            <a:off x="7780205" y="1150806"/>
            <a:ext cx="914400" cy="9144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p:txBody>
          <a:bodyPr/>
          <a:lstStyle/>
          <a:p>
            <a:r>
              <a:rPr lang="en-US"/>
              <a:t>Database Integrity: Generate reports</a:t>
            </a:r>
          </a:p>
        </p:txBody>
      </p:sp>
      <p:sp>
        <p:nvSpPr>
          <p:cNvPr id="297986" name="Rectangle 3"/>
          <p:cNvSpPr>
            <a:spLocks noGrp="1" noChangeArrowheads="1"/>
          </p:cNvSpPr>
          <p:nvPr>
            <p:ph type="body" sz="quarter" idx="10"/>
          </p:nvPr>
        </p:nvSpPr>
        <p:spPr/>
        <p:txBody>
          <a:bodyPr>
            <a:normAutofit lnSpcReduction="10000"/>
          </a:bodyPr>
          <a:lstStyle/>
          <a:p>
            <a:r>
              <a:rPr lang="en-US" sz="2800"/>
              <a:t>Generate a report to review issues found</a:t>
            </a:r>
          </a:p>
          <a:p>
            <a:pPr>
              <a:buNone/>
            </a:pPr>
            <a:r>
              <a:rPr lang="en-US" sz="2000"/>
              <a:t>		</a:t>
            </a:r>
          </a:p>
          <a:p>
            <a:pPr eaLnBrk="1" hangingPunct="1">
              <a:buFont typeface="Wingdings" pitchFamily="2" charset="2"/>
              <a:buNone/>
            </a:pPr>
            <a:r>
              <a:rPr lang="en-US" sz="2000"/>
              <a:t>	The software includes various report templates intended for diagnosing database integrity issues. You can run these report templates by opening a session in the software and clicking </a:t>
            </a:r>
            <a:r>
              <a:rPr lang="en-US" sz="2000" b="1"/>
              <a:t>Run Report </a:t>
            </a:r>
            <a:r>
              <a:rPr lang="en-US" sz="2000"/>
              <a:t>command from the </a:t>
            </a:r>
            <a:r>
              <a:rPr lang="en-US" sz="2000" b="1"/>
              <a:t>Tools </a:t>
            </a:r>
            <a:r>
              <a:rPr lang="en-US" sz="2000"/>
              <a:t>menu.  Report templates are located in the </a:t>
            </a:r>
            <a:r>
              <a:rPr lang="en-US" sz="2000" b="1"/>
              <a:t>Catalog Reports  </a:t>
            </a:r>
            <a:r>
              <a:rPr lang="en-US" sz="2000"/>
              <a:t>tab</a:t>
            </a:r>
            <a:r>
              <a:rPr lang="en-US" sz="2000" b="1"/>
              <a:t> </a:t>
            </a:r>
            <a:r>
              <a:rPr lang="en-US" sz="2000"/>
              <a:t>then under </a:t>
            </a:r>
            <a:r>
              <a:rPr lang="en-US" sz="2000" b="1"/>
              <a:t>Report</a:t>
            </a:r>
            <a:r>
              <a:rPr lang="en-US" sz="2000"/>
              <a:t> &gt; </a:t>
            </a:r>
            <a:r>
              <a:rPr lang="en-US" sz="2000" b="1"/>
              <a:t>Types of Reports </a:t>
            </a:r>
            <a:r>
              <a:rPr lang="en-US" sz="2000"/>
              <a:t>&gt; </a:t>
            </a:r>
            <a:r>
              <a:rPr lang="en-US" sz="2000" b="1"/>
              <a:t>Diagnostics</a:t>
            </a:r>
            <a:r>
              <a:rPr lang="en-US" sz="2000"/>
              <a:t> node.  Select any of the four following reports:</a:t>
            </a:r>
          </a:p>
          <a:p>
            <a:pPr eaLnBrk="1" hangingPunct="1">
              <a:buFont typeface="Wingdings" pitchFamily="2" charset="2"/>
              <a:buNone/>
            </a:pPr>
            <a:endParaRPr lang="en-US" sz="2000"/>
          </a:p>
          <a:p>
            <a:pPr eaLnBrk="1" hangingPunct="1">
              <a:buFont typeface="Wingdings" pitchFamily="2" charset="2"/>
              <a:buNone/>
            </a:pPr>
            <a:r>
              <a:rPr lang="en-US" sz="2000"/>
              <a:t>Diagnostic clean database issues</a:t>
            </a:r>
            <a:endParaRPr lang="en-US" sz="2400"/>
          </a:p>
          <a:p>
            <a:pPr eaLnBrk="1" hangingPunct="1">
              <a:buFont typeface="Wingdings" pitchFamily="2" charset="2"/>
              <a:buNone/>
            </a:pPr>
            <a:r>
              <a:rPr lang="en-US" sz="2000"/>
              <a:t>Diagnostic clean database issues grouped by problem description</a:t>
            </a:r>
          </a:p>
          <a:p>
            <a:pPr eaLnBrk="1" hangingPunct="1">
              <a:buFont typeface="Wingdings" pitchFamily="2" charset="2"/>
              <a:buNone/>
            </a:pPr>
            <a:r>
              <a:rPr lang="en-US" sz="2000"/>
              <a:t>Diagnostic clean database issues grouped by status</a:t>
            </a:r>
          </a:p>
          <a:p>
            <a:pPr eaLnBrk="1" hangingPunct="1">
              <a:buFont typeface="Wingdings" pitchFamily="2" charset="2"/>
              <a:buNone/>
            </a:pPr>
            <a:r>
              <a:rPr lang="en-US" sz="2000"/>
              <a:t>Diagnostic clean database issues with column filters</a:t>
            </a:r>
          </a:p>
          <a:p>
            <a:pPr eaLnBrk="1" hangingPunct="1">
              <a:buFont typeface="Wingdings" pitchFamily="2" charset="2"/>
              <a:buNone/>
            </a:pPr>
            <a:endParaRPr lang="en-US" sz="2000"/>
          </a:p>
          <a:p>
            <a:pPr eaLnBrk="1" hangingPunct="1">
              <a:buFont typeface="Wingdings" pitchFamily="2" charset="2"/>
              <a:buNone/>
            </a:pPr>
            <a:endParaRPr lang="en-US" sz="2000"/>
          </a:p>
          <a:p>
            <a:pPr eaLnBrk="1" hangingPunct="1">
              <a:buFont typeface="Wingdings" pitchFamily="2" charset="2"/>
              <a:buNone/>
            </a:pPr>
            <a:endParaRPr lang="en-US" sz="2000"/>
          </a:p>
        </p:txBody>
      </p:sp>
      <p:grpSp>
        <p:nvGrpSpPr>
          <p:cNvPr id="5" name="Group 4"/>
          <p:cNvGrpSpPr/>
          <p:nvPr/>
        </p:nvGrpSpPr>
        <p:grpSpPr>
          <a:xfrm>
            <a:off x="7315200" y="990600"/>
            <a:ext cx="1120266" cy="1120266"/>
            <a:chOff x="5562600" y="3581400"/>
            <a:chExt cx="1120266" cy="1120266"/>
          </a:xfrm>
        </p:grpSpPr>
        <p:pic>
          <p:nvPicPr>
            <p:cNvPr id="6" name="Picture 5" descr="1270238889.png"/>
            <p:cNvPicPr>
              <a:picLocks noChangeAspect="1"/>
            </p:cNvPicPr>
            <p:nvPr/>
          </p:nvPicPr>
          <p:blipFill>
            <a:blip r:embed="rId3" cstate="print"/>
            <a:stretch>
              <a:fillRect/>
            </a:stretch>
          </p:blipFill>
          <p:spPr>
            <a:xfrm>
              <a:off x="5562600" y="3581400"/>
              <a:ext cx="952500" cy="952500"/>
            </a:xfrm>
            <a:prstGeom prst="rect">
              <a:avLst/>
            </a:prstGeom>
          </p:spPr>
        </p:pic>
        <p:pic>
          <p:nvPicPr>
            <p:cNvPr id="7" name="Picture 6" descr="1270238889.png"/>
            <p:cNvPicPr>
              <a:picLocks noChangeAspect="1"/>
            </p:cNvPicPr>
            <p:nvPr/>
          </p:nvPicPr>
          <p:blipFill>
            <a:blip r:embed="rId3" cstate="print"/>
            <a:stretch>
              <a:fillRect/>
            </a:stretch>
          </p:blipFill>
          <p:spPr>
            <a:xfrm rot="777403">
              <a:off x="5657257" y="3599857"/>
              <a:ext cx="952500" cy="952500"/>
            </a:xfrm>
            <a:prstGeom prst="rect">
              <a:avLst/>
            </a:prstGeom>
          </p:spPr>
        </p:pic>
        <p:pic>
          <p:nvPicPr>
            <p:cNvPr id="8" name="Picture 7" descr="1270238889.png"/>
            <p:cNvPicPr>
              <a:picLocks noChangeAspect="1"/>
            </p:cNvPicPr>
            <p:nvPr/>
          </p:nvPicPr>
          <p:blipFill>
            <a:blip r:embed="rId3" cstate="print"/>
            <a:stretch>
              <a:fillRect/>
            </a:stretch>
          </p:blipFill>
          <p:spPr>
            <a:xfrm rot="1678709">
              <a:off x="5730366" y="3749166"/>
              <a:ext cx="952500" cy="952500"/>
            </a:xfrm>
            <a:prstGeom prst="rect">
              <a:avLst/>
            </a:prstGeom>
          </p:spPr>
        </p:pic>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r>
              <a:rPr lang="en-US" dirty="0"/>
              <a:t>Database Integrity: Generate reports</a:t>
            </a:r>
          </a:p>
        </p:txBody>
      </p:sp>
      <p:sp>
        <p:nvSpPr>
          <p:cNvPr id="300034" name="Rectangle 3"/>
          <p:cNvSpPr>
            <a:spLocks noGrp="1" noChangeArrowheads="1"/>
          </p:cNvSpPr>
          <p:nvPr>
            <p:ph type="body" sz="quarter" idx="10"/>
          </p:nvPr>
        </p:nvSpPr>
        <p:spPr/>
        <p:txBody>
          <a:bodyPr>
            <a:normAutofit/>
          </a:bodyPr>
          <a:lstStyle/>
          <a:p>
            <a:pPr eaLnBrk="1" hangingPunct="1">
              <a:lnSpc>
                <a:spcPct val="90000"/>
              </a:lnSpc>
              <a:buFont typeface="Wingdings" pitchFamily="2" charset="2"/>
              <a:buNone/>
            </a:pPr>
            <a:r>
              <a:rPr lang="en-US" sz="2000" dirty="0"/>
              <a:t>		</a:t>
            </a:r>
          </a:p>
          <a:p>
            <a:pPr lvl="1" eaLnBrk="1" hangingPunct="1">
              <a:lnSpc>
                <a:spcPct val="90000"/>
              </a:lnSpc>
            </a:pPr>
            <a:endParaRPr lang="en-US" sz="2000" b="1" dirty="0"/>
          </a:p>
          <a:p>
            <a:pPr lvl="1" eaLnBrk="1" hangingPunct="1">
              <a:lnSpc>
                <a:spcPct val="90000"/>
              </a:lnSpc>
            </a:pPr>
            <a:endParaRPr lang="en-US" sz="2000" b="1" dirty="0"/>
          </a:p>
          <a:p>
            <a:pPr lvl="1" eaLnBrk="1" hangingPunct="1">
              <a:lnSpc>
                <a:spcPct val="90000"/>
              </a:lnSpc>
            </a:pPr>
            <a:r>
              <a:rPr lang="en-US" sz="2000" b="1" dirty="0" err="1"/>
              <a:t>DataStore</a:t>
            </a:r>
            <a:r>
              <a:rPr lang="en-US" sz="2000" b="1" dirty="0"/>
              <a:t>   </a:t>
            </a:r>
            <a:r>
              <a:rPr lang="en-US" sz="2000" dirty="0"/>
              <a:t>Displays whether the problem exists in the model or Catalog database.</a:t>
            </a:r>
          </a:p>
          <a:p>
            <a:pPr lvl="1" eaLnBrk="1" hangingPunct="1">
              <a:lnSpc>
                <a:spcPct val="90000"/>
              </a:lnSpc>
            </a:pPr>
            <a:r>
              <a:rPr lang="en-US" sz="2000" b="1" dirty="0"/>
              <a:t>Problem Description   </a:t>
            </a:r>
            <a:r>
              <a:rPr lang="en-US" sz="2000" dirty="0"/>
              <a:t>Provides a brief explanation of the issue.  Use it to search more details in DBIntegrity.pdf guide</a:t>
            </a:r>
          </a:p>
          <a:p>
            <a:pPr lvl="1" eaLnBrk="1" hangingPunct="1">
              <a:lnSpc>
                <a:spcPct val="90000"/>
              </a:lnSpc>
            </a:pPr>
            <a:r>
              <a:rPr lang="en-US" sz="2000" b="1" dirty="0"/>
              <a:t>Status  </a:t>
            </a:r>
            <a:r>
              <a:rPr lang="en-US" sz="2000" dirty="0"/>
              <a:t>Determines if the issue is new, existing or resolved</a:t>
            </a:r>
          </a:p>
          <a:p>
            <a:pPr lvl="1">
              <a:lnSpc>
                <a:spcPct val="90000"/>
              </a:lnSpc>
            </a:pPr>
            <a:r>
              <a:rPr lang="en-US" sz="2000" b="1" dirty="0"/>
              <a:t>Severity   </a:t>
            </a:r>
            <a:r>
              <a:rPr lang="en-US" sz="2000" dirty="0"/>
              <a:t>Fatal, Crucial, High, or Normal</a:t>
            </a:r>
          </a:p>
          <a:p>
            <a:pPr lvl="1" eaLnBrk="1" hangingPunct="1">
              <a:lnSpc>
                <a:spcPct val="90000"/>
              </a:lnSpc>
            </a:pPr>
            <a:r>
              <a:rPr lang="en-US" sz="2000" b="1" dirty="0"/>
              <a:t>Action to Take   </a:t>
            </a:r>
            <a:r>
              <a:rPr lang="en-US" sz="2000" dirty="0"/>
              <a:t>Describes what to do to fix the problem.  Possible values include No Action, To Be Removed or To Be Repaired. </a:t>
            </a:r>
          </a:p>
          <a:p>
            <a:pPr lvl="2">
              <a:lnSpc>
                <a:spcPct val="90000"/>
              </a:lnSpc>
            </a:pPr>
            <a:r>
              <a:rPr lang="en-US" sz="1900" dirty="0"/>
              <a:t>If the action is To Be Repaired, you should run </a:t>
            </a:r>
            <a:r>
              <a:rPr lang="en-US" sz="1900" b="1" dirty="0"/>
              <a:t>Clean Database </a:t>
            </a:r>
            <a:r>
              <a:rPr lang="en-US" sz="1900" dirty="0"/>
              <a:t>custom</a:t>
            </a:r>
            <a:r>
              <a:rPr lang="en-US" sz="1900" b="1" dirty="0"/>
              <a:t> </a:t>
            </a:r>
            <a:r>
              <a:rPr lang="en-US" sz="1900" dirty="0"/>
              <a:t>command.</a:t>
            </a:r>
          </a:p>
          <a:p>
            <a:pPr eaLnBrk="1" hangingPunct="1">
              <a:lnSpc>
                <a:spcPct val="90000"/>
              </a:lnSpc>
            </a:pPr>
            <a:endParaRPr lang="en-US" sz="1800" dirty="0"/>
          </a:p>
        </p:txBody>
      </p:sp>
      <p:pic>
        <p:nvPicPr>
          <p:cNvPr id="300035" name="Picture 5"/>
          <p:cNvPicPr>
            <a:picLocks noChangeAspect="1" noChangeArrowheads="1"/>
          </p:cNvPicPr>
          <p:nvPr/>
        </p:nvPicPr>
        <p:blipFill>
          <a:blip r:embed="rId3" cstate="print"/>
          <a:srcRect/>
          <a:stretch>
            <a:fillRect/>
          </a:stretch>
        </p:blipFill>
        <p:spPr bwMode="black">
          <a:xfrm>
            <a:off x="762000" y="1447800"/>
            <a:ext cx="5713413" cy="1006475"/>
          </a:xfrm>
          <a:prstGeom prst="rect">
            <a:avLst/>
          </a:prstGeom>
          <a:noFill/>
          <a:ln w="9525">
            <a:noFill/>
            <a:miter lim="800000"/>
            <a:headEnd/>
            <a:tailEnd/>
          </a:ln>
        </p:spPr>
      </p:pic>
      <p:grpSp>
        <p:nvGrpSpPr>
          <p:cNvPr id="10" name="Group 9"/>
          <p:cNvGrpSpPr/>
          <p:nvPr/>
        </p:nvGrpSpPr>
        <p:grpSpPr>
          <a:xfrm>
            <a:off x="7315200" y="990600"/>
            <a:ext cx="1120266" cy="1120266"/>
            <a:chOff x="5562600" y="3581400"/>
            <a:chExt cx="1120266" cy="1120266"/>
          </a:xfrm>
        </p:grpSpPr>
        <p:pic>
          <p:nvPicPr>
            <p:cNvPr id="11" name="Picture 10" descr="1270238889.png"/>
            <p:cNvPicPr>
              <a:picLocks noChangeAspect="1"/>
            </p:cNvPicPr>
            <p:nvPr/>
          </p:nvPicPr>
          <p:blipFill>
            <a:blip r:embed="rId4" cstate="print"/>
            <a:stretch>
              <a:fillRect/>
            </a:stretch>
          </p:blipFill>
          <p:spPr>
            <a:xfrm>
              <a:off x="5562600" y="3581400"/>
              <a:ext cx="952500" cy="952500"/>
            </a:xfrm>
            <a:prstGeom prst="rect">
              <a:avLst/>
            </a:prstGeom>
          </p:spPr>
        </p:pic>
        <p:pic>
          <p:nvPicPr>
            <p:cNvPr id="12" name="Picture 11" descr="1270238889.png"/>
            <p:cNvPicPr>
              <a:picLocks noChangeAspect="1"/>
            </p:cNvPicPr>
            <p:nvPr/>
          </p:nvPicPr>
          <p:blipFill>
            <a:blip r:embed="rId4" cstate="print"/>
            <a:stretch>
              <a:fillRect/>
            </a:stretch>
          </p:blipFill>
          <p:spPr>
            <a:xfrm rot="777403">
              <a:off x="5657257" y="3599857"/>
              <a:ext cx="952500" cy="952500"/>
            </a:xfrm>
            <a:prstGeom prst="rect">
              <a:avLst/>
            </a:prstGeom>
          </p:spPr>
        </p:pic>
        <p:pic>
          <p:nvPicPr>
            <p:cNvPr id="13" name="Picture 12" descr="1270238889.png"/>
            <p:cNvPicPr>
              <a:picLocks noChangeAspect="1"/>
            </p:cNvPicPr>
            <p:nvPr/>
          </p:nvPicPr>
          <p:blipFill>
            <a:blip r:embed="rId4" cstate="print"/>
            <a:stretch>
              <a:fillRect/>
            </a:stretch>
          </p:blipFill>
          <p:spPr>
            <a:xfrm rot="1678709">
              <a:off x="5730366" y="3749166"/>
              <a:ext cx="952500" cy="95250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dirty="0"/>
              <a:t>Smart 3D intro: Administrative guides</a:t>
            </a:r>
          </a:p>
        </p:txBody>
      </p:sp>
      <p:sp>
        <p:nvSpPr>
          <p:cNvPr id="50178" name="Rectangle 3"/>
          <p:cNvSpPr>
            <a:spLocks noGrp="1" noChangeArrowheads="1"/>
          </p:cNvSpPr>
          <p:nvPr>
            <p:ph type="body" sz="quarter" idx="10"/>
          </p:nvPr>
        </p:nvSpPr>
        <p:spPr/>
        <p:txBody>
          <a:bodyPr>
            <a:normAutofit/>
          </a:bodyPr>
          <a:lstStyle/>
          <a:p>
            <a:pPr>
              <a:lnSpc>
                <a:spcPct val="90000"/>
              </a:lnSpc>
            </a:pPr>
            <a:r>
              <a:rPr lang="en-US" sz="2000" i="1" dirty="0"/>
              <a:t>Smart 3D Release Bulletin</a:t>
            </a:r>
            <a:endParaRPr lang="en-US" sz="2000" dirty="0"/>
          </a:p>
          <a:p>
            <a:pPr>
              <a:lnSpc>
                <a:spcPct val="90000"/>
              </a:lnSpc>
            </a:pPr>
            <a:r>
              <a:rPr lang="en-US" sz="2000" i="1" dirty="0"/>
              <a:t>Smart 3D Installation Guide</a:t>
            </a:r>
            <a:endParaRPr lang="en-US" sz="2000" dirty="0"/>
          </a:p>
          <a:p>
            <a:pPr>
              <a:lnSpc>
                <a:spcPct val="90000"/>
              </a:lnSpc>
            </a:pPr>
            <a:r>
              <a:rPr lang="en-US" sz="2000" i="1" dirty="0"/>
              <a:t>Smart 3D Installation Checklist</a:t>
            </a:r>
          </a:p>
          <a:p>
            <a:pPr>
              <a:lnSpc>
                <a:spcPct val="90000"/>
              </a:lnSpc>
            </a:pPr>
            <a:r>
              <a:rPr lang="en-US" sz="2000" i="1" dirty="0"/>
              <a:t>Smart 3D Project Management User's Guide</a:t>
            </a:r>
            <a:endParaRPr lang="en-US" sz="2000" dirty="0"/>
          </a:p>
          <a:p>
            <a:pPr>
              <a:lnSpc>
                <a:spcPct val="90000"/>
              </a:lnSpc>
            </a:pPr>
            <a:r>
              <a:rPr lang="en-US" sz="2000" i="1" dirty="0"/>
              <a:t>Smart 3D Database Integrity Guide</a:t>
            </a:r>
            <a:endParaRPr lang="en-US" sz="2000" dirty="0"/>
          </a:p>
          <a:p>
            <a:pPr>
              <a:lnSpc>
                <a:spcPct val="90000"/>
              </a:lnSpc>
            </a:pPr>
            <a:r>
              <a:rPr lang="en-US" sz="2000" i="1" dirty="0"/>
              <a:t>Smart 3D Global Workshare Guide</a:t>
            </a:r>
            <a:endParaRPr lang="en-US" sz="2000" dirty="0"/>
          </a:p>
          <a:p>
            <a:pPr>
              <a:lnSpc>
                <a:spcPct val="90000"/>
              </a:lnSpc>
            </a:pPr>
            <a:r>
              <a:rPr lang="en-US" sz="2000" i="1" dirty="0"/>
              <a:t>Smart 3D Interference Checking Guide</a:t>
            </a:r>
            <a:endParaRPr lang="en-US" sz="2000" dirty="0"/>
          </a:p>
          <a:p>
            <a:pPr>
              <a:lnSpc>
                <a:spcPct val="90000"/>
              </a:lnSpc>
            </a:pPr>
            <a:r>
              <a:rPr lang="en-US" sz="2000" i="1" dirty="0"/>
              <a:t>Smart 3D Troubleshooting Guide</a:t>
            </a:r>
          </a:p>
          <a:p>
            <a:pPr>
              <a:lnSpc>
                <a:spcPct val="90000"/>
              </a:lnSpc>
            </a:pPr>
            <a:r>
              <a:rPr lang="en-US" sz="2000" i="1" dirty="0"/>
              <a:t>Smart 3D Point Cloud Guide</a:t>
            </a:r>
            <a:endParaRPr lang="en-US"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r>
              <a:rPr lang="en-US"/>
              <a:t>Database Integrity: Run clean database command</a:t>
            </a:r>
          </a:p>
        </p:txBody>
      </p:sp>
      <p:sp>
        <p:nvSpPr>
          <p:cNvPr id="302082" name="Rectangle 3"/>
          <p:cNvSpPr>
            <a:spLocks noGrp="1" noChangeArrowheads="1"/>
          </p:cNvSpPr>
          <p:nvPr>
            <p:ph type="body" sz="quarter" idx="10"/>
          </p:nvPr>
        </p:nvSpPr>
        <p:spPr/>
        <p:txBody>
          <a:bodyPr>
            <a:normAutofit/>
          </a:bodyPr>
          <a:lstStyle/>
          <a:p>
            <a:pPr>
              <a:buNone/>
            </a:pPr>
            <a:endParaRPr lang="en-US" sz="2400" dirty="0"/>
          </a:p>
          <a:p>
            <a:pPr>
              <a:buNone/>
            </a:pPr>
            <a:r>
              <a:rPr lang="en-US" sz="2400" dirty="0"/>
              <a:t>Run Clean database command to address problems.</a:t>
            </a:r>
          </a:p>
          <a:p>
            <a:pPr>
              <a:buNone/>
            </a:pPr>
            <a:endParaRPr lang="en-US" sz="2400" dirty="0"/>
          </a:p>
          <a:p>
            <a:r>
              <a:rPr lang="en-US" sz="2000" dirty="0"/>
              <a:t>Consult latest DBIntegrity.pdf document for the correct workflow to fix the problem.</a:t>
            </a:r>
          </a:p>
          <a:p>
            <a:r>
              <a:rPr lang="en-US" sz="2000" dirty="0"/>
              <a:t>Most workflows involve use of the Clean Database custom command</a:t>
            </a:r>
          </a:p>
          <a:p>
            <a:pPr lvl="1"/>
            <a:r>
              <a:rPr lang="en-US" sz="1800" dirty="0"/>
              <a:t>Action to take = To Be Repaired</a:t>
            </a:r>
          </a:p>
        </p:txBody>
      </p:sp>
      <p:sp>
        <p:nvSpPr>
          <p:cNvPr id="6"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solidFill>
                <a:schemeClr val="bg1"/>
              </a:solidFill>
            </a:endParaRPr>
          </a:p>
        </p:txBody>
      </p:sp>
      <p:pic>
        <p:nvPicPr>
          <p:cNvPr id="302084" name="Picture 8" descr="MCj04346650000[1]"/>
          <p:cNvPicPr>
            <a:picLocks noChangeAspect="1" noChangeArrowheads="1"/>
          </p:cNvPicPr>
          <p:nvPr/>
        </p:nvPicPr>
        <p:blipFill>
          <a:blip r:embed="rId3" cstate="print"/>
          <a:srcRect/>
          <a:stretch>
            <a:fillRect/>
          </a:stretch>
        </p:blipFill>
        <p:spPr bwMode="auto">
          <a:xfrm>
            <a:off x="8001000" y="1219200"/>
            <a:ext cx="381000" cy="350838"/>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r>
              <a:rPr lang="en-US" dirty="0"/>
              <a:t>Database Integrity: Run clean database command</a:t>
            </a:r>
          </a:p>
        </p:txBody>
      </p:sp>
      <p:sp>
        <p:nvSpPr>
          <p:cNvPr id="304130" name="Rectangle 3"/>
          <p:cNvSpPr>
            <a:spLocks noGrp="1" noChangeArrowheads="1"/>
          </p:cNvSpPr>
          <p:nvPr>
            <p:ph type="body" sz="quarter" idx="10"/>
          </p:nvPr>
        </p:nvSpPr>
        <p:spPr/>
        <p:txBody>
          <a:bodyPr/>
          <a:lstStyle/>
          <a:p>
            <a:endParaRPr lang="en-US" sz="2000" dirty="0"/>
          </a:p>
          <a:p>
            <a:endParaRPr lang="en-US" sz="2000" dirty="0"/>
          </a:p>
          <a:p>
            <a:r>
              <a:rPr lang="en-US" sz="2000" dirty="0"/>
              <a:t>Clean Database Custom Command</a:t>
            </a:r>
          </a:p>
          <a:p>
            <a:pPr>
              <a:buFont typeface="Wingdings" pitchFamily="2" charset="2"/>
              <a:buNone/>
            </a:pPr>
            <a:endParaRPr lang="en-US" sz="3600" dirty="0"/>
          </a:p>
          <a:p>
            <a:pPr>
              <a:buFont typeface="Wingdings" pitchFamily="2" charset="2"/>
              <a:buNone/>
            </a:pPr>
            <a:r>
              <a:rPr lang="en-US" sz="3200" dirty="0"/>
              <a:t>SP3DCleanDatabaseCmd.CCheckObj</a:t>
            </a:r>
          </a:p>
          <a:p>
            <a:pPr>
              <a:buFont typeface="Wingdings" pitchFamily="2" charset="2"/>
              <a:buNone/>
            </a:pPr>
            <a:endParaRPr lang="en-US" sz="2400" dirty="0"/>
          </a:p>
          <a:p>
            <a:pPr>
              <a:buFont typeface="Wingdings" pitchFamily="2" charset="2"/>
              <a:buNone/>
            </a:pPr>
            <a:endParaRPr lang="en-US" sz="2400" dirty="0"/>
          </a:p>
        </p:txBody>
      </p:sp>
      <p:sp>
        <p:nvSpPr>
          <p:cNvPr id="6"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n-US">
              <a:solidFill>
                <a:schemeClr val="bg1"/>
              </a:solidFill>
            </a:endParaRPr>
          </a:p>
        </p:txBody>
      </p:sp>
      <p:pic>
        <p:nvPicPr>
          <p:cNvPr id="7" name="Picture 8" descr="MCj04346650000[1]"/>
          <p:cNvPicPr>
            <a:picLocks noChangeAspect="1" noChangeArrowheads="1"/>
          </p:cNvPicPr>
          <p:nvPr/>
        </p:nvPicPr>
        <p:blipFill>
          <a:blip r:embed="rId3" cstate="print"/>
          <a:srcRect/>
          <a:stretch>
            <a:fillRect/>
          </a:stretch>
        </p:blipFill>
        <p:spPr bwMode="auto">
          <a:xfrm>
            <a:off x="8001000" y="1219200"/>
            <a:ext cx="381000" cy="350838"/>
          </a:xfrm>
          <a:prstGeom prst="rect">
            <a:avLst/>
          </a:prstGeom>
          <a:noFill/>
          <a:ln w="9525">
            <a:noFill/>
            <a:miter lim="800000"/>
            <a:headEnd/>
            <a:tailEnd/>
          </a:ln>
          <a:effec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ctrTitle"/>
          </p:nvPr>
        </p:nvSpPr>
        <p:spPr/>
        <p:txBody>
          <a:bodyPr/>
          <a:lstStyle/>
          <a:p>
            <a:pPr eaLnBrk="1" hangingPunct="1"/>
            <a:r>
              <a:rPr lang="en-US" dirty="0"/>
              <a:t>Setup and Administration Lab</a:t>
            </a:r>
          </a:p>
        </p:txBody>
      </p:sp>
      <p:sp>
        <p:nvSpPr>
          <p:cNvPr id="270338" name="Rectangle 3"/>
          <p:cNvSpPr>
            <a:spLocks noGrp="1" noChangeArrowheads="1"/>
          </p:cNvSpPr>
          <p:nvPr>
            <p:ph type="subTitle" idx="1"/>
          </p:nvPr>
        </p:nvSpPr>
        <p:spPr/>
        <p:txBody>
          <a:bodyPr/>
          <a:lstStyle/>
          <a:p>
            <a:pPr eaLnBrk="1" hangingPunct="1"/>
            <a:r>
              <a:rPr lang="en-US" sz="2000" dirty="0"/>
              <a:t>Lab 25</a:t>
            </a:r>
          </a:p>
          <a:p>
            <a:pPr algn="ctr" eaLnBrk="1" hangingPunct="1">
              <a:buFont typeface="Wingdings" pitchFamily="2" charset="2"/>
              <a:buNone/>
            </a:pPr>
            <a:endParaRPr lang="en-US" sz="2000" dirty="0"/>
          </a:p>
          <a:p>
            <a:pPr algn="ctr" eaLnBrk="1" hangingPunct="1"/>
            <a:endParaRPr lang="en-US" sz="2000" dirty="0"/>
          </a:p>
        </p:txBody>
      </p:sp>
    </p:spTree>
    <p:extLst>
      <p:ext uri="{BB962C8B-B14F-4D97-AF65-F5344CB8AC3E}">
        <p14:creationId xmlns:p14="http://schemas.microsoft.com/office/powerpoint/2010/main" val="734495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Error Log and Memory Monitor</a:t>
            </a:r>
          </a:p>
        </p:txBody>
      </p:sp>
    </p:spTree>
    <p:extLst>
      <p:ext uri="{BB962C8B-B14F-4D97-AF65-F5344CB8AC3E}">
        <p14:creationId xmlns:p14="http://schemas.microsoft.com/office/powerpoint/2010/main" val="40126675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r>
              <a:rPr lang="en-US" dirty="0"/>
              <a:t>Error Log &amp; Memory Monitor</a:t>
            </a:r>
          </a:p>
        </p:txBody>
      </p:sp>
      <p:sp>
        <p:nvSpPr>
          <p:cNvPr id="329730" name="Rectangle 3"/>
          <p:cNvSpPr>
            <a:spLocks noGrp="1" noChangeArrowheads="1"/>
          </p:cNvSpPr>
          <p:nvPr>
            <p:ph type="body" sz="quarter" idx="10"/>
          </p:nvPr>
        </p:nvSpPr>
        <p:spPr/>
        <p:txBody>
          <a:bodyPr>
            <a:normAutofit/>
          </a:bodyPr>
          <a:lstStyle/>
          <a:p>
            <a:pPr eaLnBrk="1" hangingPunct="1"/>
            <a:r>
              <a:rPr lang="en-US" sz="2000" dirty="0"/>
              <a:t>Error Log</a:t>
            </a:r>
          </a:p>
          <a:p>
            <a:pPr lvl="1"/>
            <a:r>
              <a:rPr lang="en-US" sz="1600" dirty="0"/>
              <a:t>On by default, but needs to be set for persistence (cleared when session closes)</a:t>
            </a:r>
          </a:p>
          <a:p>
            <a:pPr lvl="1"/>
            <a:r>
              <a:rPr lang="en-US" sz="1600" dirty="0"/>
              <a:t>.</a:t>
            </a:r>
            <a:r>
              <a:rPr lang="en-US" sz="1700" dirty="0"/>
              <a:t>Activate using …\Core\Tools\Administrator\Bin\ErrorLogEnable.exe</a:t>
            </a:r>
          </a:p>
          <a:p>
            <a:pPr lvl="1"/>
            <a:r>
              <a:rPr lang="en-US" sz="1800" dirty="0"/>
              <a:t>4 Severity levels</a:t>
            </a:r>
          </a:p>
          <a:p>
            <a:pPr lvl="1"/>
            <a:r>
              <a:rPr lang="en-US" sz="1800" dirty="0"/>
              <a:t>Time-based log file names</a:t>
            </a:r>
          </a:p>
          <a:p>
            <a:pPr lvl="1"/>
            <a:r>
              <a:rPr lang="en-US" sz="1800" dirty="0"/>
              <a:t>Error log created per session or instance</a:t>
            </a:r>
          </a:p>
          <a:p>
            <a:r>
              <a:rPr lang="en-US" sz="2000" dirty="0"/>
              <a:t>Memory monitor</a:t>
            </a:r>
          </a:p>
          <a:p>
            <a:pPr lvl="1"/>
            <a:r>
              <a:rPr lang="en-US" sz="1800" dirty="0"/>
              <a:t>Reports memory usage for all active Smart 3D sessions</a:t>
            </a:r>
          </a:p>
          <a:p>
            <a:pPr lvl="1"/>
            <a:r>
              <a:rPr lang="en-US" sz="1800" dirty="0"/>
              <a:t>Different reporting states  (Warning, Critical)</a:t>
            </a:r>
          </a:p>
          <a:p>
            <a:endParaRPr lang="en-US" sz="2000" dirty="0"/>
          </a:p>
        </p:txBody>
      </p:sp>
    </p:spTree>
    <p:extLst>
      <p:ext uri="{BB962C8B-B14F-4D97-AF65-F5344CB8AC3E}">
        <p14:creationId xmlns:p14="http://schemas.microsoft.com/office/powerpoint/2010/main" val="18549185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2"/>
          <p:cNvSpPr>
            <a:spLocks noGrp="1" noChangeArrowheads="1"/>
          </p:cNvSpPr>
          <p:nvPr>
            <p:ph type="title"/>
          </p:nvPr>
        </p:nvSpPr>
        <p:spPr/>
        <p:txBody>
          <a:bodyPr/>
          <a:lstStyle/>
          <a:p>
            <a:r>
              <a:rPr lang="en-US" dirty="0"/>
              <a:t>Error Log &amp; Memory Monitor</a:t>
            </a:r>
          </a:p>
        </p:txBody>
      </p:sp>
      <p:sp>
        <p:nvSpPr>
          <p:cNvPr id="3" name="Text Placeholder 2">
            <a:extLst>
              <a:ext uri="{FF2B5EF4-FFF2-40B4-BE49-F238E27FC236}">
                <a16:creationId xmlns:a16="http://schemas.microsoft.com/office/drawing/2014/main" id="{EF178777-F8B1-4097-83C0-E5FAF3F8889E}"/>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1862666" y="1904999"/>
            <a:ext cx="4995334" cy="2809875"/>
          </a:xfrm>
          <a:prstGeom prst="rect">
            <a:avLst/>
          </a:prstGeom>
        </p:spPr>
      </p:pic>
    </p:spTree>
    <p:extLst>
      <p:ext uri="{BB962C8B-B14F-4D97-AF65-F5344CB8AC3E}">
        <p14:creationId xmlns:p14="http://schemas.microsoft.com/office/powerpoint/2010/main" val="30011213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Log &amp; Memory Monitor</a:t>
            </a:r>
          </a:p>
        </p:txBody>
      </p:sp>
      <p:sp>
        <p:nvSpPr>
          <p:cNvPr id="6" name="Text Placeholder 5">
            <a:extLst>
              <a:ext uri="{FF2B5EF4-FFF2-40B4-BE49-F238E27FC236}">
                <a16:creationId xmlns:a16="http://schemas.microsoft.com/office/drawing/2014/main" id="{0749D129-CE5F-4BAA-808E-B2655A44AB58}"/>
              </a:ext>
            </a:extLst>
          </p:cNvPr>
          <p:cNvSpPr>
            <a:spLocks noGrp="1"/>
          </p:cNvSpPr>
          <p:nvPr>
            <p:ph type="body" sz="quarter" idx="10"/>
          </p:nvPr>
        </p:nvSpPr>
        <p:spPr/>
        <p:txBody>
          <a:bodyPr/>
          <a:lstStyle/>
          <a:p>
            <a:endParaRPr lang="en-US"/>
          </a:p>
        </p:txBody>
      </p:sp>
      <p:cxnSp>
        <p:nvCxnSpPr>
          <p:cNvPr id="8" name="Straight Arrow Connector 7"/>
          <p:cNvCxnSpPr/>
          <p:nvPr/>
        </p:nvCxnSpPr>
        <p:spPr>
          <a:xfrm>
            <a:off x="3962400" y="2971800"/>
            <a:ext cx="1066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26726" y="1219200"/>
            <a:ext cx="3269074" cy="1682741"/>
          </a:xfrm>
          <a:prstGeom prst="rect">
            <a:avLst/>
          </a:prstGeom>
        </p:spPr>
      </p:pic>
      <p:pic>
        <p:nvPicPr>
          <p:cNvPr id="5" name="Picture 4"/>
          <p:cNvPicPr>
            <a:picLocks noChangeAspect="1"/>
          </p:cNvPicPr>
          <p:nvPr/>
        </p:nvPicPr>
        <p:blipFill>
          <a:blip r:embed="rId3"/>
          <a:stretch>
            <a:fillRect/>
          </a:stretch>
        </p:blipFill>
        <p:spPr>
          <a:xfrm>
            <a:off x="5181600" y="3462976"/>
            <a:ext cx="2819400" cy="2514836"/>
          </a:xfrm>
          <a:prstGeom prst="rect">
            <a:avLst/>
          </a:prstGeom>
        </p:spPr>
      </p:pic>
    </p:spTree>
    <p:extLst>
      <p:ext uri="{BB962C8B-B14F-4D97-AF65-F5344CB8AC3E}">
        <p14:creationId xmlns:p14="http://schemas.microsoft.com/office/powerpoint/2010/main" val="19588191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Assistant</a:t>
            </a:r>
          </a:p>
        </p:txBody>
      </p:sp>
      <p:sp>
        <p:nvSpPr>
          <p:cNvPr id="3" name="Content Placeholder 2"/>
          <p:cNvSpPr>
            <a:spLocks noGrp="1"/>
          </p:cNvSpPr>
          <p:nvPr>
            <p:ph type="body" sz="quarter" idx="10"/>
          </p:nvPr>
        </p:nvSpPr>
        <p:spPr/>
        <p:txBody>
          <a:bodyPr>
            <a:normAutofit/>
          </a:bodyPr>
          <a:lstStyle/>
          <a:p>
            <a:r>
              <a:rPr lang="en-US" sz="2000" dirty="0"/>
              <a:t>Consolidates error logging across all S3D tasks</a:t>
            </a:r>
          </a:p>
          <a:p>
            <a:r>
              <a:rPr lang="en-US" sz="2000" dirty="0"/>
              <a:t>Includes general S3D error logging (S3D error log, </a:t>
            </a:r>
            <a:r>
              <a:rPr lang="en-US" sz="2000" dirty="0" err="1"/>
              <a:t>Assoc</a:t>
            </a:r>
            <a:r>
              <a:rPr lang="en-US" sz="2000" dirty="0"/>
              <a:t> log)</a:t>
            </a:r>
          </a:p>
          <a:p>
            <a:r>
              <a:rPr lang="en-US" sz="2000" dirty="0"/>
              <a:t>Easy-to-use GUI</a:t>
            </a:r>
          </a:p>
          <a:p>
            <a:r>
              <a:rPr lang="en-US" sz="2000" dirty="0"/>
              <a:t>Ability to collect relevant files in zipped folder</a:t>
            </a:r>
          </a:p>
          <a:p>
            <a:r>
              <a:rPr lang="en-US" sz="2000" dirty="0"/>
              <a:t>Links to troubleshooting reference guide and Smart Support website</a:t>
            </a:r>
          </a:p>
          <a:p>
            <a:r>
              <a:rPr lang="en-US" sz="2000" dirty="0"/>
              <a:t>Download from Smart Support (smartsupport.intergraph.com)</a:t>
            </a:r>
          </a:p>
          <a:p>
            <a:pPr lvl="1"/>
            <a:r>
              <a:rPr lang="en-US" sz="1600" b="1" dirty="0"/>
              <a:t>View Downloads &gt; Smart 3D &gt; Freeware Tools and Utilities &gt; Uncertified Tools</a:t>
            </a:r>
          </a:p>
        </p:txBody>
      </p:sp>
    </p:spTree>
    <p:extLst>
      <p:ext uri="{BB962C8B-B14F-4D97-AF65-F5344CB8AC3E}">
        <p14:creationId xmlns:p14="http://schemas.microsoft.com/office/powerpoint/2010/main" val="994148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Assistant</a:t>
            </a:r>
          </a:p>
        </p:txBody>
      </p:sp>
      <p:sp>
        <p:nvSpPr>
          <p:cNvPr id="3" name="Text Placeholder 2">
            <a:extLst>
              <a:ext uri="{FF2B5EF4-FFF2-40B4-BE49-F238E27FC236}">
                <a16:creationId xmlns:a16="http://schemas.microsoft.com/office/drawing/2014/main" id="{2EE8B007-7837-4B75-B258-FAD155E30AB5}"/>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2"/>
          <a:stretch>
            <a:fillRect/>
          </a:stretch>
        </p:blipFill>
        <p:spPr>
          <a:xfrm>
            <a:off x="2516982" y="1483542"/>
            <a:ext cx="4124325" cy="4786312"/>
          </a:xfrm>
          <a:prstGeom prst="rect">
            <a:avLst/>
          </a:prstGeom>
        </p:spPr>
      </p:pic>
    </p:spTree>
    <p:extLst>
      <p:ext uri="{BB962C8B-B14F-4D97-AF65-F5344CB8AC3E}">
        <p14:creationId xmlns:p14="http://schemas.microsoft.com/office/powerpoint/2010/main" val="1258601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ChangeArrowheads="1"/>
          </p:cNvSpPr>
          <p:nvPr>
            <p:ph type="ctrTitle"/>
          </p:nvPr>
        </p:nvSpPr>
        <p:spPr/>
        <p:txBody>
          <a:bodyPr/>
          <a:lstStyle/>
          <a:p>
            <a:pPr eaLnBrk="1" hangingPunct="1"/>
            <a:r>
              <a:rPr lang="en-US" dirty="0"/>
              <a:t>Setup and Administration Lab</a:t>
            </a:r>
          </a:p>
        </p:txBody>
      </p:sp>
      <p:sp>
        <p:nvSpPr>
          <p:cNvPr id="361474" name="Rectangle 3"/>
          <p:cNvSpPr>
            <a:spLocks noGrp="1" noChangeArrowheads="1"/>
          </p:cNvSpPr>
          <p:nvPr>
            <p:ph type="subTitle" idx="1"/>
          </p:nvPr>
        </p:nvSpPr>
        <p:spPr/>
        <p:txBody>
          <a:bodyPr/>
          <a:lstStyle/>
          <a:p>
            <a:pPr eaLnBrk="1" hangingPunct="1"/>
            <a:r>
              <a:rPr lang="en-US" sz="2000" dirty="0"/>
              <a:t>Lab 26</a:t>
            </a:r>
          </a:p>
        </p:txBody>
      </p:sp>
    </p:spTree>
    <p:extLst>
      <p:ext uri="{BB962C8B-B14F-4D97-AF65-F5344CB8AC3E}">
        <p14:creationId xmlns:p14="http://schemas.microsoft.com/office/powerpoint/2010/main" val="41262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ctrTitle"/>
          </p:nvPr>
        </p:nvSpPr>
        <p:spPr/>
        <p:txBody>
          <a:bodyPr>
            <a:normAutofit fontScale="90000"/>
          </a:bodyPr>
          <a:lstStyle/>
          <a:p>
            <a:br>
              <a:rPr lang="en-US" dirty="0"/>
            </a:br>
            <a:br>
              <a:rPr lang="en-US" dirty="0"/>
            </a:br>
            <a:r>
              <a:rPr lang="en-US" dirty="0"/>
              <a:t>System Setup</a:t>
            </a:r>
          </a:p>
        </p:txBody>
      </p:sp>
      <p:sp>
        <p:nvSpPr>
          <p:cNvPr id="52226" name="Content Placeholder 2"/>
          <p:cNvSpPr>
            <a:spLocks noGrp="1"/>
          </p:cNvSpPr>
          <p:nvPr>
            <p:ph type="body" idx="4294967295"/>
          </p:nvPr>
        </p:nvSpPr>
        <p:spPr>
          <a:xfrm>
            <a:off x="1943100" y="5672138"/>
            <a:ext cx="7200900" cy="971550"/>
          </a:xfrm>
        </p:spPr>
        <p:txBody>
          <a:bodyPr>
            <a:normAutofit/>
          </a:bodyPr>
          <a:lstStyle/>
          <a:p>
            <a:pPr algn="ctr" eaLnBrk="1" hangingPunct="1">
              <a:buFont typeface="Wingdings" pitchFamily="2" charset="2"/>
              <a:buNone/>
            </a:pPr>
            <a:endParaRPr lang="en-US" dirty="0"/>
          </a:p>
          <a:p>
            <a:pPr algn="ctr" eaLnBrk="1" hangingPunct="1">
              <a:buFont typeface="Wingdings" pitchFamily="2" charset="2"/>
              <a:buNone/>
            </a:pPr>
            <a:endParaRPr lang="en-US" dirty="0"/>
          </a:p>
          <a:p>
            <a:pPr algn="ctr" eaLnBrk="1" hangingPunct="1">
              <a:buFont typeface="Wingdings" pitchFamily="2" charset="2"/>
              <a:buNone/>
            </a:pPr>
            <a:endParaRPr lang="en-US" dirty="0"/>
          </a:p>
          <a:p>
            <a:pPr algn="ctr" eaLnBrk="1" hangingPunct="1">
              <a:buFont typeface="Wingdings" pitchFamily="2" charset="2"/>
              <a:buNone/>
            </a:pP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Interference Checking (</a:t>
            </a:r>
            <a:r>
              <a:rPr lang="en-US" dirty="0" err="1"/>
              <a:t>IFC</a:t>
            </a:r>
            <a:r>
              <a:rPr lang="en-US" dirty="0"/>
              <a:t>)</a:t>
            </a:r>
          </a:p>
        </p:txBody>
      </p:sp>
    </p:spTree>
    <p:extLst>
      <p:ext uri="{BB962C8B-B14F-4D97-AF65-F5344CB8AC3E}">
        <p14:creationId xmlns:p14="http://schemas.microsoft.com/office/powerpoint/2010/main" val="297996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15"/>
          <p:cNvSpPr>
            <a:spLocks noGrp="1" noChangeArrowheads="1"/>
          </p:cNvSpPr>
          <p:nvPr>
            <p:ph type="title"/>
          </p:nvPr>
        </p:nvSpPr>
        <p:spPr/>
        <p:txBody>
          <a:bodyPr/>
          <a:lstStyle/>
          <a:p>
            <a:pPr eaLnBrk="1" hangingPunct="1"/>
            <a:r>
              <a:rPr lang="en-US"/>
              <a:t>Interference Checking Detection (IFC): Overview</a:t>
            </a:r>
          </a:p>
        </p:txBody>
      </p:sp>
      <p:sp>
        <p:nvSpPr>
          <p:cNvPr id="334849" name="Rectangle 3"/>
          <p:cNvSpPr>
            <a:spLocks noGrp="1" noChangeArrowheads="1"/>
          </p:cNvSpPr>
          <p:nvPr>
            <p:ph type="body" sz="quarter" idx="10"/>
          </p:nvPr>
        </p:nvSpPr>
        <p:spPr/>
        <p:txBody>
          <a:bodyPr lIns="0" tIns="0" rIns="0" bIns="0">
            <a:normAutofit/>
          </a:bodyPr>
          <a:lstStyle/>
          <a:p>
            <a:pPr marL="452438" lvl="1" indent="-338138" eaLnBrk="1" hangingPunct="1">
              <a:buFont typeface="Wingdings" pitchFamily="2" charset="2"/>
              <a:buNone/>
            </a:pPr>
            <a:r>
              <a:rPr lang="en-US" sz="2400" dirty="0"/>
              <a:t>Smart 3D provides two methods for IFC operation:</a:t>
            </a:r>
          </a:p>
          <a:p>
            <a:pPr marL="452438" lvl="1" indent="-338138" eaLnBrk="1" hangingPunct="1">
              <a:buFont typeface="Wingdings" pitchFamily="2" charset="2"/>
              <a:buNone/>
            </a:pPr>
            <a:endParaRPr lang="en-US" sz="2000" dirty="0"/>
          </a:p>
          <a:p>
            <a:pPr marL="452438" lvl="1" indent="-338138" eaLnBrk="1" hangingPunct="1">
              <a:buFont typeface="Wingdings" pitchFamily="2" charset="2"/>
              <a:buNone/>
            </a:pPr>
            <a:r>
              <a:rPr lang="en-US" sz="2000" dirty="0"/>
              <a:t>Server-based Interference checking (database detection).</a:t>
            </a:r>
          </a:p>
          <a:p>
            <a:pPr marL="452438" lvl="1" indent="-338138" eaLnBrk="1" hangingPunct="1">
              <a:buFontTx/>
              <a:buNone/>
            </a:pPr>
            <a:r>
              <a:rPr lang="en-US" sz="2000" dirty="0"/>
              <a:t>	- Runs on a separate server as a Windows NT Service</a:t>
            </a:r>
          </a:p>
          <a:p>
            <a:pPr marL="452438" lvl="1" indent="-338138" eaLnBrk="1" hangingPunct="1">
              <a:buFontTx/>
              <a:buNone/>
            </a:pPr>
            <a:r>
              <a:rPr lang="en-US" sz="2000" dirty="0"/>
              <a:t>	- Looks for all interferences in the model</a:t>
            </a:r>
          </a:p>
          <a:p>
            <a:pPr marL="452438" lvl="1" indent="-338138" eaLnBrk="1" hangingPunct="1">
              <a:buFontTx/>
              <a:buNone/>
            </a:pPr>
            <a:endParaRPr lang="en-US" sz="2000" dirty="0"/>
          </a:p>
          <a:p>
            <a:pPr marL="452438" lvl="1" indent="-338138" eaLnBrk="1" hangingPunct="1">
              <a:buFont typeface="Wingdings" pitchFamily="2" charset="2"/>
              <a:buNone/>
            </a:pPr>
            <a:r>
              <a:rPr lang="en-US" sz="2000" dirty="0"/>
              <a:t>Interactive interference checking (local detection). </a:t>
            </a:r>
          </a:p>
          <a:p>
            <a:pPr marL="452438" lvl="1" indent="-338138" eaLnBrk="1" hangingPunct="1">
              <a:buFontTx/>
              <a:buNone/>
            </a:pPr>
            <a:r>
              <a:rPr lang="en-US" sz="2000" dirty="0"/>
              <a:t>	- Helps the designer in real time</a:t>
            </a:r>
          </a:p>
          <a:p>
            <a:pPr marL="452438" lvl="1" indent="-338138" eaLnBrk="1" hangingPunct="1">
              <a:buFontTx/>
              <a:buNone/>
            </a:pPr>
            <a:r>
              <a:rPr lang="en-US" sz="2000" dirty="0"/>
              <a:t>	- Results are scoped to objects in a session (what you see in your workspace)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a:t>IFC:  Characteristics</a:t>
            </a:r>
          </a:p>
        </p:txBody>
      </p:sp>
      <p:sp>
        <p:nvSpPr>
          <p:cNvPr id="2" name="Text Placeholder 1">
            <a:extLst>
              <a:ext uri="{FF2B5EF4-FFF2-40B4-BE49-F238E27FC236}">
                <a16:creationId xmlns:a16="http://schemas.microsoft.com/office/drawing/2014/main" id="{904598BC-1EA8-4A33-9DDA-104E070C2CD6}"/>
              </a:ext>
            </a:extLst>
          </p:cNvPr>
          <p:cNvSpPr>
            <a:spLocks noGrp="1"/>
          </p:cNvSpPr>
          <p:nvPr>
            <p:ph type="body" sz="quarter" idx="10"/>
          </p:nvPr>
        </p:nvSpPr>
        <p:spPr/>
        <p:txBody>
          <a:bodyPr/>
          <a:lstStyle/>
          <a:p>
            <a:endParaRPr lang="en-US"/>
          </a:p>
        </p:txBody>
      </p:sp>
      <p:graphicFrame>
        <p:nvGraphicFramePr>
          <p:cNvPr id="528468" name="Group 84"/>
          <p:cNvGraphicFramePr>
            <a:graphicFrameLocks noGrp="1"/>
          </p:cNvGraphicFramePr>
          <p:nvPr>
            <p:ph idx="4294967295"/>
          </p:nvPr>
        </p:nvGraphicFramePr>
        <p:xfrm>
          <a:off x="527050" y="1447800"/>
          <a:ext cx="8616950" cy="4114800"/>
        </p:xfrm>
        <a:graphic>
          <a:graphicData uri="http://schemas.openxmlformats.org/drawingml/2006/table">
            <a:tbl>
              <a:tblPr>
                <a:tableStyleId>{2D5ABB26-0587-4C30-8999-92F81FD0307C}</a:tableStyleId>
              </a:tblPr>
              <a:tblGrid>
                <a:gridCol w="4217168">
                  <a:extLst>
                    <a:ext uri="{9D8B030D-6E8A-4147-A177-3AD203B41FA5}">
                      <a16:colId xmlns:a16="http://schemas.microsoft.com/office/drawing/2014/main" val="20000"/>
                    </a:ext>
                  </a:extLst>
                </a:gridCol>
                <a:gridCol w="4399782">
                  <a:extLst>
                    <a:ext uri="{9D8B030D-6E8A-4147-A177-3AD203B41FA5}">
                      <a16:colId xmlns:a16="http://schemas.microsoft.com/office/drawing/2014/main" val="20001"/>
                    </a:ext>
                  </a:extLst>
                </a:gridCol>
              </a:tblGrid>
              <a:tr h="628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solidFill>
                            <a:schemeClr val="accent1">
                              <a:lumMod val="75000"/>
                            </a:schemeClr>
                          </a:solidFill>
                          <a:effectLst/>
                        </a:rPr>
                        <a:t>Database Detect</a:t>
                      </a:r>
                      <a:endParaRPr kumimoji="0" lang="en-US" sz="18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solidFill>
                            <a:schemeClr val="accent1">
                              <a:lumMod val="75000"/>
                            </a:schemeClr>
                          </a:solidFill>
                          <a:effectLst/>
                        </a:rPr>
                        <a:t>Local Detect</a:t>
                      </a:r>
                      <a:endParaRPr kumimoji="0" lang="en-US" sz="18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381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Runs continuously (System Administrator choice)</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Works only within the current session</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713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Dedicated server minimizes impact on users and improves performance</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Provides immediate graphical feedback (works immediately after commit)</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8161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Creates persistent interferences that are stored in the model database</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Creates temporary interference markers in a user session</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3"/>
                  </a:ext>
                </a:extLst>
              </a:tr>
              <a:tr h="713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Based on administrator settings (controlled by permission groups)</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Based on individual user settings</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4"/>
                  </a:ext>
                </a:extLst>
              </a:tr>
              <a:tr h="7099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Provides feed back on how much has been checked</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effectLst/>
                        </a:rPr>
                        <a:t>Checks only created and modified items</a:t>
                      </a:r>
                      <a:endParaRPr kumimoji="0" lang="en-US" sz="14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8"/>
          <p:cNvSpPr>
            <a:spLocks noGrp="1" noChangeArrowheads="1"/>
          </p:cNvSpPr>
          <p:nvPr>
            <p:ph type="title"/>
          </p:nvPr>
        </p:nvSpPr>
        <p:spPr/>
        <p:txBody>
          <a:bodyPr/>
          <a:lstStyle/>
          <a:p>
            <a:pPr eaLnBrk="1" hangingPunct="1"/>
            <a:r>
              <a:rPr lang="en-US"/>
              <a:t>IFC: Visual differences</a:t>
            </a:r>
          </a:p>
        </p:txBody>
      </p:sp>
      <p:sp>
        <p:nvSpPr>
          <p:cNvPr id="2" name="Text Placeholder 1">
            <a:extLst>
              <a:ext uri="{FF2B5EF4-FFF2-40B4-BE49-F238E27FC236}">
                <a16:creationId xmlns:a16="http://schemas.microsoft.com/office/drawing/2014/main" id="{CBE7E469-8BDC-431C-8604-C1FF456AD1A8}"/>
              </a:ext>
            </a:extLst>
          </p:cNvPr>
          <p:cNvSpPr>
            <a:spLocks noGrp="1"/>
          </p:cNvSpPr>
          <p:nvPr>
            <p:ph type="body" sz="quarter" idx="10"/>
          </p:nvPr>
        </p:nvSpPr>
        <p:spPr/>
        <p:txBody>
          <a:bodyPr/>
          <a:lstStyle/>
          <a:p>
            <a:endParaRPr lang="en-US"/>
          </a:p>
        </p:txBody>
      </p:sp>
      <p:pic>
        <p:nvPicPr>
          <p:cNvPr id="337923" name="Picture 9"/>
          <p:cNvPicPr>
            <a:picLocks noChangeAspect="1" noChangeArrowheads="1"/>
          </p:cNvPicPr>
          <p:nvPr/>
        </p:nvPicPr>
        <p:blipFill>
          <a:blip r:embed="rId3" cstate="print"/>
          <a:srcRect/>
          <a:stretch>
            <a:fillRect/>
          </a:stretch>
        </p:blipFill>
        <p:spPr bwMode="black">
          <a:xfrm>
            <a:off x="5943600" y="1143000"/>
            <a:ext cx="2141538" cy="2963863"/>
          </a:xfrm>
          <a:prstGeom prst="rect">
            <a:avLst/>
          </a:prstGeom>
          <a:noFill/>
          <a:ln w="9525">
            <a:noFill/>
            <a:miter lim="800000"/>
            <a:headEnd/>
            <a:tailEnd/>
          </a:ln>
        </p:spPr>
      </p:pic>
      <p:sp>
        <p:nvSpPr>
          <p:cNvPr id="337924" name="Text Box 13"/>
          <p:cNvSpPr txBox="1">
            <a:spLocks noChangeArrowheads="1"/>
          </p:cNvSpPr>
          <p:nvPr/>
        </p:nvSpPr>
        <p:spPr bwMode="black">
          <a:xfrm>
            <a:off x="609600" y="1752600"/>
            <a:ext cx="5105400" cy="1754326"/>
          </a:xfrm>
          <a:prstGeom prst="rect">
            <a:avLst/>
          </a:prstGeom>
          <a:noFill/>
          <a:ln w="9525">
            <a:noFill/>
            <a:miter lim="800000"/>
            <a:headEnd/>
            <a:tailEnd/>
          </a:ln>
        </p:spPr>
        <p:txBody>
          <a:bodyPr>
            <a:spAutoFit/>
          </a:bodyPr>
          <a:lstStyle/>
          <a:p>
            <a:pPr eaLnBrk="0" hangingPunct="0">
              <a:spcBef>
                <a:spcPct val="50000"/>
              </a:spcBef>
            </a:pPr>
            <a:r>
              <a:rPr lang="en-US" sz="2400" dirty="0"/>
              <a:t>Any interference detected by the server based detection method appear as a sphere</a:t>
            </a:r>
          </a:p>
          <a:p>
            <a:pPr eaLnBrk="0" hangingPunct="0">
              <a:spcBef>
                <a:spcPct val="50000"/>
              </a:spcBef>
              <a:buFontTx/>
              <a:buChar char="•"/>
            </a:pPr>
            <a:endParaRPr lang="en-US" sz="2400" dirty="0"/>
          </a:p>
        </p:txBody>
      </p:sp>
      <p:sp>
        <p:nvSpPr>
          <p:cNvPr id="337925" name="Text Box 14"/>
          <p:cNvSpPr txBox="1">
            <a:spLocks noChangeArrowheads="1"/>
          </p:cNvSpPr>
          <p:nvPr/>
        </p:nvSpPr>
        <p:spPr bwMode="black">
          <a:xfrm>
            <a:off x="685800" y="4267200"/>
            <a:ext cx="4267200" cy="1754326"/>
          </a:xfrm>
          <a:prstGeom prst="rect">
            <a:avLst/>
          </a:prstGeom>
          <a:noFill/>
          <a:ln w="9525">
            <a:noFill/>
            <a:miter lim="800000"/>
            <a:headEnd/>
            <a:tailEnd/>
          </a:ln>
        </p:spPr>
        <p:txBody>
          <a:bodyPr>
            <a:spAutoFit/>
          </a:bodyPr>
          <a:lstStyle/>
          <a:p>
            <a:pPr>
              <a:spcBef>
                <a:spcPct val="20000"/>
              </a:spcBef>
              <a:buClr>
                <a:srgbClr val="084B88"/>
              </a:buClr>
              <a:buFont typeface="Wingdings" pitchFamily="2" charset="2"/>
              <a:buNone/>
            </a:pPr>
            <a:r>
              <a:rPr lang="en-US" sz="2400" dirty="0"/>
              <a:t>Interferences detected by  local based detection method appear as a box</a:t>
            </a:r>
          </a:p>
          <a:p>
            <a:pPr eaLnBrk="0" hangingPunct="0">
              <a:spcBef>
                <a:spcPct val="50000"/>
              </a:spcBef>
            </a:pPr>
            <a:endParaRPr lang="en-US" sz="2400" dirty="0"/>
          </a:p>
        </p:txBody>
      </p:sp>
      <p:pic>
        <p:nvPicPr>
          <p:cNvPr id="337926" name="Picture 15"/>
          <p:cNvPicPr>
            <a:picLocks noChangeAspect="1" noChangeArrowheads="1"/>
          </p:cNvPicPr>
          <p:nvPr/>
        </p:nvPicPr>
        <p:blipFill>
          <a:blip r:embed="rId4" cstate="print"/>
          <a:srcRect/>
          <a:stretch>
            <a:fillRect/>
          </a:stretch>
        </p:blipFill>
        <p:spPr bwMode="black">
          <a:xfrm>
            <a:off x="5257800" y="4419600"/>
            <a:ext cx="1762125" cy="1951038"/>
          </a:xfrm>
          <a:prstGeom prst="rect">
            <a:avLst/>
          </a:prstGeom>
          <a:noFill/>
          <a:ln w="9525">
            <a:noFill/>
            <a:miter lim="800000"/>
            <a:headEnd/>
            <a:tailEnd/>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2"/>
          <p:cNvSpPr>
            <a:spLocks noGrp="1" noChangeArrowheads="1"/>
          </p:cNvSpPr>
          <p:nvPr>
            <p:ph type="title"/>
          </p:nvPr>
        </p:nvSpPr>
        <p:spPr/>
        <p:txBody>
          <a:bodyPr/>
          <a:lstStyle/>
          <a:p>
            <a:r>
              <a:rPr lang="en-US"/>
              <a:t>IFC: Visual differences</a:t>
            </a:r>
          </a:p>
        </p:txBody>
      </p:sp>
      <p:sp>
        <p:nvSpPr>
          <p:cNvPr id="339969" name="Rectangle 3"/>
          <p:cNvSpPr>
            <a:spLocks noGrp="1" noChangeArrowheads="1"/>
          </p:cNvSpPr>
          <p:nvPr>
            <p:ph type="body" sz="quarter" idx="10"/>
          </p:nvPr>
        </p:nvSpPr>
        <p:spPr/>
        <p:txBody>
          <a:bodyPr>
            <a:normAutofit/>
          </a:bodyPr>
          <a:lstStyle/>
          <a:p>
            <a:endParaRPr lang="en-US" dirty="0"/>
          </a:p>
          <a:p>
            <a:pPr>
              <a:buNone/>
            </a:pPr>
            <a:r>
              <a:rPr lang="en-US" dirty="0"/>
              <a:t>			</a:t>
            </a:r>
            <a:r>
              <a:rPr lang="en-US" sz="2400" dirty="0"/>
              <a:t>Hard clash  </a:t>
            </a:r>
          </a:p>
          <a:p>
            <a:endParaRPr lang="en-US" dirty="0"/>
          </a:p>
          <a:p>
            <a:pPr>
              <a:buNone/>
            </a:pPr>
            <a:r>
              <a:rPr lang="en-US" dirty="0"/>
              <a:t>			</a:t>
            </a:r>
          </a:p>
          <a:p>
            <a:pPr>
              <a:buNone/>
            </a:pPr>
            <a:r>
              <a:rPr lang="en-US" sz="2400" dirty="0"/>
              <a:t>			Soft clash</a:t>
            </a:r>
          </a:p>
          <a:p>
            <a:endParaRPr lang="en-US" sz="2400" dirty="0"/>
          </a:p>
          <a:p>
            <a:pPr>
              <a:buNone/>
            </a:pPr>
            <a:r>
              <a:rPr lang="en-US" sz="2400" dirty="0"/>
              <a:t>			</a:t>
            </a:r>
          </a:p>
          <a:p>
            <a:pPr>
              <a:buNone/>
            </a:pPr>
            <a:r>
              <a:rPr lang="en-US" sz="2400" dirty="0"/>
              <a:t>			Clearance clash</a:t>
            </a:r>
          </a:p>
        </p:txBody>
      </p:sp>
      <p:pic>
        <p:nvPicPr>
          <p:cNvPr id="339970" name="Picture 11"/>
          <p:cNvPicPr>
            <a:picLocks noChangeAspect="1" noChangeArrowheads="1"/>
          </p:cNvPicPr>
          <p:nvPr/>
        </p:nvPicPr>
        <p:blipFill>
          <a:blip r:embed="rId2" cstate="print"/>
          <a:srcRect/>
          <a:stretch>
            <a:fillRect/>
          </a:stretch>
        </p:blipFill>
        <p:spPr bwMode="black">
          <a:xfrm>
            <a:off x="4572000" y="2667000"/>
            <a:ext cx="1958731" cy="1717675"/>
          </a:xfrm>
          <a:prstGeom prst="rect">
            <a:avLst/>
          </a:prstGeom>
          <a:noFill/>
          <a:ln w="9525">
            <a:noFill/>
            <a:miter lim="800000"/>
            <a:headEnd/>
            <a:tailEnd/>
          </a:ln>
        </p:spPr>
      </p:pic>
      <p:pic>
        <p:nvPicPr>
          <p:cNvPr id="339972" name="Picture 10"/>
          <p:cNvPicPr>
            <a:picLocks noChangeAspect="1" noChangeArrowheads="1"/>
          </p:cNvPicPr>
          <p:nvPr/>
        </p:nvPicPr>
        <p:blipFill>
          <a:blip r:embed="rId3" cstate="print"/>
          <a:srcRect/>
          <a:stretch>
            <a:fillRect/>
          </a:stretch>
        </p:blipFill>
        <p:spPr bwMode="black">
          <a:xfrm>
            <a:off x="6324600" y="1219200"/>
            <a:ext cx="1611668" cy="1465263"/>
          </a:xfrm>
          <a:prstGeom prst="rect">
            <a:avLst/>
          </a:prstGeom>
          <a:noFill/>
          <a:ln w="9525">
            <a:noFill/>
            <a:miter lim="800000"/>
            <a:headEnd/>
            <a:tailEnd/>
          </a:ln>
        </p:spPr>
      </p:pic>
      <p:pic>
        <p:nvPicPr>
          <p:cNvPr id="339973" name="Picture 9"/>
          <p:cNvPicPr>
            <a:picLocks noChangeAspect="1" noChangeArrowheads="1"/>
          </p:cNvPicPr>
          <p:nvPr/>
        </p:nvPicPr>
        <p:blipFill>
          <a:blip r:embed="rId4" cstate="print"/>
          <a:srcRect/>
          <a:stretch>
            <a:fillRect/>
          </a:stretch>
        </p:blipFill>
        <p:spPr bwMode="black">
          <a:xfrm>
            <a:off x="5181600" y="4572000"/>
            <a:ext cx="1982624" cy="1657350"/>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r>
              <a:rPr lang="en-US" dirty="0" err="1"/>
              <a:t>IFC</a:t>
            </a:r>
            <a:r>
              <a:rPr lang="en-US" dirty="0"/>
              <a:t>:  Aspects</a:t>
            </a:r>
          </a:p>
        </p:txBody>
      </p:sp>
      <p:sp>
        <p:nvSpPr>
          <p:cNvPr id="343042" name="Rectangle 3"/>
          <p:cNvSpPr>
            <a:spLocks noGrp="1" noChangeArrowheads="1"/>
          </p:cNvSpPr>
          <p:nvPr>
            <p:ph type="body" sz="quarter" idx="10"/>
          </p:nvPr>
        </p:nvSpPr>
        <p:spPr/>
        <p:txBody>
          <a:bodyPr>
            <a:normAutofit/>
          </a:bodyPr>
          <a:lstStyle/>
          <a:p>
            <a:r>
              <a:rPr lang="en-US" sz="2000" dirty="0"/>
              <a:t>Aspect:   Geometric area or space related to an object, such as its physical shape or the space required around the object.</a:t>
            </a:r>
          </a:p>
          <a:p>
            <a:endParaRPr lang="en-US" sz="2000" dirty="0"/>
          </a:p>
          <a:p>
            <a:r>
              <a:rPr lang="en-US" sz="2000" dirty="0"/>
              <a:t>Aspects are defined when a part class is created for the reference data.</a:t>
            </a:r>
          </a:p>
          <a:p>
            <a:endParaRPr lang="en-US" sz="2000" dirty="0"/>
          </a:p>
          <a:p>
            <a:r>
              <a:rPr lang="en-US" sz="2000" dirty="0"/>
              <a:t>Aspects can represent  clearances for safety or maintenance areas.</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2"/>
          <p:cNvSpPr>
            <a:spLocks noGrp="1" noChangeArrowheads="1"/>
          </p:cNvSpPr>
          <p:nvPr>
            <p:ph type="title"/>
          </p:nvPr>
        </p:nvSpPr>
        <p:spPr/>
        <p:txBody>
          <a:bodyPr/>
          <a:lstStyle/>
          <a:p>
            <a:r>
              <a:rPr lang="en-US"/>
              <a:t>IFC:  Aspects</a:t>
            </a:r>
          </a:p>
        </p:txBody>
      </p:sp>
      <p:sp>
        <p:nvSpPr>
          <p:cNvPr id="344066" name="Rectangle 3"/>
          <p:cNvSpPr>
            <a:spLocks noGrp="1" noChangeArrowheads="1"/>
          </p:cNvSpPr>
          <p:nvPr>
            <p:ph type="body" sz="quarter" idx="10"/>
          </p:nvPr>
        </p:nvSpPr>
        <p:spPr/>
        <p:txBody>
          <a:bodyPr/>
          <a:lstStyle/>
          <a:p>
            <a:r>
              <a:rPr lang="en-US" sz="2000" dirty="0"/>
              <a:t>Simple Physical</a:t>
            </a:r>
          </a:p>
          <a:p>
            <a:r>
              <a:rPr lang="en-US" sz="2000" dirty="0"/>
              <a:t>Detailed Physical</a:t>
            </a:r>
          </a:p>
          <a:p>
            <a:r>
              <a:rPr lang="en-US" sz="2000" dirty="0"/>
              <a:t>Insulation</a:t>
            </a:r>
          </a:p>
          <a:p>
            <a:r>
              <a:rPr lang="en-US" sz="2000" dirty="0"/>
              <a:t>Operation</a:t>
            </a:r>
          </a:p>
          <a:p>
            <a:r>
              <a:rPr lang="en-US" sz="2000" dirty="0"/>
              <a:t>Maintenance</a:t>
            </a:r>
          </a:p>
          <a:p>
            <a:r>
              <a:rPr lang="en-US" sz="2000" dirty="0"/>
              <a:t>Reference Geometry</a:t>
            </a:r>
          </a:p>
          <a:p>
            <a:r>
              <a:rPr lang="en-US" sz="2000" dirty="0"/>
              <a:t>Centerline</a:t>
            </a:r>
          </a:p>
          <a:p>
            <a:endParaRPr lang="en-US" dirty="0"/>
          </a:p>
        </p:txBody>
      </p:sp>
      <p:pic>
        <p:nvPicPr>
          <p:cNvPr id="242690" name="Picture 2"/>
          <p:cNvPicPr>
            <a:picLocks noChangeAspect="1" noChangeArrowheads="1"/>
          </p:cNvPicPr>
          <p:nvPr/>
        </p:nvPicPr>
        <p:blipFill>
          <a:blip r:embed="rId2" cstate="print"/>
          <a:srcRect/>
          <a:stretch>
            <a:fillRect/>
          </a:stretch>
        </p:blipFill>
        <p:spPr bwMode="auto">
          <a:xfrm>
            <a:off x="4343400" y="2133600"/>
            <a:ext cx="4276725" cy="3590925"/>
          </a:xfrm>
          <a:prstGeom prst="rect">
            <a:avLst/>
          </a:prstGeom>
          <a:noFill/>
          <a:ln w="9525">
            <a:noFill/>
            <a:miter lim="800000"/>
            <a:headEnd/>
            <a:tailEnd/>
          </a:ln>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2"/>
          <p:cNvSpPr>
            <a:spLocks noGrp="1" noChangeArrowheads="1"/>
          </p:cNvSpPr>
          <p:nvPr>
            <p:ph type="title"/>
          </p:nvPr>
        </p:nvSpPr>
        <p:spPr/>
        <p:txBody>
          <a:bodyPr/>
          <a:lstStyle/>
          <a:p>
            <a:r>
              <a:rPr lang="en-US"/>
              <a:t>IFC: Configuration</a:t>
            </a:r>
          </a:p>
        </p:txBody>
      </p:sp>
      <p:sp>
        <p:nvSpPr>
          <p:cNvPr id="340994" name="Rectangle 3"/>
          <p:cNvSpPr>
            <a:spLocks noGrp="1" noChangeArrowheads="1"/>
          </p:cNvSpPr>
          <p:nvPr>
            <p:ph type="body" sz="quarter" idx="10"/>
          </p:nvPr>
        </p:nvSpPr>
        <p:spPr/>
        <p:txBody>
          <a:bodyPr/>
          <a:lstStyle/>
          <a:p>
            <a:endParaRPr lang="en-US"/>
          </a:p>
          <a:p>
            <a:endParaRPr lang="en-US"/>
          </a:p>
          <a:p>
            <a:endParaRPr lang="en-US"/>
          </a:p>
          <a:p>
            <a:endParaRPr lang="en-US"/>
          </a:p>
          <a:p>
            <a:endParaRPr lang="en-US"/>
          </a:p>
          <a:p>
            <a:endParaRPr lang="en-US"/>
          </a:p>
        </p:txBody>
      </p:sp>
      <p:pic>
        <p:nvPicPr>
          <p:cNvPr id="6" name="Content Placeholder 7">
            <a:extLst>
              <a:ext uri="{FF2B5EF4-FFF2-40B4-BE49-F238E27FC236}">
                <a16:creationId xmlns:a16="http://schemas.microsoft.com/office/drawing/2014/main" id="{A592B99F-A8C4-4803-9EF2-486C057E2549}"/>
              </a:ext>
            </a:extLst>
          </p:cNvPr>
          <p:cNvPicPr>
            <a:picLocks/>
          </p:cNvPicPr>
          <p:nvPr/>
        </p:nvPicPr>
        <p:blipFill>
          <a:blip r:embed="rId2"/>
          <a:stretch>
            <a:fillRect/>
          </a:stretch>
        </p:blipFill>
        <p:spPr>
          <a:xfrm>
            <a:off x="2971800" y="1297814"/>
            <a:ext cx="3420214" cy="4795771"/>
          </a:xfrm>
          <a:prstGeom prst="rect">
            <a:avLst/>
          </a:prstGeom>
        </p:spPr>
      </p:pic>
    </p:spTree>
    <p:extLst>
      <p:ext uri="{BB962C8B-B14F-4D97-AF65-F5344CB8AC3E}">
        <p14:creationId xmlns:p14="http://schemas.microsoft.com/office/powerpoint/2010/main" val="15190019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2"/>
          <p:cNvSpPr>
            <a:spLocks noGrp="1" noChangeArrowheads="1"/>
          </p:cNvSpPr>
          <p:nvPr>
            <p:ph type="title"/>
          </p:nvPr>
        </p:nvSpPr>
        <p:spPr/>
        <p:txBody>
          <a:bodyPr/>
          <a:lstStyle/>
          <a:p>
            <a:r>
              <a:rPr lang="en-US" dirty="0" err="1"/>
              <a:t>IFC</a:t>
            </a:r>
            <a:r>
              <a:rPr lang="en-US" dirty="0"/>
              <a:t>: Configuration – checking priority</a:t>
            </a:r>
          </a:p>
        </p:txBody>
      </p:sp>
      <p:sp>
        <p:nvSpPr>
          <p:cNvPr id="342018" name="Rectangle 3"/>
          <p:cNvSpPr>
            <a:spLocks noGrp="1" noChangeArrowheads="1"/>
          </p:cNvSpPr>
          <p:nvPr>
            <p:ph sz="half" idx="1"/>
          </p:nvPr>
        </p:nvSpPr>
        <p:spPr>
          <a:noFill/>
        </p:spPr>
        <p:txBody>
          <a:bodyPr/>
          <a:lstStyle/>
          <a:p>
            <a:r>
              <a:rPr lang="en-US" sz="2000" dirty="0"/>
              <a:t> Three types of checking priorities (based on object aspects):</a:t>
            </a:r>
          </a:p>
          <a:p>
            <a:endParaRPr lang="en-US" sz="2000" dirty="0"/>
          </a:p>
          <a:p>
            <a:r>
              <a:rPr lang="en-US" sz="2000" dirty="0"/>
              <a:t>Required   -   Produces a Hard type of clash</a:t>
            </a:r>
          </a:p>
          <a:p>
            <a:r>
              <a:rPr lang="en-US" sz="2000" dirty="0"/>
              <a:t>Optional  -  Produces a Soft type of clash</a:t>
            </a:r>
          </a:p>
          <a:p>
            <a:r>
              <a:rPr lang="en-US" sz="2000" dirty="0"/>
              <a:t>Not Checked  -  Elements currently displayed in this aspect will not be checked for interferences</a:t>
            </a:r>
          </a:p>
        </p:txBody>
      </p:sp>
      <p:sp>
        <p:nvSpPr>
          <p:cNvPr id="2" name="Content Placeholder 1">
            <a:extLst>
              <a:ext uri="{FF2B5EF4-FFF2-40B4-BE49-F238E27FC236}">
                <a16:creationId xmlns:a16="http://schemas.microsoft.com/office/drawing/2014/main" id="{8E4C1237-8101-42B3-8080-FC59AFA31577}"/>
              </a:ext>
            </a:extLst>
          </p:cNvPr>
          <p:cNvSpPr>
            <a:spLocks noGrp="1"/>
          </p:cNvSpPr>
          <p:nvPr>
            <p:ph sz="half" idx="2"/>
          </p:nvPr>
        </p:nvSpPr>
        <p:spPr/>
        <p:txBody>
          <a:bodyPr/>
          <a:lstStyle/>
          <a:p>
            <a:endParaRPr lang="en-US"/>
          </a:p>
        </p:txBody>
      </p:sp>
      <p:pic>
        <p:nvPicPr>
          <p:cNvPr id="8" name="Content Placeholder 7">
            <a:extLst>
              <a:ext uri="{FF2B5EF4-FFF2-40B4-BE49-F238E27FC236}">
                <a16:creationId xmlns:a16="http://schemas.microsoft.com/office/drawing/2014/main" id="{C6EC19C5-BE0A-4486-9568-0A5F3592E58D}"/>
              </a:ext>
            </a:extLst>
          </p:cNvPr>
          <p:cNvPicPr>
            <a:picLocks/>
          </p:cNvPicPr>
          <p:nvPr/>
        </p:nvPicPr>
        <p:blipFill>
          <a:blip r:embed="rId2"/>
          <a:stretch>
            <a:fillRect/>
          </a:stretch>
        </p:blipFill>
        <p:spPr>
          <a:xfrm>
            <a:off x="5029200" y="1143000"/>
            <a:ext cx="3420214" cy="4795771"/>
          </a:xfrm>
          <a:prstGeom prst="rect">
            <a:avLst/>
          </a:prstGeom>
        </p:spPr>
      </p:pic>
      <p:sp>
        <p:nvSpPr>
          <p:cNvPr id="6" name="Rounded Rectangle 5"/>
          <p:cNvSpPr/>
          <p:nvPr/>
        </p:nvSpPr>
        <p:spPr>
          <a:xfrm>
            <a:off x="6739307" y="1905000"/>
            <a:ext cx="1524000" cy="12954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408706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2"/>
          <p:cNvSpPr>
            <a:spLocks noGrp="1" noChangeArrowheads="1"/>
          </p:cNvSpPr>
          <p:nvPr>
            <p:ph type="title"/>
          </p:nvPr>
        </p:nvSpPr>
        <p:spPr/>
        <p:txBody>
          <a:bodyPr/>
          <a:lstStyle/>
          <a:p>
            <a:r>
              <a:rPr lang="en-US" dirty="0" err="1"/>
              <a:t>IFC</a:t>
            </a:r>
            <a:r>
              <a:rPr lang="en-US" dirty="0"/>
              <a:t>: Configuration – comparison criteria</a:t>
            </a:r>
          </a:p>
        </p:txBody>
      </p:sp>
      <p:sp>
        <p:nvSpPr>
          <p:cNvPr id="345090" name="Rectangle 3"/>
          <p:cNvSpPr>
            <a:spLocks noGrp="1" noChangeArrowheads="1"/>
          </p:cNvSpPr>
          <p:nvPr>
            <p:ph sz="half" idx="1"/>
          </p:nvPr>
        </p:nvSpPr>
        <p:spPr>
          <a:noFill/>
        </p:spPr>
        <p:txBody>
          <a:bodyPr/>
          <a:lstStyle/>
          <a:p>
            <a:r>
              <a:rPr lang="en-US" sz="2000" dirty="0" err="1"/>
              <a:t>IFC</a:t>
            </a:r>
            <a:r>
              <a:rPr lang="en-US" sz="2000" dirty="0"/>
              <a:t> can process the following combination of objects based on their checking priorities:</a:t>
            </a:r>
          </a:p>
          <a:p>
            <a:endParaRPr lang="en-US" sz="2000" dirty="0"/>
          </a:p>
          <a:p>
            <a:pPr lvl="1"/>
            <a:r>
              <a:rPr lang="en-US" sz="2000" dirty="0"/>
              <a:t>Required – Required (Hard – Hard)</a:t>
            </a:r>
          </a:p>
          <a:p>
            <a:pPr lvl="1"/>
            <a:r>
              <a:rPr lang="en-US" sz="2000" dirty="0"/>
              <a:t>Required – Optional (Hard – Soft)</a:t>
            </a:r>
          </a:p>
          <a:p>
            <a:pPr lvl="1"/>
            <a:r>
              <a:rPr lang="en-US" sz="2000" dirty="0"/>
              <a:t>Optional – Optional (Soft – Soft)</a:t>
            </a:r>
          </a:p>
          <a:p>
            <a:pPr>
              <a:buNone/>
            </a:pPr>
            <a:endParaRPr lang="en-US" dirty="0"/>
          </a:p>
        </p:txBody>
      </p:sp>
      <p:pic>
        <p:nvPicPr>
          <p:cNvPr id="8" name="Content Placeholder 7">
            <a:extLst>
              <a:ext uri="{FF2B5EF4-FFF2-40B4-BE49-F238E27FC236}">
                <a16:creationId xmlns:a16="http://schemas.microsoft.com/office/drawing/2014/main" id="{73299BDA-D6B7-4647-A565-A4F89A3269D1}"/>
              </a:ext>
            </a:extLst>
          </p:cNvPr>
          <p:cNvPicPr>
            <a:picLocks noGrp="1"/>
          </p:cNvPicPr>
          <p:nvPr>
            <p:ph sz="half" idx="2"/>
          </p:nvPr>
        </p:nvPicPr>
        <p:blipFill>
          <a:blip r:embed="rId2"/>
          <a:stretch>
            <a:fillRect/>
          </a:stretch>
        </p:blipFill>
        <p:spPr>
          <a:xfrm>
            <a:off x="5247905" y="1447800"/>
            <a:ext cx="3039214" cy="4465638"/>
          </a:xfrm>
          <a:prstGeom prst="rect">
            <a:avLst/>
          </a:prstGeom>
        </p:spPr>
      </p:pic>
      <p:sp>
        <p:nvSpPr>
          <p:cNvPr id="6" name="Rounded Rectangle 5"/>
          <p:cNvSpPr/>
          <p:nvPr/>
        </p:nvSpPr>
        <p:spPr>
          <a:xfrm>
            <a:off x="5334001" y="3451194"/>
            <a:ext cx="1295400" cy="96840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987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Know your instructor</a:t>
            </a:r>
            <a:endParaRPr lang="en-US" b="1" dirty="0"/>
          </a:p>
        </p:txBody>
      </p:sp>
      <p:sp>
        <p:nvSpPr>
          <p:cNvPr id="4100" name="Rectangle 3"/>
          <p:cNvSpPr>
            <a:spLocks noGrp="1" noChangeArrowheads="1"/>
          </p:cNvSpPr>
          <p:nvPr>
            <p:ph type="body" sz="quarter" idx="10"/>
          </p:nvPr>
        </p:nvSpPr>
        <p:spPr/>
        <p:txBody>
          <a:bodyPr>
            <a:normAutofit/>
          </a:bodyPr>
          <a:lstStyle/>
          <a:p>
            <a:r>
              <a:rPr lang="en-US" sz="2000" b="1" dirty="0"/>
              <a:t>Cherise Primm</a:t>
            </a:r>
          </a:p>
          <a:p>
            <a:pPr lvl="1"/>
            <a:r>
              <a:rPr lang="en-US" sz="2000" dirty="0"/>
              <a:t>Over 7 years of experience working with Smart 3D</a:t>
            </a:r>
            <a:endParaRPr lang="en-US" sz="1800" dirty="0"/>
          </a:p>
          <a:p>
            <a:pPr lvl="1"/>
            <a:r>
              <a:rPr lang="en-US" sz="1800" dirty="0"/>
              <a:t>Specialization in Setup and Administration, Interference Detection Service, Codeless IFC</a:t>
            </a:r>
            <a:endParaRPr lang="en-US" sz="2000" dirty="0"/>
          </a:p>
        </p:txBody>
      </p:sp>
    </p:spTree>
    <p:extLst>
      <p:ext uri="{BB962C8B-B14F-4D97-AF65-F5344CB8AC3E}">
        <p14:creationId xmlns:p14="http://schemas.microsoft.com/office/powerpoint/2010/main" val="80301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304801"/>
            <a:ext cx="8458200" cy="563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C724D-846B-4D6E-9FCC-113205E451C7}"/>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56EA19CE-C50F-4F9D-A956-FA1F4E057926}"/>
              </a:ext>
            </a:extLst>
          </p:cNvPr>
          <p:cNvPicPr>
            <a:picLocks noChangeAspect="1"/>
          </p:cNvPicPr>
          <p:nvPr/>
        </p:nvPicPr>
        <p:blipFill>
          <a:blip r:embed="rId2"/>
          <a:stretch>
            <a:fillRect/>
          </a:stretch>
        </p:blipFill>
        <p:spPr>
          <a:xfrm>
            <a:off x="833905" y="481381"/>
            <a:ext cx="7150982" cy="5638800"/>
          </a:xfrm>
          <a:prstGeom prst="rect">
            <a:avLst/>
          </a:prstGeom>
        </p:spPr>
      </p:pic>
      <p:sp>
        <p:nvSpPr>
          <p:cNvPr id="3" name="Text Placeholder 2">
            <a:extLst>
              <a:ext uri="{FF2B5EF4-FFF2-40B4-BE49-F238E27FC236}">
                <a16:creationId xmlns:a16="http://schemas.microsoft.com/office/drawing/2014/main" id="{56C3F756-958E-49D3-9B8B-318F0B57C2E1}"/>
              </a:ext>
            </a:extLst>
          </p:cNvPr>
          <p:cNvSpPr>
            <a:spLocks noGrp="1"/>
          </p:cNvSpPr>
          <p:nvPr>
            <p:ph type="body" sz="quarter" idx="10"/>
          </p:nvPr>
        </p:nvSpPr>
        <p:spPr>
          <a:xfrm>
            <a:off x="266700" y="1447800"/>
            <a:ext cx="8801100" cy="5181600"/>
          </a:xfrm>
        </p:spPr>
        <p:txBody>
          <a:bodyPr/>
          <a:lstStyle/>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IFC</a:t>
            </a:r>
            <a:r>
              <a:rPr lang="en-US" dirty="0"/>
              <a:t>: Configuration – Clearance rule</a:t>
            </a:r>
          </a:p>
        </p:txBody>
      </p:sp>
      <p:sp>
        <p:nvSpPr>
          <p:cNvPr id="3" name="Content Placeholder 2"/>
          <p:cNvSpPr>
            <a:spLocks noGrp="1"/>
          </p:cNvSpPr>
          <p:nvPr>
            <p:ph sz="half" idx="1"/>
          </p:nvPr>
        </p:nvSpPr>
        <p:spPr/>
        <p:txBody>
          <a:bodyPr>
            <a:normAutofit/>
          </a:bodyPr>
          <a:lstStyle/>
          <a:p>
            <a:r>
              <a:rPr lang="en-US" sz="2000" dirty="0"/>
              <a:t>Clearance rules define the minimum distance between any two objects</a:t>
            </a:r>
          </a:p>
          <a:p>
            <a:endParaRPr lang="en-US" sz="2000" dirty="0"/>
          </a:p>
          <a:p>
            <a:endParaRPr lang="en-US" sz="2000" dirty="0"/>
          </a:p>
          <a:p>
            <a:endParaRPr lang="en-US" sz="2000" dirty="0"/>
          </a:p>
        </p:txBody>
      </p:sp>
      <p:pic>
        <p:nvPicPr>
          <p:cNvPr id="9" name="Content Placeholder 7">
            <a:extLst>
              <a:ext uri="{FF2B5EF4-FFF2-40B4-BE49-F238E27FC236}">
                <a16:creationId xmlns:a16="http://schemas.microsoft.com/office/drawing/2014/main" id="{60FE02F5-5707-4061-AC16-C197406F17AD}"/>
              </a:ext>
            </a:extLst>
          </p:cNvPr>
          <p:cNvPicPr>
            <a:picLocks noGrp="1"/>
          </p:cNvPicPr>
          <p:nvPr>
            <p:ph sz="half" idx="2"/>
          </p:nvPr>
        </p:nvPicPr>
        <p:blipFill>
          <a:blip r:embed="rId2"/>
          <a:stretch>
            <a:fillRect/>
          </a:stretch>
        </p:blipFill>
        <p:spPr>
          <a:xfrm>
            <a:off x="5029200" y="1143000"/>
            <a:ext cx="3420214" cy="4795771"/>
          </a:xfrm>
          <a:prstGeom prst="rect">
            <a:avLst/>
          </a:prstGeom>
        </p:spPr>
      </p:pic>
      <p:sp>
        <p:nvSpPr>
          <p:cNvPr id="6" name="Rounded Rectangle 5"/>
          <p:cNvSpPr/>
          <p:nvPr/>
        </p:nvSpPr>
        <p:spPr>
          <a:xfrm>
            <a:off x="6629400" y="3352604"/>
            <a:ext cx="1600200" cy="381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03961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ChangeArrowheads="1"/>
          </p:cNvSpPr>
          <p:nvPr>
            <p:ph type="title"/>
          </p:nvPr>
        </p:nvSpPr>
        <p:spPr/>
        <p:txBody>
          <a:bodyPr/>
          <a:lstStyle/>
          <a:p>
            <a:r>
              <a:rPr lang="en-US" dirty="0" err="1"/>
              <a:t>IFC</a:t>
            </a:r>
            <a:r>
              <a:rPr lang="en-US" dirty="0"/>
              <a:t>: Configuration – Clearance rule</a:t>
            </a:r>
          </a:p>
        </p:txBody>
      </p:sp>
      <p:sp>
        <p:nvSpPr>
          <p:cNvPr id="346114" name="Rectangle 3"/>
          <p:cNvSpPr>
            <a:spLocks noGrp="1" noChangeArrowheads="1"/>
          </p:cNvSpPr>
          <p:nvPr>
            <p:ph type="body" sz="quarter" idx="10"/>
          </p:nvPr>
        </p:nvSpPr>
        <p:spPr/>
        <p:txBody>
          <a:bodyPr/>
          <a:lstStyle/>
          <a:p>
            <a:endParaRPr lang="en-US" dirty="0"/>
          </a:p>
          <a:p>
            <a:endParaRPr lang="en-US" dirty="0"/>
          </a:p>
        </p:txBody>
      </p:sp>
      <p:pic>
        <p:nvPicPr>
          <p:cNvPr id="346115" name="Picture 4"/>
          <p:cNvPicPr>
            <a:picLocks noChangeAspect="1" noChangeArrowheads="1"/>
          </p:cNvPicPr>
          <p:nvPr/>
        </p:nvPicPr>
        <p:blipFill>
          <a:blip r:embed="rId3" cstate="print"/>
          <a:srcRect/>
          <a:stretch>
            <a:fillRect/>
          </a:stretch>
        </p:blipFill>
        <p:spPr bwMode="black">
          <a:xfrm>
            <a:off x="990600" y="2066925"/>
            <a:ext cx="2105025" cy="857250"/>
          </a:xfrm>
          <a:prstGeom prst="rect">
            <a:avLst/>
          </a:prstGeom>
          <a:noFill/>
          <a:ln w="9525">
            <a:noFill/>
            <a:miter lim="800000"/>
            <a:headEnd/>
            <a:tailEnd/>
          </a:ln>
        </p:spPr>
      </p:pic>
      <p:pic>
        <p:nvPicPr>
          <p:cNvPr id="346116" name="Picture 5"/>
          <p:cNvPicPr>
            <a:picLocks noChangeAspect="1" noChangeArrowheads="1"/>
          </p:cNvPicPr>
          <p:nvPr/>
        </p:nvPicPr>
        <p:blipFill>
          <a:blip r:embed="rId4" cstate="print"/>
          <a:srcRect/>
          <a:stretch>
            <a:fillRect/>
          </a:stretch>
        </p:blipFill>
        <p:spPr bwMode="black">
          <a:xfrm>
            <a:off x="1912145" y="3088481"/>
            <a:ext cx="5334000" cy="836613"/>
          </a:xfrm>
          <a:prstGeom prst="rect">
            <a:avLst/>
          </a:prstGeom>
          <a:noFill/>
          <a:ln w="9525">
            <a:noFill/>
            <a:miter lim="800000"/>
            <a:headEnd/>
            <a:tailEnd/>
          </a:ln>
        </p:spPr>
      </p:pic>
      <p:pic>
        <p:nvPicPr>
          <p:cNvPr id="346117" name="Picture 6"/>
          <p:cNvPicPr>
            <a:picLocks noChangeAspect="1" noChangeArrowheads="1"/>
          </p:cNvPicPr>
          <p:nvPr/>
        </p:nvPicPr>
        <p:blipFill>
          <a:blip r:embed="rId5" cstate="print"/>
          <a:srcRect/>
          <a:stretch>
            <a:fillRect/>
          </a:stretch>
        </p:blipFill>
        <p:spPr bwMode="black">
          <a:xfrm>
            <a:off x="5181600" y="4168296"/>
            <a:ext cx="2967038" cy="1833563"/>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IFC</a:t>
            </a:r>
            <a:r>
              <a:rPr lang="en-US" dirty="0"/>
              <a:t>: Configuration – Permission group</a:t>
            </a:r>
          </a:p>
        </p:txBody>
      </p:sp>
      <p:sp>
        <p:nvSpPr>
          <p:cNvPr id="3" name="Content Placeholder 2"/>
          <p:cNvSpPr>
            <a:spLocks noGrp="1"/>
          </p:cNvSpPr>
          <p:nvPr>
            <p:ph sz="half" idx="1"/>
          </p:nvPr>
        </p:nvSpPr>
        <p:spPr/>
        <p:txBody>
          <a:bodyPr>
            <a:normAutofit/>
          </a:bodyPr>
          <a:lstStyle/>
          <a:p>
            <a:r>
              <a:rPr lang="en-US" sz="2000" dirty="0"/>
              <a:t>All markers representing clashes or clearances will be assigned to a permission group</a:t>
            </a:r>
          </a:p>
        </p:txBody>
      </p:sp>
      <p:pic>
        <p:nvPicPr>
          <p:cNvPr id="8" name="Content Placeholder 7">
            <a:extLst>
              <a:ext uri="{FF2B5EF4-FFF2-40B4-BE49-F238E27FC236}">
                <a16:creationId xmlns:a16="http://schemas.microsoft.com/office/drawing/2014/main" id="{4CEDEE59-46BD-4CA5-8CCA-CFF373C0D645}"/>
              </a:ext>
            </a:extLst>
          </p:cNvPr>
          <p:cNvPicPr>
            <a:picLocks noGrp="1"/>
          </p:cNvPicPr>
          <p:nvPr>
            <p:ph sz="half" idx="2"/>
          </p:nvPr>
        </p:nvPicPr>
        <p:blipFill>
          <a:blip r:embed="rId2"/>
          <a:stretch>
            <a:fillRect/>
          </a:stretch>
        </p:blipFill>
        <p:spPr>
          <a:xfrm>
            <a:off x="5167312" y="1447492"/>
            <a:ext cx="3039214" cy="4465638"/>
          </a:xfrm>
          <a:prstGeom prst="rect">
            <a:avLst/>
          </a:prstGeom>
        </p:spPr>
      </p:pic>
      <p:sp>
        <p:nvSpPr>
          <p:cNvPr id="6" name="Rounded Rectangle 5"/>
          <p:cNvSpPr/>
          <p:nvPr/>
        </p:nvSpPr>
        <p:spPr>
          <a:xfrm>
            <a:off x="6606326" y="3962400"/>
            <a:ext cx="1600200" cy="381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91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2"/>
          <p:cNvSpPr>
            <a:spLocks noGrp="1" noChangeArrowheads="1"/>
          </p:cNvSpPr>
          <p:nvPr>
            <p:ph type="title"/>
          </p:nvPr>
        </p:nvSpPr>
        <p:spPr/>
        <p:txBody>
          <a:bodyPr/>
          <a:lstStyle/>
          <a:p>
            <a:r>
              <a:rPr lang="en-US" dirty="0" err="1"/>
              <a:t>IFC</a:t>
            </a:r>
            <a:r>
              <a:rPr lang="en-US" dirty="0"/>
              <a:t>: Local detection</a:t>
            </a:r>
          </a:p>
        </p:txBody>
      </p:sp>
      <p:sp>
        <p:nvSpPr>
          <p:cNvPr id="348162" name="Rectangle 3"/>
          <p:cNvSpPr>
            <a:spLocks noGrp="1" noChangeArrowheads="1"/>
          </p:cNvSpPr>
          <p:nvPr>
            <p:ph type="body" sz="quarter" idx="10"/>
          </p:nvPr>
        </p:nvSpPr>
        <p:spPr/>
        <p:txBody>
          <a:bodyPr>
            <a:normAutofit/>
          </a:bodyPr>
          <a:lstStyle/>
          <a:p>
            <a:r>
              <a:rPr lang="en-US" sz="2000" dirty="0"/>
              <a:t> </a:t>
            </a:r>
            <a:r>
              <a:rPr lang="en-US" sz="2000" dirty="0" err="1"/>
              <a:t>IFC</a:t>
            </a:r>
            <a:r>
              <a:rPr lang="en-US" sz="2000" dirty="0"/>
              <a:t> local detection is available from all tasks in a session (Tools </a:t>
            </a:r>
            <a:r>
              <a:rPr lang="en-US" sz="2000" dirty="0">
                <a:sym typeface="Wingdings" pitchFamily="2" charset="2"/>
              </a:rPr>
              <a:t> Check Interference)</a:t>
            </a:r>
            <a:endParaRPr lang="en-US" sz="2000" dirty="0"/>
          </a:p>
          <a:p>
            <a:endParaRPr lang="en-US" sz="2000" dirty="0"/>
          </a:p>
          <a:p>
            <a:r>
              <a:rPr lang="en-US" sz="2000" dirty="0"/>
              <a:t> Very simple and intuitive GUI</a:t>
            </a:r>
          </a:p>
          <a:p>
            <a:r>
              <a:rPr lang="en-US" sz="2000" dirty="0"/>
              <a:t> Ribbon bar includes:</a:t>
            </a:r>
          </a:p>
          <a:p>
            <a:pPr lvl="1"/>
            <a:r>
              <a:rPr lang="en-US" sz="2000" dirty="0"/>
              <a:t>Settings</a:t>
            </a:r>
          </a:p>
          <a:p>
            <a:pPr lvl="1"/>
            <a:r>
              <a:rPr lang="en-US" sz="2000" dirty="0"/>
              <a:t>Visualization</a:t>
            </a:r>
          </a:p>
          <a:p>
            <a:pPr lvl="1"/>
            <a:r>
              <a:rPr lang="en-US" sz="2000" dirty="0"/>
              <a:t>Review &amp; approval commands</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Grp="1" noChangeArrowheads="1"/>
          </p:cNvSpPr>
          <p:nvPr>
            <p:ph type="title"/>
          </p:nvPr>
        </p:nvSpPr>
        <p:spPr/>
        <p:txBody>
          <a:bodyPr/>
          <a:lstStyle/>
          <a:p>
            <a:r>
              <a:rPr lang="en-US" dirty="0" err="1"/>
              <a:t>IFC</a:t>
            </a:r>
            <a:r>
              <a:rPr lang="en-US" dirty="0"/>
              <a:t>: Local detection</a:t>
            </a:r>
          </a:p>
        </p:txBody>
      </p:sp>
      <p:sp>
        <p:nvSpPr>
          <p:cNvPr id="349186" name="Rectangle 3"/>
          <p:cNvSpPr>
            <a:spLocks noGrp="1" noChangeArrowheads="1"/>
          </p:cNvSpPr>
          <p:nvPr>
            <p:ph type="body" sz="quarter" idx="10"/>
          </p:nvPr>
        </p:nvSpPr>
        <p:spPr>
          <a:noFill/>
        </p:spPr>
        <p:txBody>
          <a:bodyPr>
            <a:normAutofit/>
          </a:bodyPr>
          <a:lstStyle/>
          <a:p>
            <a:r>
              <a:rPr lang="en-US" sz="2000" dirty="0"/>
              <a:t>Local detection toolbar</a:t>
            </a:r>
          </a:p>
        </p:txBody>
      </p:sp>
      <p:sp>
        <p:nvSpPr>
          <p:cNvPr id="349187" name="AutoShape 4"/>
          <p:cNvSpPr>
            <a:spLocks noChangeArrowheads="1"/>
          </p:cNvSpPr>
          <p:nvPr/>
        </p:nvSpPr>
        <p:spPr bwMode="black">
          <a:xfrm>
            <a:off x="304800" y="2286000"/>
            <a:ext cx="1295400" cy="762000"/>
          </a:xfrm>
          <a:prstGeom prst="wedgeRoundRectCallout">
            <a:avLst>
              <a:gd name="adj1" fmla="val 1593"/>
              <a:gd name="adj2" fmla="val 116148"/>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Settings</a:t>
            </a:r>
          </a:p>
        </p:txBody>
      </p:sp>
      <p:sp>
        <p:nvSpPr>
          <p:cNvPr id="349190" name="AutoShape 7"/>
          <p:cNvSpPr>
            <a:spLocks noChangeArrowheads="1"/>
          </p:cNvSpPr>
          <p:nvPr/>
        </p:nvSpPr>
        <p:spPr bwMode="black">
          <a:xfrm>
            <a:off x="1752600" y="2286000"/>
            <a:ext cx="1676400" cy="762000"/>
          </a:xfrm>
          <a:prstGeom prst="wedgeRoundRectCallout">
            <a:avLst>
              <a:gd name="adj1" fmla="val -33435"/>
              <a:gd name="adj2" fmla="val 117708"/>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Hide Interferences</a:t>
            </a:r>
          </a:p>
        </p:txBody>
      </p:sp>
      <p:sp>
        <p:nvSpPr>
          <p:cNvPr id="349192" name="AutoShape 9"/>
          <p:cNvSpPr>
            <a:spLocks noChangeArrowheads="1"/>
          </p:cNvSpPr>
          <p:nvPr/>
        </p:nvSpPr>
        <p:spPr bwMode="black">
          <a:xfrm>
            <a:off x="3810000" y="2286000"/>
            <a:ext cx="1676400" cy="762000"/>
          </a:xfrm>
          <a:prstGeom prst="wedgeRoundRectCallout">
            <a:avLst>
              <a:gd name="adj1" fmla="val -120129"/>
              <a:gd name="adj2" fmla="val 134352"/>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Fit on Interferences</a:t>
            </a:r>
          </a:p>
        </p:txBody>
      </p:sp>
      <p:sp>
        <p:nvSpPr>
          <p:cNvPr id="349194" name="AutoShape 11"/>
          <p:cNvSpPr>
            <a:spLocks noChangeArrowheads="1"/>
          </p:cNvSpPr>
          <p:nvPr/>
        </p:nvSpPr>
        <p:spPr bwMode="black">
          <a:xfrm>
            <a:off x="304800" y="5029200"/>
            <a:ext cx="1295400" cy="685800"/>
          </a:xfrm>
          <a:prstGeom prst="wedgeRoundRectCallout">
            <a:avLst>
              <a:gd name="adj1" fmla="val 40718"/>
              <a:gd name="adj2" fmla="val -132609"/>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Show </a:t>
            </a:r>
            <a:r>
              <a:rPr lang="en-US" dirty="0" err="1"/>
              <a:t>Interf</a:t>
            </a:r>
            <a:r>
              <a:rPr lang="en-US" dirty="0"/>
              <a:t>.</a:t>
            </a:r>
          </a:p>
        </p:txBody>
      </p:sp>
      <p:sp>
        <p:nvSpPr>
          <p:cNvPr id="349196" name="AutoShape 13"/>
          <p:cNvSpPr>
            <a:spLocks noChangeArrowheads="1"/>
          </p:cNvSpPr>
          <p:nvPr/>
        </p:nvSpPr>
        <p:spPr bwMode="black">
          <a:xfrm>
            <a:off x="3810000" y="5029200"/>
            <a:ext cx="1295400" cy="685800"/>
          </a:xfrm>
          <a:prstGeom prst="wedgeRoundRectCallout">
            <a:avLst>
              <a:gd name="adj1" fmla="val -68192"/>
              <a:gd name="adj2" fmla="val -13154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List view</a:t>
            </a:r>
          </a:p>
        </p:txBody>
      </p:sp>
      <p:sp>
        <p:nvSpPr>
          <p:cNvPr id="349198" name="AutoShape 15"/>
          <p:cNvSpPr>
            <a:spLocks noChangeArrowheads="1"/>
          </p:cNvSpPr>
          <p:nvPr/>
        </p:nvSpPr>
        <p:spPr bwMode="black">
          <a:xfrm>
            <a:off x="7086600" y="2362200"/>
            <a:ext cx="1295400" cy="685800"/>
          </a:xfrm>
          <a:prstGeom prst="wedgeRoundRectCallout">
            <a:avLst>
              <a:gd name="adj1" fmla="val 1593"/>
              <a:gd name="adj2" fmla="val 12051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Close Toolbar</a:t>
            </a:r>
          </a:p>
        </p:txBody>
      </p:sp>
      <p:sp>
        <p:nvSpPr>
          <p:cNvPr id="349200" name="AutoShape 13"/>
          <p:cNvSpPr>
            <a:spLocks noChangeArrowheads="1"/>
          </p:cNvSpPr>
          <p:nvPr/>
        </p:nvSpPr>
        <p:spPr bwMode="black">
          <a:xfrm>
            <a:off x="1752600" y="5029200"/>
            <a:ext cx="1676400" cy="685800"/>
          </a:xfrm>
          <a:prstGeom prst="wedgeRoundRectCallout">
            <a:avLst>
              <a:gd name="adj1" fmla="val 31093"/>
              <a:gd name="adj2" fmla="val -14043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a:t>Refresh R3D Interferences</a:t>
            </a:r>
          </a:p>
        </p:txBody>
      </p:sp>
      <p:pic>
        <p:nvPicPr>
          <p:cNvPr id="246786" name="Picture 2"/>
          <p:cNvPicPr>
            <a:picLocks noChangeAspect="1" noChangeArrowheads="1"/>
          </p:cNvPicPr>
          <p:nvPr/>
        </p:nvPicPr>
        <p:blipFill>
          <a:blip r:embed="rId2" cstate="print"/>
          <a:srcRect/>
          <a:stretch>
            <a:fillRect/>
          </a:stretch>
        </p:blipFill>
        <p:spPr bwMode="auto">
          <a:xfrm>
            <a:off x="685800" y="3733800"/>
            <a:ext cx="7924800" cy="533400"/>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2"/>
          <p:cNvSpPr>
            <a:spLocks noGrp="1" noChangeArrowheads="1"/>
          </p:cNvSpPr>
          <p:nvPr>
            <p:ph type="title"/>
          </p:nvPr>
        </p:nvSpPr>
        <p:spPr/>
        <p:txBody>
          <a:bodyPr/>
          <a:lstStyle/>
          <a:p>
            <a:r>
              <a:rPr lang="en-US" dirty="0" err="1"/>
              <a:t>IFC</a:t>
            </a:r>
            <a:r>
              <a:rPr lang="en-US" dirty="0"/>
              <a:t>: Local detection</a:t>
            </a:r>
          </a:p>
        </p:txBody>
      </p:sp>
      <p:sp>
        <p:nvSpPr>
          <p:cNvPr id="2" name="Text Placeholder 1">
            <a:extLst>
              <a:ext uri="{FF2B5EF4-FFF2-40B4-BE49-F238E27FC236}">
                <a16:creationId xmlns:a16="http://schemas.microsoft.com/office/drawing/2014/main" id="{724BF7FE-81E8-4F90-98A9-B44C3CFAFF15}"/>
              </a:ext>
            </a:extLst>
          </p:cNvPr>
          <p:cNvSpPr>
            <a:spLocks noGrp="1"/>
          </p:cNvSpPr>
          <p:nvPr>
            <p:ph type="body" sz="quarter" idx="10"/>
          </p:nvPr>
        </p:nvSpPr>
        <p:spPr/>
        <p:txBody>
          <a:bodyPr/>
          <a:lstStyle/>
          <a:p>
            <a:endParaRPr lang="en-US"/>
          </a:p>
        </p:txBody>
      </p:sp>
      <p:pic>
        <p:nvPicPr>
          <p:cNvPr id="247810" name="Picture 2"/>
          <p:cNvPicPr>
            <a:picLocks noChangeAspect="1" noChangeArrowheads="1"/>
          </p:cNvPicPr>
          <p:nvPr/>
        </p:nvPicPr>
        <p:blipFill>
          <a:blip r:embed="rId2" cstate="print"/>
          <a:srcRect/>
          <a:stretch>
            <a:fillRect/>
          </a:stretch>
        </p:blipFill>
        <p:spPr bwMode="auto">
          <a:xfrm>
            <a:off x="1828800" y="1413769"/>
            <a:ext cx="4038600" cy="4632990"/>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2"/>
          <p:cNvSpPr>
            <a:spLocks noGrp="1" noChangeArrowheads="1"/>
          </p:cNvSpPr>
          <p:nvPr>
            <p:ph type="title"/>
          </p:nvPr>
        </p:nvSpPr>
        <p:spPr/>
        <p:txBody>
          <a:bodyPr/>
          <a:lstStyle/>
          <a:p>
            <a:r>
              <a:rPr lang="en-US" dirty="0" err="1"/>
              <a:t>IFC</a:t>
            </a:r>
            <a:r>
              <a:rPr lang="en-US" dirty="0"/>
              <a:t>: Local detection – List view</a:t>
            </a:r>
          </a:p>
        </p:txBody>
      </p:sp>
      <p:sp>
        <p:nvSpPr>
          <p:cNvPr id="351234" name="Rectangle 3"/>
          <p:cNvSpPr>
            <a:spLocks noGrp="1" noChangeArrowheads="1"/>
          </p:cNvSpPr>
          <p:nvPr>
            <p:ph type="body" sz="quarter" idx="10"/>
          </p:nvPr>
        </p:nvSpPr>
        <p:spPr/>
        <p:txBody>
          <a:bodyPr>
            <a:normAutofit/>
          </a:bodyPr>
          <a:lstStyle/>
          <a:p>
            <a:r>
              <a:rPr lang="en-US" sz="2000" dirty="0"/>
              <a:t>Show interferences currently displayed in the workspace</a:t>
            </a:r>
          </a:p>
          <a:p>
            <a:r>
              <a:rPr lang="en-US" sz="2000" dirty="0"/>
              <a:t>Updates automatically</a:t>
            </a:r>
          </a:p>
          <a:p>
            <a:r>
              <a:rPr lang="en-US" sz="2000" dirty="0"/>
              <a:t>Sort by any column</a:t>
            </a:r>
          </a:p>
        </p:txBody>
      </p:sp>
      <p:pic>
        <p:nvPicPr>
          <p:cNvPr id="351235" name="Picture 4" descr="IFC_List"/>
          <p:cNvPicPr>
            <a:picLocks noChangeAspect="1" noChangeArrowheads="1"/>
          </p:cNvPicPr>
          <p:nvPr/>
        </p:nvPicPr>
        <p:blipFill>
          <a:blip r:embed="rId2" cstate="print"/>
          <a:srcRect/>
          <a:stretch>
            <a:fillRect/>
          </a:stretch>
        </p:blipFill>
        <p:spPr bwMode="auto">
          <a:xfrm>
            <a:off x="457200" y="3048000"/>
            <a:ext cx="8162925" cy="2534850"/>
          </a:xfrm>
          <a:prstGeom prst="rect">
            <a:avLst/>
          </a:prstGeom>
          <a:noFill/>
          <a:ln w="9525">
            <a:noFill/>
            <a:miter lim="800000"/>
            <a:headEnd/>
            <a:tailEnd/>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r>
              <a:rPr lang="en-US" dirty="0" err="1"/>
              <a:t>IFC</a:t>
            </a:r>
            <a:r>
              <a:rPr lang="en-US" dirty="0"/>
              <a:t>: Database detection</a:t>
            </a:r>
          </a:p>
        </p:txBody>
      </p:sp>
      <p:sp>
        <p:nvSpPr>
          <p:cNvPr id="352258" name="Rectangle 3"/>
          <p:cNvSpPr>
            <a:spLocks noGrp="1" noChangeArrowheads="1"/>
          </p:cNvSpPr>
          <p:nvPr>
            <p:ph type="body" sz="quarter" idx="10"/>
          </p:nvPr>
        </p:nvSpPr>
        <p:spPr/>
        <p:txBody>
          <a:bodyPr>
            <a:normAutofit/>
          </a:bodyPr>
          <a:lstStyle/>
          <a:p>
            <a:r>
              <a:rPr lang="en-US" sz="2000" dirty="0"/>
              <a:t>Verify permission requirements (one time)</a:t>
            </a:r>
          </a:p>
          <a:p>
            <a:r>
              <a:rPr lang="en-US" sz="2000" dirty="0"/>
              <a:t>Configure interference service properties </a:t>
            </a:r>
          </a:p>
          <a:p>
            <a:r>
              <a:rPr lang="en-US" sz="2000" dirty="0"/>
              <a:t>Start interference detection Windows NT Service</a:t>
            </a:r>
          </a:p>
          <a:p>
            <a:r>
              <a:rPr lang="en-US" sz="2000" dirty="0"/>
              <a:t>Create </a:t>
            </a:r>
            <a:r>
              <a:rPr lang="en-US" sz="2000" dirty="0" err="1"/>
              <a:t>IFC</a:t>
            </a:r>
            <a:r>
              <a:rPr lang="en-US" sz="2000" dirty="0"/>
              <a:t> permission group folder and permission group (one time)</a:t>
            </a:r>
          </a:p>
          <a:p>
            <a:r>
              <a:rPr lang="en-US" sz="2000" dirty="0"/>
              <a:t>Start database interference detection process</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p:cNvSpPr>
            <a:spLocks noGrp="1" noChangeArrowheads="1"/>
          </p:cNvSpPr>
          <p:nvPr>
            <p:ph type="title"/>
          </p:nvPr>
        </p:nvSpPr>
        <p:spPr/>
        <p:txBody>
          <a:bodyPr/>
          <a:lstStyle/>
          <a:p>
            <a:r>
              <a:rPr lang="en-US" dirty="0" err="1"/>
              <a:t>IFC</a:t>
            </a:r>
            <a:r>
              <a:rPr lang="en-US" dirty="0"/>
              <a:t>: Database detection</a:t>
            </a:r>
          </a:p>
        </p:txBody>
      </p:sp>
      <p:sp>
        <p:nvSpPr>
          <p:cNvPr id="353282" name="Rectangle 3"/>
          <p:cNvSpPr>
            <a:spLocks noGrp="1" noChangeArrowheads="1"/>
          </p:cNvSpPr>
          <p:nvPr>
            <p:ph type="body" sz="quarter" idx="10"/>
          </p:nvPr>
        </p:nvSpPr>
        <p:spPr/>
        <p:txBody>
          <a:bodyPr>
            <a:normAutofit/>
          </a:bodyPr>
          <a:lstStyle/>
          <a:p>
            <a:pPr>
              <a:lnSpc>
                <a:spcPct val="80000"/>
              </a:lnSpc>
              <a:buNone/>
            </a:pPr>
            <a:r>
              <a:rPr lang="en-US" sz="2400" b="1" dirty="0"/>
              <a:t>Verify permission requirements (one time)</a:t>
            </a:r>
          </a:p>
          <a:p>
            <a:pPr eaLnBrk="1" hangingPunct="1">
              <a:lnSpc>
                <a:spcPct val="80000"/>
              </a:lnSpc>
              <a:buFont typeface="Wingdings" pitchFamily="2" charset="2"/>
              <a:buNone/>
            </a:pPr>
            <a:r>
              <a:rPr lang="en-US" sz="2000" dirty="0"/>
              <a:t>For the interference database detection process to run correctly, user setting up IFC must meet permission requirements according to the following guidelines: </a:t>
            </a:r>
          </a:p>
          <a:p>
            <a:pPr eaLnBrk="1" hangingPunct="1">
              <a:lnSpc>
                <a:spcPct val="80000"/>
              </a:lnSpc>
            </a:pPr>
            <a:r>
              <a:rPr lang="en-US" b="1" dirty="0"/>
              <a:t>Smart 3D user permissions:</a:t>
            </a:r>
          </a:p>
          <a:p>
            <a:pPr lvl="1">
              <a:lnSpc>
                <a:spcPct val="80000"/>
              </a:lnSpc>
            </a:pPr>
            <a:r>
              <a:rPr lang="en-US" sz="1600" dirty="0"/>
              <a:t>Full Control access at the root of the model is required to start/stop IFC Process</a:t>
            </a:r>
          </a:p>
          <a:p>
            <a:pPr lvl="1" eaLnBrk="1" hangingPunct="1">
              <a:lnSpc>
                <a:spcPct val="80000"/>
              </a:lnSpc>
            </a:pPr>
            <a:r>
              <a:rPr lang="en-US" sz="1600" dirty="0"/>
              <a:t>Write access or higher to the designated </a:t>
            </a:r>
            <a:r>
              <a:rPr lang="en-US" sz="1600" dirty="0" err="1"/>
              <a:t>IFC</a:t>
            </a:r>
            <a:r>
              <a:rPr lang="en-US" sz="1600" dirty="0"/>
              <a:t> permission group</a:t>
            </a:r>
          </a:p>
          <a:p>
            <a:pPr eaLnBrk="1" hangingPunct="1">
              <a:lnSpc>
                <a:spcPct val="80000"/>
              </a:lnSpc>
            </a:pPr>
            <a:r>
              <a:rPr lang="en-US" b="1" dirty="0" err="1"/>
              <a:t>IFC</a:t>
            </a:r>
            <a:r>
              <a:rPr lang="en-US" b="1" dirty="0"/>
              <a:t> Windows NT Service login permissions:</a:t>
            </a:r>
            <a:r>
              <a:rPr lang="en-US" dirty="0"/>
              <a:t> </a:t>
            </a:r>
          </a:p>
          <a:p>
            <a:pPr lvl="1">
              <a:lnSpc>
                <a:spcPct val="80000"/>
              </a:lnSpc>
            </a:pPr>
            <a:r>
              <a:rPr lang="en-US" sz="1600" dirty="0"/>
              <a:t>Identity for the service must be a domain account that has Write or higher level of access to the designated permission group for IFC. If possible use login with a password not required to change as often as a corporate user account.</a:t>
            </a:r>
          </a:p>
          <a:p>
            <a:pPr lvl="1">
              <a:lnSpc>
                <a:spcPct val="80000"/>
              </a:lnSpc>
            </a:pPr>
            <a:r>
              <a:rPr lang="en-US" sz="1600" dirty="0"/>
              <a:t>User needs at least Read access on SharedContent folder</a:t>
            </a:r>
          </a:p>
          <a:p>
            <a:pPr lvl="1">
              <a:lnSpc>
                <a:spcPct val="80000"/>
              </a:lnSpc>
            </a:pPr>
            <a:r>
              <a:rPr lang="en-US" sz="1600" dirty="0"/>
              <a:t>User needs database access and permissions as a regular user to SQL </a:t>
            </a:r>
            <a:r>
              <a:rPr lang="en-US" sz="1600"/>
              <a:t>or Oracle</a:t>
            </a:r>
            <a:endParaRPr lang="en-US" sz="16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r>
              <a:rPr lang="en-US" dirty="0" err="1"/>
              <a:t>IFC</a:t>
            </a:r>
            <a:r>
              <a:rPr lang="en-US" dirty="0"/>
              <a:t>: Database detection</a:t>
            </a:r>
          </a:p>
        </p:txBody>
      </p:sp>
      <p:sp>
        <p:nvSpPr>
          <p:cNvPr id="355330" name="Rectangle 3"/>
          <p:cNvSpPr>
            <a:spLocks noGrp="1" noChangeArrowheads="1"/>
          </p:cNvSpPr>
          <p:nvPr>
            <p:ph type="body" sz="quarter" idx="10"/>
          </p:nvPr>
        </p:nvSpPr>
        <p:spPr/>
        <p:txBody>
          <a:bodyPr>
            <a:normAutofit/>
          </a:bodyPr>
          <a:lstStyle/>
          <a:p>
            <a:r>
              <a:rPr lang="en-US" sz="2000" b="1" dirty="0"/>
              <a:t>Configure interference service properties</a:t>
            </a:r>
          </a:p>
        </p:txBody>
      </p:sp>
      <p:cxnSp>
        <p:nvCxnSpPr>
          <p:cNvPr id="9" name="Straight Arrow Connector 8"/>
          <p:cNvCxnSpPr/>
          <p:nvPr/>
        </p:nvCxnSpPr>
        <p:spPr>
          <a:xfrm>
            <a:off x="3581400" y="3810000"/>
            <a:ext cx="1219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30880"/>
            <a:ext cx="2057400" cy="883920"/>
          </a:xfrm>
          <a:prstGeom prst="rect">
            <a:avLst/>
          </a:prstGeom>
          <a:noFill/>
          <a:ln>
            <a:noFill/>
          </a:ln>
        </p:spPr>
      </p:pic>
      <p:pic>
        <p:nvPicPr>
          <p:cNvPr id="2" name="Picture 1"/>
          <p:cNvPicPr>
            <a:picLocks noChangeAspect="1"/>
          </p:cNvPicPr>
          <p:nvPr/>
        </p:nvPicPr>
        <p:blipFill>
          <a:blip r:embed="rId3"/>
          <a:stretch>
            <a:fillRect/>
          </a:stretch>
        </p:blipFill>
        <p:spPr>
          <a:xfrm>
            <a:off x="5181599" y="2320160"/>
            <a:ext cx="3166205" cy="35472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3338-199C-4E87-8CB7-46DA9578A54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879CC0E-4C3B-4F38-9388-F9AC5D61DCD4}"/>
              </a:ext>
            </a:extLst>
          </p:cNvPr>
          <p:cNvPicPr>
            <a:picLocks noChangeAspect="1"/>
          </p:cNvPicPr>
          <p:nvPr/>
        </p:nvPicPr>
        <p:blipFill>
          <a:blip r:embed="rId2"/>
          <a:stretch>
            <a:fillRect/>
          </a:stretch>
        </p:blipFill>
        <p:spPr>
          <a:xfrm>
            <a:off x="1429143" y="648047"/>
            <a:ext cx="6285714" cy="5561905"/>
          </a:xfrm>
          <a:prstGeom prst="rect">
            <a:avLst/>
          </a:prstGeom>
        </p:spPr>
      </p:pic>
      <p:sp>
        <p:nvSpPr>
          <p:cNvPr id="3" name="Text Placeholder 2">
            <a:extLst>
              <a:ext uri="{FF2B5EF4-FFF2-40B4-BE49-F238E27FC236}">
                <a16:creationId xmlns:a16="http://schemas.microsoft.com/office/drawing/2014/main" id="{0D9BCA21-7C3C-496F-84C5-001D457C32C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3066416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2"/>
          <p:cNvSpPr>
            <a:spLocks noGrp="1" noChangeArrowheads="1"/>
          </p:cNvSpPr>
          <p:nvPr>
            <p:ph type="title"/>
          </p:nvPr>
        </p:nvSpPr>
        <p:spPr/>
        <p:txBody>
          <a:bodyPr/>
          <a:lstStyle/>
          <a:p>
            <a:r>
              <a:rPr lang="en-US" dirty="0" err="1"/>
              <a:t>IFC</a:t>
            </a:r>
            <a:r>
              <a:rPr lang="en-US" dirty="0"/>
              <a:t>: Database detection</a:t>
            </a:r>
          </a:p>
        </p:txBody>
      </p:sp>
      <p:sp>
        <p:nvSpPr>
          <p:cNvPr id="356354" name="Rectangle 3"/>
          <p:cNvSpPr>
            <a:spLocks noGrp="1" noChangeArrowheads="1"/>
          </p:cNvSpPr>
          <p:nvPr>
            <p:ph type="body" sz="quarter" idx="10"/>
          </p:nvPr>
        </p:nvSpPr>
        <p:spPr/>
        <p:txBody>
          <a:bodyPr>
            <a:normAutofit/>
          </a:bodyPr>
          <a:lstStyle/>
          <a:p>
            <a:r>
              <a:rPr lang="en-US" sz="2000" b="1" dirty="0"/>
              <a:t>Start interference detection Windows Service</a:t>
            </a:r>
          </a:p>
        </p:txBody>
      </p:sp>
      <p:pic>
        <p:nvPicPr>
          <p:cNvPr id="6" name="Picture 5"/>
          <p:cNvPicPr/>
          <p:nvPr/>
        </p:nvPicPr>
        <p:blipFill rotWithShape="1">
          <a:blip r:embed="rId2" cstate="print"/>
          <a:srcRect l="41432" t="31318"/>
          <a:stretch/>
        </p:blipFill>
        <p:spPr bwMode="auto">
          <a:xfrm>
            <a:off x="457200" y="2133600"/>
            <a:ext cx="4495800" cy="2819400"/>
          </a:xfrm>
          <a:prstGeom prst="rect">
            <a:avLst/>
          </a:prstGeom>
          <a:noFill/>
          <a:ln w="9525">
            <a:noFill/>
            <a:miter lim="800000"/>
            <a:headEnd/>
            <a:tailEnd/>
          </a:ln>
        </p:spPr>
      </p:pic>
      <p:pic>
        <p:nvPicPr>
          <p:cNvPr id="7" name="Picture 6" descr="C:\Users\PPMUser\AppData\Local\Temp\SNAGHTML374eeb.PNG"/>
          <p:cNvPicPr/>
          <p:nvPr/>
        </p:nvPicPr>
        <p:blipFill>
          <a:blip r:embed="rId3" cstate="print"/>
          <a:srcRect/>
          <a:stretch>
            <a:fillRect/>
          </a:stretch>
        </p:blipFill>
        <p:spPr bwMode="auto">
          <a:xfrm>
            <a:off x="5486400" y="2133600"/>
            <a:ext cx="3276600" cy="38862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p:cNvSpPr>
            <a:spLocks noGrp="1" noChangeArrowheads="1"/>
          </p:cNvSpPr>
          <p:nvPr>
            <p:ph type="title"/>
          </p:nvPr>
        </p:nvSpPr>
        <p:spPr/>
        <p:txBody>
          <a:bodyPr/>
          <a:lstStyle/>
          <a:p>
            <a:r>
              <a:rPr lang="en-US" dirty="0" err="1"/>
              <a:t>IFC</a:t>
            </a:r>
            <a:r>
              <a:rPr lang="en-US" dirty="0"/>
              <a:t>: Database detection</a:t>
            </a:r>
          </a:p>
        </p:txBody>
      </p:sp>
      <p:sp>
        <p:nvSpPr>
          <p:cNvPr id="357378" name="Rectangle 3"/>
          <p:cNvSpPr>
            <a:spLocks noGrp="1" noChangeArrowheads="1"/>
          </p:cNvSpPr>
          <p:nvPr>
            <p:ph type="body" sz="quarter" idx="10"/>
          </p:nvPr>
        </p:nvSpPr>
        <p:spPr/>
        <p:txBody>
          <a:bodyPr>
            <a:normAutofit/>
          </a:bodyPr>
          <a:lstStyle/>
          <a:p>
            <a:r>
              <a:rPr lang="en-US" sz="2000" b="1" dirty="0"/>
              <a:t>Create IFC permission group folder and permission group</a:t>
            </a:r>
            <a:br>
              <a:rPr lang="en-US" sz="2000" b="1" dirty="0"/>
            </a:br>
            <a:r>
              <a:rPr lang="en-US" sz="2000" dirty="0"/>
              <a:t>(one time)</a:t>
            </a:r>
          </a:p>
        </p:txBody>
      </p:sp>
      <p:pic>
        <p:nvPicPr>
          <p:cNvPr id="2" name="Picture 1"/>
          <p:cNvPicPr>
            <a:picLocks noChangeAspect="1"/>
          </p:cNvPicPr>
          <p:nvPr/>
        </p:nvPicPr>
        <p:blipFill>
          <a:blip r:embed="rId2"/>
          <a:stretch>
            <a:fillRect/>
          </a:stretch>
        </p:blipFill>
        <p:spPr>
          <a:xfrm>
            <a:off x="2438399" y="2340778"/>
            <a:ext cx="4374599" cy="2231222"/>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r>
              <a:rPr lang="en-US" dirty="0" err="1"/>
              <a:t>IFC</a:t>
            </a:r>
            <a:r>
              <a:rPr lang="en-US" dirty="0"/>
              <a:t>: Database detection</a:t>
            </a:r>
          </a:p>
        </p:txBody>
      </p:sp>
      <p:sp>
        <p:nvSpPr>
          <p:cNvPr id="358402" name="Rectangle 3"/>
          <p:cNvSpPr>
            <a:spLocks noGrp="1" noChangeArrowheads="1"/>
          </p:cNvSpPr>
          <p:nvPr>
            <p:ph type="body" sz="quarter" idx="10"/>
          </p:nvPr>
        </p:nvSpPr>
        <p:spPr/>
        <p:txBody>
          <a:bodyPr>
            <a:normAutofit/>
          </a:bodyPr>
          <a:lstStyle/>
          <a:p>
            <a:r>
              <a:rPr lang="en-US" sz="2000" b="1" dirty="0"/>
              <a:t>Start database interference detection process</a:t>
            </a:r>
          </a:p>
        </p:txBody>
      </p:sp>
      <p:sp>
        <p:nvSpPr>
          <p:cNvPr id="358405" name="Line 6"/>
          <p:cNvSpPr>
            <a:spLocks noChangeShapeType="1"/>
          </p:cNvSpPr>
          <p:nvPr/>
        </p:nvSpPr>
        <p:spPr bwMode="black">
          <a:xfrm>
            <a:off x="3711805" y="4038600"/>
            <a:ext cx="1371600" cy="0"/>
          </a:xfrm>
          <a:prstGeom prst="line">
            <a:avLst/>
          </a:prstGeom>
          <a:ln>
            <a:headEnd/>
            <a:tailEnd type="arrow" w="med" len="med"/>
          </a:ln>
        </p:spPr>
        <p:style>
          <a:lnRef idx="2">
            <a:schemeClr val="accent1"/>
          </a:lnRef>
          <a:fillRef idx="0">
            <a:schemeClr val="accent1"/>
          </a:fillRef>
          <a:effectRef idx="1">
            <a:schemeClr val="accent1"/>
          </a:effectRef>
          <a:fontRef idx="minor">
            <a:schemeClr val="tx1"/>
          </a:fontRef>
        </p:style>
        <p:txBody>
          <a:bodyPr anchor="ctr"/>
          <a:lstStyle/>
          <a:p>
            <a:endParaRPr lang="en-US"/>
          </a:p>
        </p:txBody>
      </p:sp>
      <p:pic>
        <p:nvPicPr>
          <p:cNvPr id="10" name="Picture 9"/>
          <p:cNvPicPr/>
          <p:nvPr/>
        </p:nvPicPr>
        <p:blipFill>
          <a:blip r:embed="rId2"/>
          <a:stretch>
            <a:fillRect/>
          </a:stretch>
        </p:blipFill>
        <p:spPr>
          <a:xfrm>
            <a:off x="5334000" y="1905000"/>
            <a:ext cx="3352800" cy="4114800"/>
          </a:xfrm>
          <a:prstGeom prst="rect">
            <a:avLst/>
          </a:prstGeom>
        </p:spPr>
      </p:pic>
      <p:sp>
        <p:nvSpPr>
          <p:cNvPr id="8" name="Rounded Rectangle 7"/>
          <p:cNvSpPr/>
          <p:nvPr/>
        </p:nvSpPr>
        <p:spPr>
          <a:xfrm>
            <a:off x="5410200" y="5181600"/>
            <a:ext cx="1371600" cy="5334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655320" y="3124200"/>
            <a:ext cx="3056485" cy="1558931"/>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16"/>
          <p:cNvSpPr>
            <a:spLocks noGrp="1" noChangeArrowheads="1"/>
          </p:cNvSpPr>
          <p:nvPr>
            <p:ph type="title"/>
          </p:nvPr>
        </p:nvSpPr>
        <p:spPr/>
        <p:txBody>
          <a:bodyPr/>
          <a:lstStyle/>
          <a:p>
            <a:pPr eaLnBrk="1" hangingPunct="1"/>
            <a:r>
              <a:rPr lang="en-US"/>
              <a:t>IFC: Database detect</a:t>
            </a:r>
          </a:p>
        </p:txBody>
      </p:sp>
      <p:sp>
        <p:nvSpPr>
          <p:cNvPr id="359425" name="Rectangle 3"/>
          <p:cNvSpPr>
            <a:spLocks noGrp="1" noChangeArrowheads="1"/>
          </p:cNvSpPr>
          <p:nvPr>
            <p:ph type="body" sz="quarter" idx="10"/>
          </p:nvPr>
        </p:nvSpPr>
        <p:spPr>
          <a:noFill/>
        </p:spPr>
        <p:txBody>
          <a:bodyPr lIns="0" tIns="0" rIns="0" bIns="0"/>
          <a:lstStyle/>
          <a:p>
            <a:pPr marL="0" indent="0" eaLnBrk="1" hangingPunct="1">
              <a:lnSpc>
                <a:spcPct val="90000"/>
              </a:lnSpc>
              <a:buNone/>
            </a:pPr>
            <a:r>
              <a:rPr lang="en-US" sz="2400" dirty="0"/>
              <a:t>Modifications to Database Interference properties</a:t>
            </a:r>
          </a:p>
          <a:p>
            <a:pPr marL="0" indent="0" eaLnBrk="1" hangingPunct="1">
              <a:lnSpc>
                <a:spcPct val="90000"/>
              </a:lnSpc>
            </a:pPr>
            <a:r>
              <a:rPr lang="en-US" sz="2000" dirty="0"/>
              <a:t> If any change to settings on IFC properties form is to be done at any time during the life of the project, all objects in the model need to be reprocessed from the beginning (0% to 100%).  </a:t>
            </a:r>
          </a:p>
        </p:txBody>
      </p:sp>
      <p:pic>
        <p:nvPicPr>
          <p:cNvPr id="5" name="Picture 4" descr="C:\Users\PPMUser\AppData\Local\Temp\SNAGHTML6b3a82.PNG"/>
          <p:cNvPicPr/>
          <p:nvPr/>
        </p:nvPicPr>
        <p:blipFill>
          <a:blip r:embed="rId3" cstate="print"/>
          <a:srcRect/>
          <a:stretch>
            <a:fillRect/>
          </a:stretch>
        </p:blipFill>
        <p:spPr bwMode="auto">
          <a:xfrm>
            <a:off x="1295400" y="3544529"/>
            <a:ext cx="5638800" cy="2057400"/>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IFC: Codeless IFC</a:t>
            </a:r>
          </a:p>
        </p:txBody>
      </p:sp>
      <p:sp>
        <p:nvSpPr>
          <p:cNvPr id="3" name="Content Placeholder 2"/>
          <p:cNvSpPr>
            <a:spLocks noGrp="1"/>
          </p:cNvSpPr>
          <p:nvPr>
            <p:ph type="body" sz="quarter" idx="10"/>
          </p:nvPr>
        </p:nvSpPr>
        <p:spPr/>
        <p:txBody>
          <a:bodyPr/>
          <a:lstStyle/>
          <a:p>
            <a:r>
              <a:rPr lang="en-US" sz="2400" dirty="0"/>
              <a:t>Codeless IFC is an Interference rule which is customizable using an XML configuration file, instead of code changes.  </a:t>
            </a:r>
          </a:p>
          <a:p>
            <a:r>
              <a:rPr lang="en-US" sz="2400" dirty="0"/>
              <a:t>This functionality allows, using simple text based rules, to:</a:t>
            </a:r>
          </a:p>
          <a:p>
            <a:pPr lvl="1"/>
            <a:r>
              <a:rPr lang="en-US" sz="2000" dirty="0"/>
              <a:t>Ignore objects for clash checking</a:t>
            </a:r>
          </a:p>
          <a:p>
            <a:pPr lvl="1"/>
            <a:r>
              <a:rPr lang="en-US" sz="2000" dirty="0"/>
              <a:t>Ignore clashes between objects</a:t>
            </a:r>
          </a:p>
          <a:p>
            <a:pPr lvl="1"/>
            <a:r>
              <a:rPr lang="en-US" sz="2000" dirty="0"/>
              <a:t>Set clash properties</a:t>
            </a:r>
          </a:p>
          <a:p>
            <a:r>
              <a:rPr lang="en-US" sz="2200" dirty="0"/>
              <a:t>With S3D 2016, it is delivered with </a:t>
            </a:r>
            <a:r>
              <a:rPr lang="en-US" sz="2200"/>
              <a:t>the product.</a:t>
            </a:r>
            <a:endParaRPr lang="en-US" sz="2200" dirty="0"/>
          </a:p>
        </p:txBody>
      </p:sp>
    </p:spTree>
    <p:extLst>
      <p:ext uri="{BB962C8B-B14F-4D97-AF65-F5344CB8AC3E}">
        <p14:creationId xmlns:p14="http://schemas.microsoft.com/office/powerpoint/2010/main" val="26849490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ChangeArrowheads="1"/>
          </p:cNvSpPr>
          <p:nvPr>
            <p:ph type="ctrTitle"/>
          </p:nvPr>
        </p:nvSpPr>
        <p:spPr/>
        <p:txBody>
          <a:bodyPr/>
          <a:lstStyle/>
          <a:p>
            <a:pPr eaLnBrk="1" hangingPunct="1"/>
            <a:r>
              <a:rPr lang="en-US" dirty="0"/>
              <a:t>Setup and Administration Lab</a:t>
            </a:r>
          </a:p>
        </p:txBody>
      </p:sp>
      <p:sp>
        <p:nvSpPr>
          <p:cNvPr id="361474" name="Rectangle 3"/>
          <p:cNvSpPr>
            <a:spLocks noGrp="1" noChangeArrowheads="1"/>
          </p:cNvSpPr>
          <p:nvPr>
            <p:ph type="subTitle" idx="1"/>
          </p:nvPr>
        </p:nvSpPr>
        <p:spPr/>
        <p:txBody>
          <a:bodyPr/>
          <a:lstStyle/>
          <a:p>
            <a:pPr eaLnBrk="1" hangingPunct="1"/>
            <a:r>
              <a:rPr lang="en-US" sz="2000" dirty="0"/>
              <a:t>Lab 27</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362574" y="3940170"/>
            <a:ext cx="3649911" cy="528638"/>
          </a:xfrm>
        </p:spPr>
        <p:txBody>
          <a:bodyPr/>
          <a:lstStyle/>
          <a:p>
            <a:r>
              <a:rPr lang="en-US" dirty="0"/>
              <a:t>Point Cloud Model Reference</a:t>
            </a:r>
          </a:p>
        </p:txBody>
      </p:sp>
    </p:spTree>
    <p:extLst>
      <p:ext uri="{BB962C8B-B14F-4D97-AF65-F5344CB8AC3E}">
        <p14:creationId xmlns:p14="http://schemas.microsoft.com/office/powerpoint/2010/main" val="4008181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r>
              <a:rPr lang="en-US" dirty="0"/>
              <a:t>Point Cloud Reference</a:t>
            </a:r>
          </a:p>
        </p:txBody>
      </p:sp>
      <p:sp>
        <p:nvSpPr>
          <p:cNvPr id="2" name="Text Placeholder 1">
            <a:extLst>
              <a:ext uri="{FF2B5EF4-FFF2-40B4-BE49-F238E27FC236}">
                <a16:creationId xmlns:a16="http://schemas.microsoft.com/office/drawing/2014/main" id="{30DEEE6F-B6EB-4E3A-A036-1B05860E46EC}"/>
              </a:ext>
            </a:extLst>
          </p:cNvPr>
          <p:cNvSpPr>
            <a:spLocks noGrp="1"/>
          </p:cNvSpPr>
          <p:nvPr>
            <p:ph type="body" sz="quarter" idx="10"/>
          </p:nvPr>
        </p:nvSpPr>
        <p:spPr/>
        <p:txBody>
          <a:bodyPr/>
          <a:lstStyle/>
          <a:p>
            <a:endParaRPr lang="en-US"/>
          </a:p>
        </p:txBody>
      </p:sp>
      <p:pic>
        <p:nvPicPr>
          <p:cNvPr id="321539" name="Picture 4"/>
          <p:cNvPicPr>
            <a:picLocks noChangeAspect="1" noChangeArrowheads="1"/>
          </p:cNvPicPr>
          <p:nvPr/>
        </p:nvPicPr>
        <p:blipFill>
          <a:blip r:embed="rId2" cstate="print"/>
          <a:srcRect/>
          <a:stretch>
            <a:fillRect/>
          </a:stretch>
        </p:blipFill>
        <p:spPr bwMode="black">
          <a:xfrm>
            <a:off x="1293020" y="990600"/>
            <a:ext cx="6553200" cy="5100154"/>
          </a:xfrm>
          <a:prstGeom prst="rect">
            <a:avLst/>
          </a:prstGeom>
          <a:noFill/>
          <a:ln w="9525">
            <a:noFill/>
            <a:miter lim="800000"/>
            <a:headEnd/>
            <a:tailEnd/>
          </a:ln>
        </p:spPr>
      </p:pic>
    </p:spTree>
    <p:extLst>
      <p:ext uri="{BB962C8B-B14F-4D97-AF65-F5344CB8AC3E}">
        <p14:creationId xmlns:p14="http://schemas.microsoft.com/office/powerpoint/2010/main" val="17433358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2"/>
          <p:cNvSpPr>
            <a:spLocks noGrp="1" noChangeArrowheads="1"/>
          </p:cNvSpPr>
          <p:nvPr>
            <p:ph type="title"/>
          </p:nvPr>
        </p:nvSpPr>
        <p:spPr/>
        <p:txBody>
          <a:bodyPr/>
          <a:lstStyle/>
          <a:p>
            <a:r>
              <a:rPr lang="en-US" dirty="0"/>
              <a:t>Point Cloud Reference</a:t>
            </a:r>
          </a:p>
        </p:txBody>
      </p:sp>
      <p:sp>
        <p:nvSpPr>
          <p:cNvPr id="322562" name="Rectangle 3"/>
          <p:cNvSpPr>
            <a:spLocks noGrp="1" noChangeArrowheads="1"/>
          </p:cNvSpPr>
          <p:nvPr>
            <p:ph type="body" sz="quarter" idx="10"/>
          </p:nvPr>
        </p:nvSpPr>
        <p:spPr/>
        <p:txBody>
          <a:bodyPr/>
          <a:lstStyle/>
          <a:p>
            <a:r>
              <a:rPr lang="en-US" sz="2000" dirty="0"/>
              <a:t>Smart 3D provides vendor-neutral point cloud data integration within the Model modeling software environment. </a:t>
            </a:r>
          </a:p>
          <a:p>
            <a:r>
              <a:rPr lang="en-US" sz="2000" dirty="0"/>
              <a:t>Saves redrawing an object, while still being able to add to it or build on top of it.</a:t>
            </a:r>
          </a:p>
          <a:p>
            <a:r>
              <a:rPr lang="en-US" sz="2000" dirty="0"/>
              <a:t>Point cloud models can be registered (attached) at the satellite location.</a:t>
            </a:r>
          </a:p>
          <a:p>
            <a:r>
              <a:rPr lang="en-US" sz="2000" dirty="0"/>
              <a:t>You can now move or rotate the attached point cloud in Project Management.</a:t>
            </a:r>
          </a:p>
          <a:p>
            <a:pPr marL="0" indent="0">
              <a:buNone/>
            </a:pPr>
            <a:endParaRPr lang="en-US" dirty="0"/>
          </a:p>
        </p:txBody>
      </p:sp>
    </p:spTree>
    <p:extLst>
      <p:ext uri="{BB962C8B-B14F-4D97-AF65-F5344CB8AC3E}">
        <p14:creationId xmlns:p14="http://schemas.microsoft.com/office/powerpoint/2010/main" val="2637557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2"/>
          <p:cNvSpPr>
            <a:spLocks noGrp="1" noChangeArrowheads="1"/>
          </p:cNvSpPr>
          <p:nvPr>
            <p:ph type="title"/>
          </p:nvPr>
        </p:nvSpPr>
        <p:spPr/>
        <p:txBody>
          <a:bodyPr/>
          <a:lstStyle/>
          <a:p>
            <a:r>
              <a:rPr lang="en-US" dirty="0"/>
              <a:t>Point Cloud Reference: Supported point cloud vendors</a:t>
            </a:r>
          </a:p>
        </p:txBody>
      </p:sp>
      <p:sp>
        <p:nvSpPr>
          <p:cNvPr id="323586" name="Rectangle 3"/>
          <p:cNvSpPr>
            <a:spLocks noGrp="1" noChangeArrowheads="1"/>
          </p:cNvSpPr>
          <p:nvPr>
            <p:ph type="body" sz="quarter" idx="10"/>
          </p:nvPr>
        </p:nvSpPr>
        <p:spPr>
          <a:noFill/>
        </p:spPr>
        <p:txBody>
          <a:bodyPr>
            <a:normAutofit/>
          </a:bodyPr>
          <a:lstStyle/>
          <a:p>
            <a:r>
              <a:rPr lang="en-US" sz="2000"/>
              <a:t>Leica Geosystems</a:t>
            </a:r>
          </a:p>
          <a:p>
            <a:r>
              <a:rPr lang="en-US" sz="2000"/>
              <a:t>Quantapoint</a:t>
            </a:r>
          </a:p>
          <a:p>
            <a:r>
              <a:rPr lang="en-US" sz="2000"/>
              <a:t>Trimble</a:t>
            </a:r>
          </a:p>
          <a:p>
            <a:r>
              <a:rPr lang="en-US" sz="2000"/>
              <a:t>Z+F UK</a:t>
            </a:r>
          </a:p>
        </p:txBody>
      </p:sp>
    </p:spTree>
    <p:extLst>
      <p:ext uri="{BB962C8B-B14F-4D97-AF65-F5344CB8AC3E}">
        <p14:creationId xmlns:p14="http://schemas.microsoft.com/office/powerpoint/2010/main" val="105253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a:t>System Setup: Smart 3D servers</a:t>
            </a:r>
          </a:p>
        </p:txBody>
      </p:sp>
      <p:sp>
        <p:nvSpPr>
          <p:cNvPr id="57346" name="Rectangle 3"/>
          <p:cNvSpPr>
            <a:spLocks noGrp="1" noChangeArrowheads="1"/>
          </p:cNvSpPr>
          <p:nvPr>
            <p:ph type="body" sz="quarter" idx="10"/>
          </p:nvPr>
        </p:nvSpPr>
        <p:spPr/>
        <p:txBody>
          <a:bodyPr>
            <a:normAutofit/>
          </a:bodyPr>
          <a:lstStyle/>
          <a:p>
            <a:pPr eaLnBrk="1" hangingPunct="1"/>
            <a:r>
              <a:rPr lang="en-US" sz="2000" dirty="0"/>
              <a:t>One or multiple server machines can be used to provide the following required supporting services:</a:t>
            </a:r>
          </a:p>
          <a:p>
            <a:pPr eaLnBrk="1" hangingPunct="1"/>
            <a:endParaRPr lang="en-US" sz="2000" dirty="0"/>
          </a:p>
          <a:p>
            <a:pPr lvl="1"/>
            <a:r>
              <a:rPr lang="en-US" sz="2400" b="1" dirty="0"/>
              <a:t>Database server</a:t>
            </a:r>
          </a:p>
          <a:p>
            <a:pPr lvl="2"/>
            <a:r>
              <a:rPr lang="en-US" sz="1800" dirty="0"/>
              <a:t>Provides hosting services for the Smart 3D databases</a:t>
            </a:r>
          </a:p>
          <a:p>
            <a:pPr lvl="2"/>
            <a:endParaRPr lang="en-US" sz="1800" dirty="0"/>
          </a:p>
          <a:p>
            <a:pPr lvl="1"/>
            <a:r>
              <a:rPr lang="en-US" sz="2100" b="1" dirty="0"/>
              <a:t>Shared content file server</a:t>
            </a:r>
          </a:p>
          <a:p>
            <a:pPr lvl="2"/>
            <a:r>
              <a:rPr lang="en-US" sz="1800" dirty="0"/>
              <a:t>Contains support files for the Smart 3D project, symbol definitions, drawing and reports templates, reference files, translator data, etc.</a:t>
            </a:r>
          </a:p>
          <a:p>
            <a:pPr marL="914400" lvl="2" indent="0">
              <a:buNone/>
            </a:pPr>
            <a:endParaRPr lang="en-US" sz="1800" dirty="0"/>
          </a:p>
          <a:p>
            <a:pPr lvl="1"/>
            <a:r>
              <a:rPr lang="en-US" sz="2100" b="1" dirty="0"/>
              <a:t>Name Generator service provider</a:t>
            </a:r>
          </a:p>
          <a:p>
            <a:pPr lvl="2"/>
            <a:r>
              <a:rPr lang="en-US" sz="1800" dirty="0"/>
              <a:t>Generates object names and contains naming rules for object placement and certain administrative functionality</a:t>
            </a:r>
          </a:p>
          <a:p>
            <a:pPr marL="914400" lvl="2" indent="0">
              <a:buNone/>
            </a:pPr>
            <a:endParaRPr lang="en-US" sz="1800" dirty="0"/>
          </a:p>
          <a:p>
            <a:pPr lvl="2"/>
            <a:endParaRPr lang="en-US" sz="18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2"/>
          <p:cNvSpPr>
            <a:spLocks noGrp="1" noChangeArrowheads="1"/>
          </p:cNvSpPr>
          <p:nvPr>
            <p:ph type="title"/>
          </p:nvPr>
        </p:nvSpPr>
        <p:spPr/>
        <p:txBody>
          <a:bodyPr/>
          <a:lstStyle/>
          <a:p>
            <a:r>
              <a:rPr lang="en-US"/>
              <a:t>Point cloud reference: Possible actions</a:t>
            </a:r>
          </a:p>
        </p:txBody>
      </p:sp>
      <p:sp>
        <p:nvSpPr>
          <p:cNvPr id="324610" name="Rectangle 3"/>
          <p:cNvSpPr>
            <a:spLocks noGrp="1" noChangeArrowheads="1"/>
          </p:cNvSpPr>
          <p:nvPr>
            <p:ph type="body" sz="quarter" idx="10"/>
          </p:nvPr>
        </p:nvSpPr>
        <p:spPr/>
        <p:txBody>
          <a:bodyPr>
            <a:normAutofit/>
          </a:bodyPr>
          <a:lstStyle/>
          <a:p>
            <a:r>
              <a:rPr lang="en-US" sz="2000" dirty="0"/>
              <a:t>Accessing Point Cloud   (Accessories menu, filters)</a:t>
            </a:r>
          </a:p>
          <a:p>
            <a:r>
              <a:rPr lang="en-US" sz="2000" dirty="0"/>
              <a:t>Selecting a Data Point </a:t>
            </a:r>
          </a:p>
          <a:p>
            <a:r>
              <a:rPr lang="en-US" sz="2000" dirty="0"/>
              <a:t>Measuring </a:t>
            </a:r>
          </a:p>
          <a:p>
            <a:r>
              <a:rPr lang="en-US" sz="2000" dirty="0"/>
              <a:t>Interference Checking (</a:t>
            </a:r>
            <a:r>
              <a:rPr lang="en-US" sz="2000" dirty="0" err="1"/>
              <a:t>IFC</a:t>
            </a:r>
            <a:r>
              <a:rPr lang="en-US" sz="2000" dirty="0"/>
              <a:t>) </a:t>
            </a:r>
          </a:p>
        </p:txBody>
      </p:sp>
    </p:spTree>
    <p:extLst>
      <p:ext uri="{BB962C8B-B14F-4D97-AF65-F5344CB8AC3E}">
        <p14:creationId xmlns:p14="http://schemas.microsoft.com/office/powerpoint/2010/main" val="2108295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2"/>
          <p:cNvSpPr>
            <a:spLocks noGrp="1" noChangeArrowheads="1"/>
          </p:cNvSpPr>
          <p:nvPr>
            <p:ph type="title"/>
          </p:nvPr>
        </p:nvSpPr>
        <p:spPr/>
        <p:txBody>
          <a:bodyPr/>
          <a:lstStyle/>
          <a:p>
            <a:r>
              <a:rPr lang="en-US" dirty="0"/>
              <a:t>Point cloud reference: Attach Point Cloud to model</a:t>
            </a:r>
          </a:p>
        </p:txBody>
      </p:sp>
      <p:sp>
        <p:nvSpPr>
          <p:cNvPr id="325634" name="Rectangle 3"/>
          <p:cNvSpPr>
            <a:spLocks noGrp="1" noChangeArrowheads="1"/>
          </p:cNvSpPr>
          <p:nvPr>
            <p:ph type="body" sz="quarter" idx="10"/>
          </p:nvPr>
        </p:nvSpPr>
        <p:spPr/>
        <p:txBody>
          <a:bodyPr/>
          <a:lstStyle/>
          <a:p>
            <a:r>
              <a:rPr lang="en-US" sz="2000" dirty="0"/>
              <a:t>Right click the model in Project Management</a:t>
            </a:r>
          </a:p>
          <a:p>
            <a:r>
              <a:rPr lang="en-US" sz="2000" dirty="0"/>
              <a:t>Select New Point Cloud Model Reference.</a:t>
            </a:r>
          </a:p>
          <a:p>
            <a:endParaRPr lang="en-US" dirty="0"/>
          </a:p>
          <a:p>
            <a:endParaRPr lang="en-US" dirty="0"/>
          </a:p>
          <a:p>
            <a:endParaRPr lang="en-US" dirty="0"/>
          </a:p>
          <a:p>
            <a:endParaRPr lang="en-US" sz="2000" dirty="0"/>
          </a:p>
          <a:p>
            <a:endParaRPr lang="en-US" sz="2000" dirty="0"/>
          </a:p>
          <a:p>
            <a:r>
              <a:rPr lang="en-US" sz="2000" dirty="0"/>
              <a:t>Select a vendor from the Select Point Cloud vendor to use list.</a:t>
            </a:r>
          </a:p>
        </p:txBody>
      </p:sp>
      <p:pic>
        <p:nvPicPr>
          <p:cNvPr id="2" name="Picture 1"/>
          <p:cNvPicPr>
            <a:picLocks noChangeAspect="1"/>
          </p:cNvPicPr>
          <p:nvPr/>
        </p:nvPicPr>
        <p:blipFill>
          <a:blip r:embed="rId2"/>
          <a:stretch>
            <a:fillRect/>
          </a:stretch>
        </p:blipFill>
        <p:spPr>
          <a:xfrm>
            <a:off x="2133600" y="2470778"/>
            <a:ext cx="4495800" cy="1766721"/>
          </a:xfrm>
          <a:prstGeom prst="rect">
            <a:avLst/>
          </a:prstGeom>
        </p:spPr>
      </p:pic>
    </p:spTree>
    <p:extLst>
      <p:ext uri="{BB962C8B-B14F-4D97-AF65-F5344CB8AC3E}">
        <p14:creationId xmlns:p14="http://schemas.microsoft.com/office/powerpoint/2010/main" val="20749217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title"/>
          </p:nvPr>
        </p:nvSpPr>
        <p:spPr/>
        <p:txBody>
          <a:bodyPr/>
          <a:lstStyle/>
          <a:p>
            <a:r>
              <a:rPr lang="en-US" dirty="0"/>
              <a:t>Point cloud reference: Detach Point Cloud from model</a:t>
            </a:r>
          </a:p>
        </p:txBody>
      </p:sp>
      <p:sp>
        <p:nvSpPr>
          <p:cNvPr id="326658" name="Rectangle 3"/>
          <p:cNvSpPr>
            <a:spLocks noGrp="1" noChangeArrowheads="1"/>
          </p:cNvSpPr>
          <p:nvPr>
            <p:ph type="body" sz="quarter" idx="10"/>
          </p:nvPr>
        </p:nvSpPr>
        <p:spPr/>
        <p:txBody>
          <a:bodyPr>
            <a:normAutofit/>
          </a:bodyPr>
          <a:lstStyle/>
          <a:p>
            <a:r>
              <a:rPr lang="en-US" sz="2000" dirty="0"/>
              <a:t>Right click the model in Project Management</a:t>
            </a:r>
          </a:p>
          <a:p>
            <a:r>
              <a:rPr lang="en-US" sz="2000" dirty="0"/>
              <a:t>Select New Point Cloud Model Reference</a:t>
            </a:r>
          </a:p>
          <a:p>
            <a:r>
              <a:rPr lang="en-US" sz="2000" dirty="0"/>
              <a:t>Select None from the list of vendors to use</a:t>
            </a:r>
          </a:p>
        </p:txBody>
      </p:sp>
    </p:spTree>
    <p:extLst>
      <p:ext uri="{BB962C8B-B14F-4D97-AF65-F5344CB8AC3E}">
        <p14:creationId xmlns:p14="http://schemas.microsoft.com/office/powerpoint/2010/main" val="22204131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Reference 3D (R3D)</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r>
              <a:rPr lang="en-US" dirty="0"/>
              <a:t>Reference 3D:  Overview</a:t>
            </a:r>
          </a:p>
        </p:txBody>
      </p:sp>
      <p:sp>
        <p:nvSpPr>
          <p:cNvPr id="364546" name="Rectangle 3"/>
          <p:cNvSpPr>
            <a:spLocks noGrp="1" noChangeArrowheads="1"/>
          </p:cNvSpPr>
          <p:nvPr>
            <p:ph type="body" sz="quarter" idx="10"/>
          </p:nvPr>
        </p:nvSpPr>
        <p:spPr/>
        <p:txBody>
          <a:bodyPr/>
          <a:lstStyle/>
          <a:p>
            <a:r>
              <a:rPr lang="en-US" sz="2000" dirty="0"/>
              <a:t>Reference 3D (R3D) functionality facilitates the attachment of external 3D data as a reference model. </a:t>
            </a:r>
          </a:p>
          <a:p>
            <a:endParaRPr lang="en-US" sz="2000" dirty="0"/>
          </a:p>
          <a:p>
            <a:r>
              <a:rPr lang="en-US" sz="2000" dirty="0"/>
              <a:t>Such external data might have been published from another Smart 3D model or from a third-party model such as </a:t>
            </a:r>
            <a:r>
              <a:rPr lang="en-US" sz="2000" dirty="0" err="1"/>
              <a:t>PDMS</a:t>
            </a:r>
            <a:r>
              <a:rPr lang="en-US" sz="2000" dirty="0"/>
              <a:t>. </a:t>
            </a:r>
          </a:p>
          <a:p>
            <a:endParaRPr lang="en-US" sz="2000" dirty="0"/>
          </a:p>
          <a:p>
            <a:r>
              <a:rPr lang="en-US" sz="2000" dirty="0"/>
              <a:t>The data from external models is expected as a set of graphic (.</a:t>
            </a:r>
            <a:r>
              <a:rPr lang="en-US" sz="2000" dirty="0" err="1"/>
              <a:t>zvf</a:t>
            </a:r>
            <a:r>
              <a:rPr lang="en-US" sz="2000" dirty="0"/>
              <a:t>) and data (.xml or .</a:t>
            </a:r>
            <a:r>
              <a:rPr lang="en-US" sz="2000" dirty="0" err="1"/>
              <a:t>drv</a:t>
            </a:r>
            <a:r>
              <a:rPr lang="en-US" sz="2000" dirty="0"/>
              <a:t>) files. </a:t>
            </a:r>
          </a:p>
          <a:p>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p:txBody>
          <a:bodyPr/>
          <a:lstStyle/>
          <a:p>
            <a:r>
              <a:rPr lang="en-US" dirty="0"/>
              <a:t>Reference 3D:  Concept</a:t>
            </a:r>
          </a:p>
        </p:txBody>
      </p:sp>
      <p:sp>
        <p:nvSpPr>
          <p:cNvPr id="7" name="Text Placeholder 6">
            <a:extLst>
              <a:ext uri="{FF2B5EF4-FFF2-40B4-BE49-F238E27FC236}">
                <a16:creationId xmlns:a16="http://schemas.microsoft.com/office/drawing/2014/main" id="{162C92F1-49A5-400C-9037-7CD77ECEC0ED}"/>
              </a:ext>
            </a:extLst>
          </p:cNvPr>
          <p:cNvSpPr>
            <a:spLocks noGrp="1"/>
          </p:cNvSpPr>
          <p:nvPr>
            <p:ph type="body" sz="quarter" idx="10"/>
          </p:nvPr>
        </p:nvSpPr>
        <p:spPr/>
        <p:txBody>
          <a:bodyPr/>
          <a:lstStyle/>
          <a:p>
            <a:endParaRPr lang="en-US" dirty="0"/>
          </a:p>
        </p:txBody>
      </p:sp>
      <p:grpSp>
        <p:nvGrpSpPr>
          <p:cNvPr id="2" name="Group 16"/>
          <p:cNvGrpSpPr>
            <a:grpSpLocks/>
          </p:cNvGrpSpPr>
          <p:nvPr/>
        </p:nvGrpSpPr>
        <p:grpSpPr bwMode="auto">
          <a:xfrm>
            <a:off x="152399" y="3429001"/>
            <a:ext cx="2178051" cy="1230312"/>
            <a:chOff x="3374848" y="1298928"/>
            <a:chExt cx="2179286" cy="1231015"/>
          </a:xfrm>
        </p:grpSpPr>
        <p:grpSp>
          <p:nvGrpSpPr>
            <p:cNvPr id="4" name="Group 15"/>
            <p:cNvGrpSpPr>
              <a:grpSpLocks/>
            </p:cNvGrpSpPr>
            <p:nvPr/>
          </p:nvGrpSpPr>
          <p:grpSpPr bwMode="auto">
            <a:xfrm>
              <a:off x="3374848" y="1298928"/>
              <a:ext cx="1219729" cy="1219729"/>
              <a:chOff x="3374849" y="1298927"/>
              <a:chExt cx="1219729" cy="1219729"/>
            </a:xfrm>
          </p:grpSpPr>
          <p:pic>
            <p:nvPicPr>
              <p:cNvPr id="365580"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65581" name="TextBox 8"/>
              <p:cNvSpPr txBox="1">
                <a:spLocks noChangeArrowheads="1"/>
              </p:cNvSpPr>
              <p:nvPr/>
            </p:nvSpPr>
            <p:spPr bwMode="auto">
              <a:xfrm>
                <a:off x="3646429" y="1478392"/>
                <a:ext cx="487574" cy="260463"/>
              </a:xfrm>
              <a:prstGeom prst="rect">
                <a:avLst/>
              </a:prstGeom>
              <a:noFill/>
              <a:ln w="9525">
                <a:noFill/>
                <a:miter lim="800000"/>
                <a:headEnd/>
                <a:tailEnd/>
              </a:ln>
            </p:spPr>
            <p:txBody>
              <a:bodyPr wrap="none">
                <a:spAutoFit/>
              </a:bodyPr>
              <a:lstStyle/>
              <a:p>
                <a:r>
                  <a:rPr lang="en-US" sz="1100" dirty="0"/>
                  <a:t>.</a:t>
                </a:r>
                <a:r>
                  <a:rPr lang="en-US" sz="1100" dirty="0" err="1"/>
                  <a:t>ZVF</a:t>
                </a:r>
                <a:endParaRPr lang="en-US" sz="1100" dirty="0"/>
              </a:p>
            </p:txBody>
          </p:sp>
        </p:grpSp>
        <p:grpSp>
          <p:nvGrpSpPr>
            <p:cNvPr id="5" name="Group 14"/>
            <p:cNvGrpSpPr>
              <a:grpSpLocks/>
            </p:cNvGrpSpPr>
            <p:nvPr/>
          </p:nvGrpSpPr>
          <p:grpSpPr bwMode="auto">
            <a:xfrm>
              <a:off x="4334405" y="1310214"/>
              <a:ext cx="1219729" cy="1219729"/>
              <a:chOff x="4492449" y="1310215"/>
              <a:chExt cx="1219729" cy="1219729"/>
            </a:xfrm>
          </p:grpSpPr>
          <p:pic>
            <p:nvPicPr>
              <p:cNvPr id="365578"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65579" name="TextBox 13"/>
              <p:cNvSpPr txBox="1">
                <a:spLocks noChangeArrowheads="1"/>
              </p:cNvSpPr>
              <p:nvPr/>
            </p:nvSpPr>
            <p:spPr bwMode="auto">
              <a:xfrm>
                <a:off x="4764030" y="1489679"/>
                <a:ext cx="509809" cy="260463"/>
              </a:xfrm>
              <a:prstGeom prst="rect">
                <a:avLst/>
              </a:prstGeom>
              <a:noFill/>
              <a:ln w="9525">
                <a:noFill/>
                <a:miter lim="800000"/>
                <a:headEnd/>
                <a:tailEnd/>
              </a:ln>
            </p:spPr>
            <p:txBody>
              <a:bodyPr wrap="none">
                <a:spAutoFit/>
              </a:bodyPr>
              <a:lstStyle/>
              <a:p>
                <a:r>
                  <a:rPr lang="en-US" sz="1100" dirty="0"/>
                  <a:t>.XML</a:t>
                </a:r>
              </a:p>
            </p:txBody>
          </p:sp>
        </p:grpSp>
      </p:grpSp>
      <p:sp>
        <p:nvSpPr>
          <p:cNvPr id="34" name="Right Arrow 33"/>
          <p:cNvSpPr/>
          <p:nvPr/>
        </p:nvSpPr>
        <p:spPr>
          <a:xfrm>
            <a:off x="2362200" y="3886200"/>
            <a:ext cx="457200"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ight Arrow 33"/>
          <p:cNvSpPr/>
          <p:nvPr/>
        </p:nvSpPr>
        <p:spPr>
          <a:xfrm>
            <a:off x="5638800" y="3886200"/>
            <a:ext cx="457200"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50" name="Picture 2"/>
          <p:cNvPicPr>
            <a:picLocks noChangeAspect="1" noChangeArrowheads="1"/>
          </p:cNvPicPr>
          <p:nvPr/>
        </p:nvPicPr>
        <p:blipFill>
          <a:blip r:embed="rId3" cstate="print"/>
          <a:srcRect/>
          <a:stretch>
            <a:fillRect/>
          </a:stretch>
        </p:blipFill>
        <p:spPr bwMode="auto">
          <a:xfrm>
            <a:off x="6248400" y="2895600"/>
            <a:ext cx="2714625" cy="2225675"/>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3096178" y="3619642"/>
            <a:ext cx="2314021" cy="1135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r>
              <a:rPr lang="en-US" dirty="0"/>
              <a:t>Reference 3D:  Functionality</a:t>
            </a:r>
          </a:p>
        </p:txBody>
      </p:sp>
      <p:sp>
        <p:nvSpPr>
          <p:cNvPr id="366594" name="Rectangle 3"/>
          <p:cNvSpPr>
            <a:spLocks noGrp="1" noChangeArrowheads="1"/>
          </p:cNvSpPr>
          <p:nvPr>
            <p:ph type="body" sz="quarter" idx="10"/>
          </p:nvPr>
        </p:nvSpPr>
        <p:spPr>
          <a:noFill/>
        </p:spPr>
        <p:txBody>
          <a:bodyPr>
            <a:normAutofit lnSpcReduction="10000"/>
          </a:bodyPr>
          <a:lstStyle/>
          <a:p>
            <a:r>
              <a:rPr lang="en-US" sz="2000" dirty="0"/>
              <a:t>With Reference 3D you can do the following: </a:t>
            </a:r>
          </a:p>
          <a:p>
            <a:endParaRPr lang="en-US" sz="2000" dirty="0"/>
          </a:p>
          <a:p>
            <a:pPr lvl="1"/>
            <a:r>
              <a:rPr lang="en-US" sz="2000" dirty="0"/>
              <a:t>Attach and orient (position, rotate, and scale) the reference model relative to the active model so that you can view the R3D data graphically and model against it. </a:t>
            </a:r>
          </a:p>
          <a:p>
            <a:pPr lvl="1"/>
            <a:r>
              <a:rPr lang="en-US" sz="2000" dirty="0"/>
              <a:t>Control (add) R3D objects, hierarchy, and properties with user-defined schema and mapping files to extend the delivered R3D schema. </a:t>
            </a:r>
          </a:p>
          <a:p>
            <a:pPr lvl="1"/>
            <a:r>
              <a:rPr lang="en-US" sz="2000" dirty="0"/>
              <a:t>Inspect the R3D model objects' properties and view their names through ToolTips. </a:t>
            </a:r>
          </a:p>
          <a:p>
            <a:pPr lvl="1"/>
            <a:r>
              <a:rPr lang="en-US" sz="2000" dirty="0"/>
              <a:t>Use a powerful Smart 3D filtering mechanism on R3D Objects to filter objects from Reference 3D Models based on their type—regardless of the authoring tool used for creation (SP3D, SM3D PDMS, and so on). </a:t>
            </a:r>
          </a:p>
          <a:p>
            <a:pPr lvl="1"/>
            <a:r>
              <a:rPr lang="en-US" sz="2000" dirty="0"/>
              <a:t>Extract simple General Arrangement drawings showing relative positioning of objects from R3D models, with limited annotation. </a:t>
            </a:r>
          </a:p>
          <a:p>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2"/>
          <a:stretch>
            <a:fillRect/>
          </a:stretch>
        </p:blipFill>
        <p:spPr>
          <a:xfrm>
            <a:off x="4806950" y="1489075"/>
            <a:ext cx="4106864" cy="4413501"/>
          </a:xfrm>
          <a:prstGeom prst="rect">
            <a:avLst/>
          </a:prstGeom>
        </p:spPr>
      </p:pic>
      <p:sp>
        <p:nvSpPr>
          <p:cNvPr id="370689" name="Rectangle 2"/>
          <p:cNvSpPr>
            <a:spLocks noGrp="1" noChangeArrowheads="1"/>
          </p:cNvSpPr>
          <p:nvPr>
            <p:ph type="title"/>
          </p:nvPr>
        </p:nvSpPr>
        <p:spPr/>
        <p:txBody>
          <a:bodyPr/>
          <a:lstStyle/>
          <a:p>
            <a:r>
              <a:rPr lang="en-US" dirty="0"/>
              <a:t>Reference 3D:  Transformation overview</a:t>
            </a:r>
          </a:p>
        </p:txBody>
      </p:sp>
      <p:sp>
        <p:nvSpPr>
          <p:cNvPr id="5" name="Text Placeholder 4">
            <a:extLst>
              <a:ext uri="{FF2B5EF4-FFF2-40B4-BE49-F238E27FC236}">
                <a16:creationId xmlns:a16="http://schemas.microsoft.com/office/drawing/2014/main" id="{1D68C79A-BE82-4D79-9A8E-60C1BC658925}"/>
              </a:ext>
            </a:extLst>
          </p:cNvPr>
          <p:cNvSpPr>
            <a:spLocks noGrp="1"/>
          </p:cNvSpPr>
          <p:nvPr>
            <p:ph type="body" sz="quarter" idx="10"/>
          </p:nvPr>
        </p:nvSpPr>
        <p:spPr/>
        <p:txBody>
          <a:bodyPr/>
          <a:lstStyle/>
          <a:p>
            <a:endParaRPr lang="en-US"/>
          </a:p>
        </p:txBody>
      </p:sp>
      <p:sp>
        <p:nvSpPr>
          <p:cNvPr id="370692" name="TextBox 79"/>
          <p:cNvSpPr txBox="1">
            <a:spLocks noChangeArrowheads="1"/>
          </p:cNvSpPr>
          <p:nvPr/>
        </p:nvSpPr>
        <p:spPr bwMode="auto">
          <a:xfrm>
            <a:off x="561975" y="3632200"/>
            <a:ext cx="363538" cy="368300"/>
          </a:xfrm>
          <a:prstGeom prst="rect">
            <a:avLst/>
          </a:prstGeom>
          <a:noFill/>
          <a:ln w="9525">
            <a:noFill/>
            <a:miter lim="800000"/>
            <a:headEnd/>
            <a:tailEnd/>
          </a:ln>
        </p:spPr>
        <p:txBody>
          <a:bodyPr wrap="none">
            <a:spAutoFit/>
          </a:bodyPr>
          <a:lstStyle/>
          <a:p>
            <a:r>
              <a:rPr lang="en-US"/>
              <a:t>O</a:t>
            </a:r>
          </a:p>
        </p:txBody>
      </p:sp>
      <p:cxnSp>
        <p:nvCxnSpPr>
          <p:cNvPr id="6" name="Straight Connector 5"/>
          <p:cNvCxnSpPr/>
          <p:nvPr/>
        </p:nvCxnSpPr>
        <p:spPr>
          <a:xfrm rot="5400000">
            <a:off x="-1142206" y="3656806"/>
            <a:ext cx="4114800" cy="1588"/>
          </a:xfrm>
          <a:prstGeom prst="line">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457200" y="3657600"/>
            <a:ext cx="3997325" cy="1588"/>
          </a:xfrm>
          <a:prstGeom prst="line">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38"/>
          <p:cNvGrpSpPr>
            <a:grpSpLocks/>
          </p:cNvGrpSpPr>
          <p:nvPr/>
        </p:nvGrpSpPr>
        <p:grpSpPr bwMode="auto">
          <a:xfrm>
            <a:off x="1981200" y="1981200"/>
            <a:ext cx="2155825" cy="939800"/>
            <a:chOff x="1981200" y="1981200"/>
            <a:chExt cx="2155372" cy="940525"/>
          </a:xfrm>
        </p:grpSpPr>
        <p:sp>
          <p:nvSpPr>
            <p:cNvPr id="18" name="Freeform 17"/>
            <p:cNvSpPr/>
            <p:nvPr/>
          </p:nvSpPr>
          <p:spPr>
            <a:xfrm>
              <a:off x="1981200" y="1981200"/>
              <a:ext cx="2155372" cy="940525"/>
            </a:xfrm>
            <a:custGeom>
              <a:avLst/>
              <a:gdLst>
                <a:gd name="connsiteX0" fmla="*/ 26126 w 2155372"/>
                <a:gd name="connsiteY0" fmla="*/ 940525 h 940525"/>
                <a:gd name="connsiteX1" fmla="*/ 2155372 w 2155372"/>
                <a:gd name="connsiteY1" fmla="*/ 940525 h 940525"/>
                <a:gd name="connsiteX2" fmla="*/ 2155372 w 2155372"/>
                <a:gd name="connsiteY2" fmla="*/ 222068 h 940525"/>
                <a:gd name="connsiteX3" fmla="*/ 1345475 w 2155372"/>
                <a:gd name="connsiteY3" fmla="*/ 222068 h 940525"/>
                <a:gd name="connsiteX4" fmla="*/ 1345475 w 2155372"/>
                <a:gd name="connsiteY4" fmla="*/ 0 h 940525"/>
                <a:gd name="connsiteX5" fmla="*/ 0 w 2155372"/>
                <a:gd name="connsiteY5" fmla="*/ 0 h 940525"/>
                <a:gd name="connsiteX6" fmla="*/ 26126 w 2155372"/>
                <a:gd name="connsiteY6"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5372" h="940525">
                  <a:moveTo>
                    <a:pt x="26126" y="940525"/>
                  </a:moveTo>
                  <a:lnTo>
                    <a:pt x="2155372" y="940525"/>
                  </a:lnTo>
                  <a:lnTo>
                    <a:pt x="2155372" y="222068"/>
                  </a:lnTo>
                  <a:lnTo>
                    <a:pt x="1345475" y="222068"/>
                  </a:lnTo>
                  <a:lnTo>
                    <a:pt x="1345475" y="0"/>
                  </a:lnTo>
                  <a:lnTo>
                    <a:pt x="0" y="0"/>
                  </a:lnTo>
                  <a:lnTo>
                    <a:pt x="26126" y="9405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p:cNvSpPr/>
            <p:nvPr/>
          </p:nvSpPr>
          <p:spPr>
            <a:xfrm>
              <a:off x="2957308" y="2422865"/>
              <a:ext cx="90468" cy="921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3" name="Straight Connector 32"/>
            <p:cNvCxnSpPr/>
            <p:nvPr/>
          </p:nvCxnSpPr>
          <p:spPr>
            <a:xfrm rot="5400000">
              <a:off x="2905634" y="2455435"/>
              <a:ext cx="18588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V="1">
              <a:off x="2912867" y="2468939"/>
              <a:ext cx="176175" cy="317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3013075" y="2497138"/>
            <a:ext cx="2185988" cy="795337"/>
          </a:xfrm>
          <a:custGeom>
            <a:avLst/>
            <a:gdLst>
              <a:gd name="connsiteX0" fmla="*/ 0 w 2795451"/>
              <a:gd name="connsiteY0" fmla="*/ 0 h 718457"/>
              <a:gd name="connsiteX1" fmla="*/ 1554480 w 2795451"/>
              <a:gd name="connsiteY1" fmla="*/ 143691 h 718457"/>
              <a:gd name="connsiteX2" fmla="*/ 2795451 w 2795451"/>
              <a:gd name="connsiteY2" fmla="*/ 718457 h 718457"/>
              <a:gd name="connsiteX0" fmla="*/ 0 w 2795451"/>
              <a:gd name="connsiteY0" fmla="*/ 0 h 718457"/>
              <a:gd name="connsiteX1" fmla="*/ 2011680 w 2795451"/>
              <a:gd name="connsiteY1" fmla="*/ 143691 h 718457"/>
              <a:gd name="connsiteX2" fmla="*/ 2795451 w 2795451"/>
              <a:gd name="connsiteY2" fmla="*/ 718457 h 718457"/>
              <a:gd name="connsiteX0" fmla="*/ 0 w 2185851"/>
              <a:gd name="connsiteY0" fmla="*/ 0 h 794657"/>
              <a:gd name="connsiteX1" fmla="*/ 1402080 w 2185851"/>
              <a:gd name="connsiteY1" fmla="*/ 219891 h 794657"/>
              <a:gd name="connsiteX2" fmla="*/ 2185851 w 2185851"/>
              <a:gd name="connsiteY2" fmla="*/ 794657 h 794657"/>
              <a:gd name="connsiteX0" fmla="*/ 0 w 2185851"/>
              <a:gd name="connsiteY0" fmla="*/ 0 h 794657"/>
              <a:gd name="connsiteX1" fmla="*/ 1173480 w 2185851"/>
              <a:gd name="connsiteY1" fmla="*/ 219891 h 794657"/>
              <a:gd name="connsiteX2" fmla="*/ 2185851 w 2185851"/>
              <a:gd name="connsiteY2" fmla="*/ 794657 h 794657"/>
            </a:gdLst>
            <a:ahLst/>
            <a:cxnLst>
              <a:cxn ang="0">
                <a:pos x="connsiteX0" y="connsiteY0"/>
              </a:cxn>
              <a:cxn ang="0">
                <a:pos x="connsiteX1" y="connsiteY1"/>
              </a:cxn>
              <a:cxn ang="0">
                <a:pos x="connsiteX2" y="connsiteY2"/>
              </a:cxn>
            </a:cxnLst>
            <a:rect l="l" t="t" r="r" b="b"/>
            <a:pathLst>
              <a:path w="2185851" h="794657">
                <a:moveTo>
                  <a:pt x="0" y="0"/>
                </a:moveTo>
                <a:cubicBezTo>
                  <a:pt x="544286" y="11974"/>
                  <a:pt x="809172" y="87448"/>
                  <a:pt x="1173480" y="219891"/>
                </a:cubicBezTo>
                <a:cubicBezTo>
                  <a:pt x="1537788" y="352334"/>
                  <a:pt x="1798319" y="567145"/>
                  <a:pt x="2185851" y="794657"/>
                </a:cubicBezTo>
              </a:path>
            </a:pathLst>
          </a:cu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0701" name="TextBox 52"/>
          <p:cNvSpPr txBox="1">
            <a:spLocks noChangeArrowheads="1"/>
          </p:cNvSpPr>
          <p:nvPr/>
        </p:nvSpPr>
        <p:spPr bwMode="auto">
          <a:xfrm>
            <a:off x="4389438" y="3500438"/>
            <a:ext cx="338137" cy="369887"/>
          </a:xfrm>
          <a:prstGeom prst="rect">
            <a:avLst/>
          </a:prstGeom>
          <a:noFill/>
          <a:ln w="9525">
            <a:noFill/>
            <a:miter lim="800000"/>
            <a:headEnd/>
            <a:tailEnd/>
          </a:ln>
        </p:spPr>
        <p:txBody>
          <a:bodyPr wrap="none">
            <a:spAutoFit/>
          </a:bodyPr>
          <a:lstStyle/>
          <a:p>
            <a:r>
              <a:rPr lang="en-US"/>
              <a:t>E</a:t>
            </a:r>
          </a:p>
        </p:txBody>
      </p:sp>
      <p:sp>
        <p:nvSpPr>
          <p:cNvPr id="370702" name="TextBox 53"/>
          <p:cNvSpPr txBox="1">
            <a:spLocks noChangeArrowheads="1"/>
          </p:cNvSpPr>
          <p:nvPr/>
        </p:nvSpPr>
        <p:spPr bwMode="auto">
          <a:xfrm>
            <a:off x="992188" y="1489075"/>
            <a:ext cx="352425" cy="369888"/>
          </a:xfrm>
          <a:prstGeom prst="rect">
            <a:avLst/>
          </a:prstGeom>
          <a:noFill/>
          <a:ln w="9525">
            <a:noFill/>
            <a:miter lim="800000"/>
            <a:headEnd/>
            <a:tailEnd/>
          </a:ln>
        </p:spPr>
        <p:txBody>
          <a:bodyPr wrap="none">
            <a:spAutoFit/>
          </a:bodyPr>
          <a:lstStyle/>
          <a:p>
            <a:r>
              <a:rPr lang="en-US"/>
              <a:t>N</a:t>
            </a:r>
          </a:p>
        </p:txBody>
      </p:sp>
      <p:grpSp>
        <p:nvGrpSpPr>
          <p:cNvPr id="3" name="Group 61"/>
          <p:cNvGrpSpPr>
            <a:grpSpLocks/>
          </p:cNvGrpSpPr>
          <p:nvPr/>
        </p:nvGrpSpPr>
        <p:grpSpPr bwMode="auto">
          <a:xfrm>
            <a:off x="169863" y="2403475"/>
            <a:ext cx="3527425" cy="1574800"/>
            <a:chOff x="169817" y="2403565"/>
            <a:chExt cx="3526972" cy="1574875"/>
          </a:xfrm>
        </p:grpSpPr>
        <p:cxnSp>
          <p:nvCxnSpPr>
            <p:cNvPr id="56" name="Straight Connector 55"/>
            <p:cNvCxnSpPr/>
            <p:nvPr/>
          </p:nvCxnSpPr>
          <p:spPr>
            <a:xfrm rot="5400000">
              <a:off x="2454633" y="3121943"/>
              <a:ext cx="1098602"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2" name="TextBox 56"/>
            <p:cNvSpPr txBox="1">
              <a:spLocks noChangeArrowheads="1"/>
            </p:cNvSpPr>
            <p:nvPr/>
          </p:nvSpPr>
          <p:spPr bwMode="auto">
            <a:xfrm>
              <a:off x="2808514" y="3670663"/>
              <a:ext cx="888275" cy="307777"/>
            </a:xfrm>
            <a:prstGeom prst="rect">
              <a:avLst/>
            </a:prstGeom>
            <a:noFill/>
            <a:ln w="9525">
              <a:noFill/>
              <a:miter lim="800000"/>
              <a:headEnd/>
              <a:tailEnd/>
            </a:ln>
          </p:spPr>
          <p:txBody>
            <a:bodyPr>
              <a:spAutoFit/>
            </a:bodyPr>
            <a:lstStyle/>
            <a:p>
              <a:r>
                <a:rPr lang="en-US" sz="1400"/>
                <a:t>200 m</a:t>
              </a:r>
            </a:p>
          </p:txBody>
        </p:sp>
        <p:cxnSp>
          <p:nvCxnSpPr>
            <p:cNvPr id="58" name="Straight Connector 57"/>
            <p:cNvCxnSpPr>
              <a:stCxn id="24" idx="3"/>
            </p:cNvCxnSpPr>
            <p:nvPr/>
          </p:nvCxnSpPr>
          <p:spPr>
            <a:xfrm rot="5400000">
              <a:off x="1919810" y="1471047"/>
              <a:ext cx="19051" cy="20809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4" name="TextBox 60"/>
            <p:cNvSpPr txBox="1">
              <a:spLocks noChangeArrowheads="1"/>
            </p:cNvSpPr>
            <p:nvPr/>
          </p:nvSpPr>
          <p:spPr bwMode="auto">
            <a:xfrm>
              <a:off x="169817" y="2403565"/>
              <a:ext cx="718458" cy="313509"/>
            </a:xfrm>
            <a:prstGeom prst="rect">
              <a:avLst/>
            </a:prstGeom>
            <a:noFill/>
            <a:ln w="9525">
              <a:noFill/>
              <a:miter lim="800000"/>
              <a:headEnd/>
              <a:tailEnd/>
            </a:ln>
          </p:spPr>
          <p:txBody>
            <a:bodyPr>
              <a:spAutoFit/>
            </a:bodyPr>
            <a:lstStyle/>
            <a:p>
              <a:r>
                <a:rPr lang="en-US" sz="1400"/>
                <a:t>150 m</a:t>
              </a:r>
            </a:p>
          </p:txBody>
        </p:sp>
      </p:grpSp>
      <p:sp>
        <p:nvSpPr>
          <p:cNvPr id="63" name="Arc 62"/>
          <p:cNvSpPr/>
          <p:nvPr/>
        </p:nvSpPr>
        <p:spPr>
          <a:xfrm>
            <a:off x="457200" y="3200400"/>
            <a:ext cx="914400" cy="914400"/>
          </a:xfrm>
          <a:prstGeom prst="arc">
            <a:avLst>
              <a:gd name="adj1" fmla="val 16200000"/>
              <a:gd name="adj2" fmla="val 559048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4" name="TextBox 63"/>
          <p:cNvSpPr txBox="1">
            <a:spLocks noChangeArrowheads="1"/>
          </p:cNvSpPr>
          <p:nvPr/>
        </p:nvSpPr>
        <p:spPr bwMode="auto">
          <a:xfrm>
            <a:off x="1371600" y="3722688"/>
            <a:ext cx="614363" cy="338137"/>
          </a:xfrm>
          <a:prstGeom prst="rect">
            <a:avLst/>
          </a:prstGeom>
          <a:noFill/>
          <a:ln w="9525">
            <a:noFill/>
            <a:miter lim="800000"/>
            <a:headEnd/>
            <a:tailEnd/>
          </a:ln>
        </p:spPr>
        <p:txBody>
          <a:bodyPr>
            <a:spAutoFit/>
          </a:bodyPr>
          <a:lstStyle/>
          <a:p>
            <a:r>
              <a:rPr lang="en-US" sz="1600">
                <a:solidFill>
                  <a:srgbClr val="FF0000"/>
                </a:solidFill>
              </a:rPr>
              <a:t>90°</a:t>
            </a:r>
          </a:p>
        </p:txBody>
      </p:sp>
      <p:grpSp>
        <p:nvGrpSpPr>
          <p:cNvPr id="4" name="Group 78"/>
          <p:cNvGrpSpPr>
            <a:grpSpLocks/>
          </p:cNvGrpSpPr>
          <p:nvPr/>
        </p:nvGrpSpPr>
        <p:grpSpPr bwMode="auto">
          <a:xfrm>
            <a:off x="169863" y="3305175"/>
            <a:ext cx="2730500" cy="1547813"/>
            <a:chOff x="169816" y="3304904"/>
            <a:chExt cx="2730139" cy="1548749"/>
          </a:xfrm>
        </p:grpSpPr>
        <p:cxnSp>
          <p:nvCxnSpPr>
            <p:cNvPr id="66" name="Straight Connector 65"/>
            <p:cNvCxnSpPr/>
            <p:nvPr/>
          </p:nvCxnSpPr>
          <p:spPr>
            <a:xfrm rot="5400000">
              <a:off x="1900370" y="4147588"/>
              <a:ext cx="1045207" cy="142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08" name="TextBox 66"/>
            <p:cNvSpPr txBox="1">
              <a:spLocks noChangeArrowheads="1"/>
            </p:cNvSpPr>
            <p:nvPr/>
          </p:nvSpPr>
          <p:spPr bwMode="auto">
            <a:xfrm>
              <a:off x="2011680" y="3304904"/>
              <a:ext cx="888275" cy="307777"/>
            </a:xfrm>
            <a:prstGeom prst="rect">
              <a:avLst/>
            </a:prstGeom>
            <a:noFill/>
            <a:ln w="9525">
              <a:noFill/>
              <a:miter lim="800000"/>
              <a:headEnd/>
              <a:tailEnd/>
            </a:ln>
          </p:spPr>
          <p:txBody>
            <a:bodyPr>
              <a:spAutoFit/>
            </a:bodyPr>
            <a:lstStyle/>
            <a:p>
              <a:r>
                <a:rPr lang="en-US" sz="1400"/>
                <a:t>100 m</a:t>
              </a:r>
            </a:p>
          </p:txBody>
        </p:sp>
        <p:cxnSp>
          <p:nvCxnSpPr>
            <p:cNvPr id="68" name="Straight Connector 67"/>
            <p:cNvCxnSpPr>
              <a:endCxn id="370710" idx="3"/>
            </p:cNvCxnSpPr>
            <p:nvPr/>
          </p:nvCxnSpPr>
          <p:spPr>
            <a:xfrm rot="10800000">
              <a:off x="914255" y="4699572"/>
              <a:ext cx="1503164" cy="31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0" name="TextBox 68"/>
            <p:cNvSpPr txBox="1">
              <a:spLocks noChangeArrowheads="1"/>
            </p:cNvSpPr>
            <p:nvPr/>
          </p:nvSpPr>
          <p:spPr bwMode="auto">
            <a:xfrm>
              <a:off x="169816" y="4545875"/>
              <a:ext cx="744583" cy="307778"/>
            </a:xfrm>
            <a:prstGeom prst="rect">
              <a:avLst/>
            </a:prstGeom>
            <a:noFill/>
            <a:ln w="9525">
              <a:noFill/>
              <a:miter lim="800000"/>
              <a:headEnd/>
              <a:tailEnd/>
            </a:ln>
          </p:spPr>
          <p:txBody>
            <a:bodyPr>
              <a:spAutoFit/>
            </a:bodyPr>
            <a:lstStyle/>
            <a:p>
              <a:r>
                <a:rPr lang="en-US" sz="1400"/>
                <a:t>-125 m</a:t>
              </a:r>
            </a:p>
          </p:txBody>
        </p:sp>
      </p:grpSp>
      <p:sp>
        <p:nvSpPr>
          <p:cNvPr id="26" name="Rounded Rectangle 25"/>
          <p:cNvSpPr/>
          <p:nvPr/>
        </p:nvSpPr>
        <p:spPr>
          <a:xfrm>
            <a:off x="5058427" y="3367087"/>
            <a:ext cx="3579796" cy="4873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ounded Rectangle 39"/>
          <p:cNvSpPr/>
          <p:nvPr/>
        </p:nvSpPr>
        <p:spPr>
          <a:xfrm>
            <a:off x="5058427" y="3892542"/>
            <a:ext cx="3579796" cy="6528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ounded Rectangle 40"/>
          <p:cNvSpPr/>
          <p:nvPr/>
        </p:nvSpPr>
        <p:spPr>
          <a:xfrm>
            <a:off x="5058427" y="4596320"/>
            <a:ext cx="1033780" cy="33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ounded Rectangle 41"/>
          <p:cNvSpPr/>
          <p:nvPr/>
        </p:nvSpPr>
        <p:spPr>
          <a:xfrm>
            <a:off x="5088907" y="4946045"/>
            <a:ext cx="3549316"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09772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22" presetClass="entr" presetSubtype="8"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1000"/>
                                        <p:tgtEl>
                                          <p:spTgt spid="31"/>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0"/>
                            </p:stCondLst>
                            <p:childTnLst>
                              <p:par>
                                <p:cTn id="25" presetID="0" presetClass="path" presetSubtype="0" accel="50000" decel="50000" fill="hold" nodeType="afterEffect">
                                  <p:stCondLst>
                                    <p:cond delay="0"/>
                                  </p:stCondLst>
                                  <p:childTnLst>
                                    <p:animMotion origin="layout" path="M 1.94444E-6 -3.7037E-6 L -0.22778 0.17222 " pathEditMode="relative" ptsTypes="AA">
                                      <p:cBhvr>
                                        <p:cTn id="26" dur="3000" fill="hold"/>
                                        <p:tgtEl>
                                          <p:spTgt spid="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par>
                          <p:cTn id="37" fill="hold">
                            <p:stCondLst>
                              <p:cond delay="0"/>
                            </p:stCondLst>
                            <p:childTnLst>
                              <p:par>
                                <p:cTn id="38" presetID="8" presetClass="emph" presetSubtype="0" fill="hold" nodeType="afterEffect">
                                  <p:stCondLst>
                                    <p:cond delay="0"/>
                                  </p:stCondLst>
                                  <p:childTnLst>
                                    <p:animRot by="5400000">
                                      <p:cBhvr>
                                        <p:cTn id="39" dur="3000" fill="hold"/>
                                        <p:tgtEl>
                                          <p:spTgt spid="2"/>
                                        </p:tgtEl>
                                        <p:attrNameLst>
                                          <p:attrName>r</p:attrName>
                                        </p:attrNameLst>
                                      </p:cBhvr>
                                    </p:animRot>
                                  </p:childTnLst>
                                </p:cTn>
                              </p:par>
                              <p:par>
                                <p:cTn id="40" presetID="22" presetClass="entr" presetSubtype="1"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up)">
                                      <p:cBhvr>
                                        <p:cTn id="42" dur="30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0"/>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 nodeType="afterEffect">
                                  <p:stCondLst>
                                    <p:cond delay="0"/>
                                  </p:stCondLst>
                                  <p:childTnLst>
                                    <p:set>
                                      <p:cBhvr>
                                        <p:cTn id="49" dur="1" fill="hold">
                                          <p:stCondLst>
                                            <p:cond delay="0"/>
                                          </p:stCondLst>
                                        </p:cTn>
                                        <p:tgtEl>
                                          <p:spTgt spid="64"/>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 nodeType="afterEffect">
                                  <p:stCondLst>
                                    <p:cond delay="0"/>
                                  </p:stCondLst>
                                  <p:childTnLst>
                                    <p:set>
                                      <p:cBhvr>
                                        <p:cTn id="52" dur="1" fill="hold">
                                          <p:stCondLst>
                                            <p:cond delay="0"/>
                                          </p:stCondLst>
                                        </p:cTn>
                                        <p:tgtEl>
                                          <p:spTgt spid="63"/>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childTnLst>
                          </p:cTn>
                        </p:par>
                        <p:par>
                          <p:cTn id="56" fill="hold">
                            <p:stCondLst>
                              <p:cond delay="0"/>
                            </p:stCondLst>
                            <p:childTnLst>
                              <p:par>
                                <p:cTn id="57" presetID="6" presetClass="emph" presetSubtype="0" fill="hold" nodeType="afterEffect">
                                  <p:stCondLst>
                                    <p:cond delay="0"/>
                                  </p:stCondLst>
                                  <p:childTnLst>
                                    <p:animScale>
                                      <p:cBhvr>
                                        <p:cTn id="58" dur="2000" fill="hold"/>
                                        <p:tgtEl>
                                          <p:spTgt spid="2"/>
                                        </p:tgtEl>
                                      </p:cBhvr>
                                      <p:by x="80000" y="80000"/>
                                    </p:animScale>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1"/>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childTnLst>
                          </p:cTn>
                        </p:par>
                        <p:par>
                          <p:cTn id="66" fill="hold">
                            <p:stCondLst>
                              <p:cond delay="0"/>
                            </p:stCondLst>
                            <p:childTnLst>
                              <p:par>
                                <p:cTn id="67" presetID="0" presetClass="path" presetSubtype="0" accel="50000" decel="50000" fill="hold" nodeType="afterEffect">
                                  <p:stCondLst>
                                    <p:cond delay="0"/>
                                  </p:stCondLst>
                                  <p:childTnLst>
                                    <p:animMotion origin="layout" path="M -0.22778 0.17222 L -0.06806 0.32963 " pathEditMode="relative" rAng="0" ptsTypes="AA">
                                      <p:cBhvr>
                                        <p:cTn id="68" dur="3000" fill="hold"/>
                                        <p:tgtEl>
                                          <p:spTgt spid="2"/>
                                        </p:tgtEl>
                                        <p:attrNameLst>
                                          <p:attrName>ppt_x</p:attrName>
                                          <p:attrName>ppt_y</p:attrName>
                                        </p:attrNameLst>
                                      </p:cBhvr>
                                      <p:rCtr x="8000" y="7900"/>
                                    </p:animMotion>
                                  </p:childTnLst>
                                </p:cTn>
                              </p:par>
                            </p:childTnLst>
                          </p:cTn>
                        </p:par>
                        <p:par>
                          <p:cTn id="69" fill="hold">
                            <p:stCondLst>
                              <p:cond delay="3000"/>
                            </p:stCondLst>
                            <p:childTnLst>
                              <p:par>
                                <p:cTn id="70" presetID="1"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63" grpId="0" animBg="1"/>
      <p:bldP spid="63" grpId="1" animBg="1"/>
      <p:bldP spid="64" grpId="0"/>
      <p:bldP spid="64" grpId="1"/>
      <p:bldP spid="26" grpId="0" animBg="1"/>
      <p:bldP spid="26" grpId="1" animBg="1"/>
      <p:bldP spid="40" grpId="0" animBg="1"/>
      <p:bldP spid="40" grpId="1" animBg="1"/>
      <p:bldP spid="41" grpId="0" animBg="1"/>
      <p:bldP spid="41" grpId="1" animBg="1"/>
      <p:bldP spid="42"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r>
              <a:rPr lang="en-US" dirty="0"/>
              <a:t>Reference 3D:   Attaching Smart3D Models</a:t>
            </a:r>
          </a:p>
        </p:txBody>
      </p:sp>
      <p:sp>
        <p:nvSpPr>
          <p:cNvPr id="7" name="Text Placeholder 6">
            <a:extLst>
              <a:ext uri="{FF2B5EF4-FFF2-40B4-BE49-F238E27FC236}">
                <a16:creationId xmlns:a16="http://schemas.microsoft.com/office/drawing/2014/main" id="{D550686A-0134-47A5-93D0-4E55F42918F5}"/>
              </a:ext>
            </a:extLst>
          </p:cNvPr>
          <p:cNvSpPr>
            <a:spLocks noGrp="1"/>
          </p:cNvSpPr>
          <p:nvPr>
            <p:ph type="body" sz="quarter" idx="10"/>
          </p:nvPr>
        </p:nvSpPr>
        <p:spPr/>
        <p:txBody>
          <a:bodyPr/>
          <a:lstStyle/>
          <a:p>
            <a:endParaRPr lang="en-US" dirty="0"/>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1730"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1731" name="TextBox 8"/>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a:t>.ZVF</a:t>
                </a:r>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1728"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1729" name="TextBox 13"/>
              <p:cNvSpPr txBox="1">
                <a:spLocks noChangeArrowheads="1"/>
              </p:cNvSpPr>
              <p:nvPr/>
            </p:nvSpPr>
            <p:spPr bwMode="auto">
              <a:xfrm>
                <a:off x="4763911" y="1490131"/>
                <a:ext cx="513282" cy="261610"/>
              </a:xfrm>
              <a:prstGeom prst="rect">
                <a:avLst/>
              </a:prstGeom>
              <a:noFill/>
              <a:ln w="9525">
                <a:noFill/>
                <a:miter lim="800000"/>
                <a:headEnd/>
                <a:tailEnd/>
              </a:ln>
            </p:spPr>
            <p:txBody>
              <a:bodyPr wrap="none">
                <a:spAutoFit/>
              </a:bodyPr>
              <a:lstStyle/>
              <a:p>
                <a:r>
                  <a:rPr lang="en-US" sz="1100"/>
                  <a:t>.XML</a:t>
                </a:r>
              </a:p>
            </p:txBody>
          </p:sp>
        </p:grpSp>
      </p:grpSp>
      <p:sp>
        <p:nvSpPr>
          <p:cNvPr id="21" name="TextBox 20"/>
          <p:cNvSpPr txBox="1">
            <a:spLocks noChangeArrowheads="1"/>
          </p:cNvSpPr>
          <p:nvPr/>
        </p:nvSpPr>
        <p:spPr bwMode="auto">
          <a:xfrm>
            <a:off x="685800" y="5181600"/>
            <a:ext cx="1608138" cy="369888"/>
          </a:xfrm>
          <a:prstGeom prst="rect">
            <a:avLst/>
          </a:prstGeom>
          <a:noFill/>
          <a:ln w="9525">
            <a:noFill/>
            <a:miter lim="800000"/>
            <a:headEnd/>
            <a:tailEnd/>
          </a:ln>
        </p:spPr>
        <p:txBody>
          <a:bodyPr wrap="none">
            <a:spAutoFit/>
          </a:bodyPr>
          <a:lstStyle/>
          <a:p>
            <a:r>
              <a:rPr lang="en-US"/>
              <a:t>Source Model</a:t>
            </a:r>
          </a:p>
        </p:txBody>
      </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1725" name="TextBox 22"/>
            <p:cNvSpPr txBox="1">
              <a:spLocks noChangeArrowheads="1"/>
            </p:cNvSpPr>
            <p:nvPr/>
          </p:nvSpPr>
          <p:spPr bwMode="auto">
            <a:xfrm>
              <a:off x="1501422" y="1648178"/>
              <a:ext cx="1622778" cy="369332"/>
            </a:xfrm>
            <a:prstGeom prst="rect">
              <a:avLst/>
            </a:prstGeom>
            <a:noFill/>
            <a:ln w="9525">
              <a:noFill/>
              <a:miter lim="800000"/>
              <a:headEnd/>
              <a:tailEnd/>
            </a:ln>
          </p:spPr>
          <p:txBody>
            <a:bodyPr>
              <a:spAutoFit/>
            </a:bodyPr>
            <a:lstStyle/>
            <a:p>
              <a:r>
                <a:rPr lang="en-US"/>
                <a:t>Publish Data</a:t>
              </a:r>
            </a:p>
          </p:txBody>
        </p:sp>
      </p:grpSp>
      <p:pic>
        <p:nvPicPr>
          <p:cNvPr id="2050" name="Picture 2"/>
          <p:cNvPicPr>
            <a:picLocks noChangeAspect="1" noChangeArrowheads="1"/>
          </p:cNvPicPr>
          <p:nvPr/>
        </p:nvPicPr>
        <p:blipFill>
          <a:blip r:embed="rId3" cstate="print"/>
          <a:srcRect/>
          <a:stretch>
            <a:fillRect/>
          </a:stretch>
        </p:blipFill>
        <p:spPr bwMode="auto">
          <a:xfrm>
            <a:off x="304800" y="2895600"/>
            <a:ext cx="2714625" cy="2225675"/>
          </a:xfrm>
          <a:prstGeom prst="rect">
            <a:avLst/>
          </a:prstGeom>
          <a:noFill/>
          <a:ln w="9525">
            <a:noFill/>
            <a:miter lim="800000"/>
            <a:headEnd/>
            <a:tailEnd/>
          </a:ln>
        </p:spPr>
      </p:pic>
      <p:pic>
        <p:nvPicPr>
          <p:cNvPr id="20" name="Picture 2"/>
          <p:cNvPicPr>
            <a:picLocks noChangeAspect="1" noChangeArrowheads="1"/>
          </p:cNvPicPr>
          <p:nvPr/>
        </p:nvPicPr>
        <p:blipFill>
          <a:blip r:embed="rId3" cstate="print"/>
          <a:srcRect/>
          <a:stretch>
            <a:fillRect/>
          </a:stretch>
        </p:blipFill>
        <p:spPr bwMode="auto">
          <a:xfrm>
            <a:off x="5421312" y="3291179"/>
            <a:ext cx="2714625" cy="2225675"/>
          </a:xfrm>
          <a:prstGeom prst="rect">
            <a:avLst/>
          </a:prstGeom>
          <a:noFill/>
          <a:ln w="9525">
            <a:noFill/>
            <a:miter lim="800000"/>
            <a:headEnd/>
            <a:tailEnd/>
          </a:ln>
        </p:spPr>
      </p:pic>
      <p:grpSp>
        <p:nvGrpSpPr>
          <p:cNvPr id="6" name="Group 32"/>
          <p:cNvGrpSpPr>
            <a:grpSpLocks/>
          </p:cNvGrpSpPr>
          <p:nvPr/>
        </p:nvGrpSpPr>
        <p:grpSpPr bwMode="auto">
          <a:xfrm>
            <a:off x="5581650" y="2105025"/>
            <a:ext cx="1955800" cy="1247775"/>
            <a:chOff x="5429956" y="1952979"/>
            <a:chExt cx="2788355" cy="1964265"/>
          </a:xfrm>
        </p:grpSpPr>
        <p:sp>
          <p:nvSpPr>
            <p:cNvPr id="31" name="Freeform 30"/>
            <p:cNvSpPr/>
            <p:nvPr/>
          </p:nvSpPr>
          <p:spPr>
            <a:xfrm>
              <a:off x="5429956" y="2076737"/>
              <a:ext cx="1918680" cy="1840507"/>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1723" name="TextBox 38"/>
            <p:cNvSpPr txBox="1">
              <a:spLocks noChangeArrowheads="1"/>
            </p:cNvSpPr>
            <p:nvPr/>
          </p:nvSpPr>
          <p:spPr bwMode="auto">
            <a:xfrm>
              <a:off x="6547556" y="1952979"/>
              <a:ext cx="1670755" cy="646331"/>
            </a:xfrm>
            <a:prstGeom prst="rect">
              <a:avLst/>
            </a:prstGeom>
            <a:noFill/>
            <a:ln w="9525">
              <a:noFill/>
              <a:miter lim="800000"/>
              <a:headEnd/>
              <a:tailEnd/>
            </a:ln>
          </p:spPr>
          <p:txBody>
            <a:bodyPr>
              <a:spAutoFit/>
            </a:bodyPr>
            <a:lstStyle/>
            <a:p>
              <a:r>
                <a:rPr lang="en-US"/>
                <a:t>Attach as R3D Model</a:t>
              </a:r>
            </a:p>
          </p:txBody>
        </p:sp>
      </p:grpSp>
      <p:sp>
        <p:nvSpPr>
          <p:cNvPr id="24" name="TextBox 23"/>
          <p:cNvSpPr txBox="1">
            <a:spLocks noChangeArrowheads="1"/>
          </p:cNvSpPr>
          <p:nvPr/>
        </p:nvSpPr>
        <p:spPr bwMode="auto">
          <a:xfrm>
            <a:off x="5791200" y="5580370"/>
            <a:ext cx="1517650" cy="369888"/>
          </a:xfrm>
          <a:prstGeom prst="rect">
            <a:avLst/>
          </a:prstGeom>
          <a:noFill/>
          <a:ln w="9525">
            <a:noFill/>
            <a:miter lim="800000"/>
            <a:headEnd/>
            <a:tailEnd/>
          </a:ln>
        </p:spPr>
        <p:txBody>
          <a:bodyPr wrap="none">
            <a:spAutoFit/>
          </a:bodyPr>
          <a:lstStyle/>
          <a:p>
            <a:r>
              <a:rPr lang="en-US" dirty="0"/>
              <a:t>Target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0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noChangeArrowheads="1"/>
          </p:cNvSpPr>
          <p:nvPr>
            <p:ph type="title"/>
          </p:nvPr>
        </p:nvSpPr>
        <p:spPr/>
        <p:txBody>
          <a:bodyPr/>
          <a:lstStyle/>
          <a:p>
            <a:r>
              <a:rPr lang="en-US" dirty="0"/>
              <a:t>Reference 3D:   Attaching </a:t>
            </a:r>
            <a:r>
              <a:rPr lang="en-US" dirty="0" err="1"/>
              <a:t>PDMS</a:t>
            </a:r>
            <a:r>
              <a:rPr lang="en-US" dirty="0"/>
              <a:t> Models</a:t>
            </a:r>
          </a:p>
        </p:txBody>
      </p:sp>
      <p:sp>
        <p:nvSpPr>
          <p:cNvPr id="11" name="Text Placeholder 10">
            <a:extLst>
              <a:ext uri="{FF2B5EF4-FFF2-40B4-BE49-F238E27FC236}">
                <a16:creationId xmlns:a16="http://schemas.microsoft.com/office/drawing/2014/main" id="{AA111C06-54A2-4249-A648-9A268FC085BD}"/>
              </a:ext>
            </a:extLst>
          </p:cNvPr>
          <p:cNvSpPr>
            <a:spLocks noGrp="1"/>
          </p:cNvSpPr>
          <p:nvPr>
            <p:ph type="body" sz="quarter" idx="10"/>
          </p:nvPr>
        </p:nvSpPr>
        <p:spPr/>
        <p:txBody>
          <a:bodyPr/>
          <a:lstStyle/>
          <a:p>
            <a:endParaRPr lang="en-US" dirty="0"/>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276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66" name="TextBox 8"/>
              <p:cNvSpPr txBox="1">
                <a:spLocks noChangeArrowheads="1"/>
              </p:cNvSpPr>
              <p:nvPr/>
            </p:nvSpPr>
            <p:spPr bwMode="auto">
              <a:xfrm>
                <a:off x="3646311" y="1478843"/>
                <a:ext cx="537327" cy="261610"/>
              </a:xfrm>
              <a:prstGeom prst="rect">
                <a:avLst/>
              </a:prstGeom>
              <a:noFill/>
              <a:ln w="9525">
                <a:noFill/>
                <a:miter lim="800000"/>
                <a:headEnd/>
                <a:tailEnd/>
              </a:ln>
            </p:spPr>
            <p:txBody>
              <a:bodyPr wrap="none">
                <a:spAutoFit/>
              </a:bodyPr>
              <a:lstStyle/>
              <a:p>
                <a:r>
                  <a:rPr lang="en-US" sz="1100"/>
                  <a:t>.RVM</a:t>
                </a:r>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2763"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64" name="TextBox 13"/>
              <p:cNvSpPr txBox="1">
                <a:spLocks noChangeArrowheads="1"/>
              </p:cNvSpPr>
              <p:nvPr/>
            </p:nvSpPr>
            <p:spPr bwMode="auto">
              <a:xfrm>
                <a:off x="4763911" y="1490131"/>
                <a:ext cx="490840" cy="261610"/>
              </a:xfrm>
              <a:prstGeom prst="rect">
                <a:avLst/>
              </a:prstGeom>
              <a:noFill/>
              <a:ln w="9525">
                <a:noFill/>
                <a:miter lim="800000"/>
                <a:headEnd/>
                <a:tailEnd/>
              </a:ln>
            </p:spPr>
            <p:txBody>
              <a:bodyPr wrap="none">
                <a:spAutoFit/>
              </a:bodyPr>
              <a:lstStyle/>
              <a:p>
                <a:r>
                  <a:rPr lang="en-US" sz="1100"/>
                  <a:t>.ATT</a:t>
                </a:r>
              </a:p>
            </p:txBody>
          </p:sp>
        </p:grpSp>
      </p:grpSp>
      <p:pic>
        <p:nvPicPr>
          <p:cNvPr id="3078" name="Picture 6"/>
          <p:cNvPicPr>
            <a:picLocks noChangeAspect="1" noChangeArrowheads="1"/>
          </p:cNvPicPr>
          <p:nvPr/>
        </p:nvPicPr>
        <p:blipFill>
          <a:blip r:embed="rId3" cstate="print"/>
          <a:srcRect/>
          <a:stretch>
            <a:fillRect/>
          </a:stretch>
        </p:blipFill>
        <p:spPr bwMode="auto">
          <a:xfrm>
            <a:off x="523875" y="2111375"/>
            <a:ext cx="2057400" cy="2171700"/>
          </a:xfrm>
          <a:prstGeom prst="rect">
            <a:avLst/>
          </a:prstGeom>
          <a:noFill/>
          <a:ln w="9525">
            <a:noFill/>
            <a:miter lim="800000"/>
            <a:headEnd/>
            <a:tailEnd/>
          </a:ln>
        </p:spPr>
      </p:pic>
      <p:sp>
        <p:nvSpPr>
          <p:cNvPr id="21" name="TextBox 20"/>
          <p:cNvSpPr txBox="1">
            <a:spLocks noChangeArrowheads="1"/>
          </p:cNvSpPr>
          <p:nvPr/>
        </p:nvSpPr>
        <p:spPr bwMode="auto">
          <a:xfrm>
            <a:off x="682625" y="4103688"/>
            <a:ext cx="852488" cy="369887"/>
          </a:xfrm>
          <a:prstGeom prst="rect">
            <a:avLst/>
          </a:prstGeom>
          <a:noFill/>
          <a:ln w="9525">
            <a:noFill/>
            <a:miter lim="800000"/>
            <a:headEnd/>
            <a:tailEnd/>
          </a:ln>
        </p:spPr>
        <p:txBody>
          <a:bodyPr wrap="none">
            <a:spAutoFit/>
          </a:bodyPr>
          <a:lstStyle/>
          <a:p>
            <a:r>
              <a:rPr lang="en-US"/>
              <a:t>PDMS</a:t>
            </a:r>
          </a:p>
        </p:txBody>
      </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60" name="TextBox 22"/>
            <p:cNvSpPr txBox="1">
              <a:spLocks noChangeArrowheads="1"/>
            </p:cNvSpPr>
            <p:nvPr/>
          </p:nvSpPr>
          <p:spPr bwMode="auto">
            <a:xfrm>
              <a:off x="1501422" y="1648178"/>
              <a:ext cx="1471861" cy="369332"/>
            </a:xfrm>
            <a:prstGeom prst="rect">
              <a:avLst/>
            </a:prstGeom>
            <a:noFill/>
            <a:ln w="9525">
              <a:noFill/>
              <a:miter lim="800000"/>
              <a:headEnd/>
              <a:tailEnd/>
            </a:ln>
          </p:spPr>
          <p:txBody>
            <a:bodyPr>
              <a:spAutoFit/>
            </a:bodyPr>
            <a:lstStyle/>
            <a:p>
              <a:r>
                <a:rPr lang="en-US"/>
                <a:t>Export RVM</a:t>
              </a:r>
            </a:p>
          </p:txBody>
        </p:sp>
      </p:grpSp>
      <p:grpSp>
        <p:nvGrpSpPr>
          <p:cNvPr id="6" name="Group 23"/>
          <p:cNvGrpSpPr>
            <a:grpSpLocks/>
          </p:cNvGrpSpPr>
          <p:nvPr/>
        </p:nvGrpSpPr>
        <p:grpSpPr bwMode="auto">
          <a:xfrm>
            <a:off x="6451600" y="4092575"/>
            <a:ext cx="2178050" cy="1231900"/>
            <a:chOff x="3374849" y="1298927"/>
            <a:chExt cx="2179285" cy="1231016"/>
          </a:xfrm>
        </p:grpSpPr>
        <p:grpSp>
          <p:nvGrpSpPr>
            <p:cNvPr id="7" name="Group 24"/>
            <p:cNvGrpSpPr>
              <a:grpSpLocks/>
            </p:cNvGrpSpPr>
            <p:nvPr/>
          </p:nvGrpSpPr>
          <p:grpSpPr bwMode="auto">
            <a:xfrm>
              <a:off x="3374849" y="1298927"/>
              <a:ext cx="1219729" cy="1219729"/>
              <a:chOff x="3374849" y="1298927"/>
              <a:chExt cx="1219729" cy="1219729"/>
            </a:xfrm>
          </p:grpSpPr>
          <p:pic>
            <p:nvPicPr>
              <p:cNvPr id="372757"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58" name="TextBox 29"/>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a:t>.ZVF</a:t>
                </a:r>
              </a:p>
            </p:txBody>
          </p:sp>
        </p:grpSp>
        <p:grpSp>
          <p:nvGrpSpPr>
            <p:cNvPr id="8" name="Group 25"/>
            <p:cNvGrpSpPr>
              <a:grpSpLocks/>
            </p:cNvGrpSpPr>
            <p:nvPr/>
          </p:nvGrpSpPr>
          <p:grpSpPr bwMode="auto">
            <a:xfrm>
              <a:off x="4334405" y="1310214"/>
              <a:ext cx="1219729" cy="1219729"/>
              <a:chOff x="4492449" y="1310215"/>
              <a:chExt cx="1219729" cy="1219729"/>
            </a:xfrm>
          </p:grpSpPr>
          <p:pic>
            <p:nvPicPr>
              <p:cNvPr id="37275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56" name="TextBox 27"/>
              <p:cNvSpPr txBox="1">
                <a:spLocks noChangeArrowheads="1"/>
              </p:cNvSpPr>
              <p:nvPr/>
            </p:nvSpPr>
            <p:spPr bwMode="auto">
              <a:xfrm>
                <a:off x="4763911" y="1490131"/>
                <a:ext cx="522900" cy="261610"/>
              </a:xfrm>
              <a:prstGeom prst="rect">
                <a:avLst/>
              </a:prstGeom>
              <a:noFill/>
              <a:ln w="9525">
                <a:noFill/>
                <a:miter lim="800000"/>
                <a:headEnd/>
                <a:tailEnd/>
              </a:ln>
            </p:spPr>
            <p:txBody>
              <a:bodyPr wrap="none">
                <a:spAutoFit/>
              </a:bodyPr>
              <a:lstStyle/>
              <a:p>
                <a:r>
                  <a:rPr lang="en-US" sz="1100"/>
                  <a:t>.DRV</a:t>
                </a:r>
              </a:p>
            </p:txBody>
          </p:sp>
        </p:grpSp>
      </p:grpSp>
      <p:grpSp>
        <p:nvGrpSpPr>
          <p:cNvPr id="9" name="Group 40"/>
          <p:cNvGrpSpPr>
            <a:grpSpLocks/>
          </p:cNvGrpSpPr>
          <p:nvPr/>
        </p:nvGrpSpPr>
        <p:grpSpPr bwMode="auto">
          <a:xfrm>
            <a:off x="5581650" y="2071688"/>
            <a:ext cx="2540000" cy="1998662"/>
            <a:chOff x="5429956" y="1919112"/>
            <a:chExt cx="2540000" cy="1998132"/>
          </a:xfrm>
        </p:grpSpPr>
        <p:pic>
          <p:nvPicPr>
            <p:cNvPr id="372750" name="Picture 4" descr="C:\Documents and Settings\sshota\Local Settings\Temporary Internet Files\Content.IE5\6869N9OG\MCj04326140000[1].png"/>
            <p:cNvPicPr>
              <a:picLocks noChangeAspect="1" noChangeArrowheads="1"/>
            </p:cNvPicPr>
            <p:nvPr/>
          </p:nvPicPr>
          <p:blipFill>
            <a:blip r:embed="rId4" cstate="print"/>
            <a:srcRect/>
            <a:stretch>
              <a:fillRect/>
            </a:stretch>
          </p:blipFill>
          <p:spPr bwMode="auto">
            <a:xfrm>
              <a:off x="6547380" y="2280005"/>
              <a:ext cx="1140354" cy="1140354"/>
            </a:xfrm>
            <a:prstGeom prst="rect">
              <a:avLst/>
            </a:prstGeom>
            <a:noFill/>
            <a:ln w="9525">
              <a:noFill/>
              <a:miter lim="800000"/>
              <a:headEnd/>
              <a:tailEnd/>
            </a:ln>
          </p:spPr>
        </p:pic>
        <p:sp>
          <p:nvSpPr>
            <p:cNvPr id="31" name="Freeform 30"/>
            <p:cNvSpPr/>
            <p:nvPr/>
          </p:nvSpPr>
          <p:spPr>
            <a:xfrm>
              <a:off x="5429956" y="2077820"/>
              <a:ext cx="1919288" cy="1839424"/>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52" name="TextBox 31"/>
            <p:cNvSpPr txBox="1">
              <a:spLocks noChangeArrowheads="1"/>
            </p:cNvSpPr>
            <p:nvPr/>
          </p:nvSpPr>
          <p:spPr bwMode="auto">
            <a:xfrm>
              <a:off x="6175020" y="1919112"/>
              <a:ext cx="1794936" cy="369332"/>
            </a:xfrm>
            <a:prstGeom prst="rect">
              <a:avLst/>
            </a:prstGeom>
            <a:noFill/>
            <a:ln w="9525">
              <a:noFill/>
              <a:miter lim="800000"/>
              <a:headEnd/>
              <a:tailEnd/>
            </a:ln>
          </p:spPr>
          <p:txBody>
            <a:bodyPr>
              <a:spAutoFit/>
            </a:bodyPr>
            <a:lstStyle/>
            <a:p>
              <a:r>
                <a:rPr lang="en-US"/>
                <a:t>Translate Data</a:t>
              </a:r>
            </a:p>
          </p:txBody>
        </p:sp>
      </p:grpSp>
      <p:grpSp>
        <p:nvGrpSpPr>
          <p:cNvPr id="10" name="Group 41"/>
          <p:cNvGrpSpPr>
            <a:grpSpLocks/>
          </p:cNvGrpSpPr>
          <p:nvPr/>
        </p:nvGrpSpPr>
        <p:grpSpPr bwMode="auto">
          <a:xfrm>
            <a:off x="5028630" y="5225971"/>
            <a:ext cx="3014662" cy="1200150"/>
            <a:chOff x="4865511" y="5294489"/>
            <a:chExt cx="3014133" cy="1199486"/>
          </a:xfrm>
        </p:grpSpPr>
        <p:sp>
          <p:nvSpPr>
            <p:cNvPr id="38" name="Freeform 37"/>
            <p:cNvSpPr/>
            <p:nvPr/>
          </p:nvSpPr>
          <p:spPr>
            <a:xfrm>
              <a:off x="4865511" y="5294489"/>
              <a:ext cx="2179255" cy="655274"/>
            </a:xfrm>
            <a:custGeom>
              <a:avLst/>
              <a:gdLst>
                <a:gd name="connsiteX0" fmla="*/ 2178756 w 2178756"/>
                <a:gd name="connsiteY0" fmla="*/ 0 h 654755"/>
                <a:gd name="connsiteX1" fmla="*/ 1332089 w 2178756"/>
                <a:gd name="connsiteY1" fmla="*/ 541867 h 654755"/>
                <a:gd name="connsiteX2" fmla="*/ 0 w 2178756"/>
                <a:gd name="connsiteY2" fmla="*/ 654755 h 654755"/>
              </a:gdLst>
              <a:ahLst/>
              <a:cxnLst>
                <a:cxn ang="0">
                  <a:pos x="connsiteX0" y="connsiteY0"/>
                </a:cxn>
                <a:cxn ang="0">
                  <a:pos x="connsiteX1" y="connsiteY1"/>
                </a:cxn>
                <a:cxn ang="0">
                  <a:pos x="connsiteX2" y="connsiteY2"/>
                </a:cxn>
              </a:cxnLst>
              <a:rect l="l" t="t" r="r" b="b"/>
              <a:pathLst>
                <a:path w="2178756" h="654755">
                  <a:moveTo>
                    <a:pt x="2178756" y="0"/>
                  </a:moveTo>
                  <a:cubicBezTo>
                    <a:pt x="1936985" y="216370"/>
                    <a:pt x="1695215" y="432741"/>
                    <a:pt x="1332089" y="541867"/>
                  </a:cubicBezTo>
                  <a:cubicBezTo>
                    <a:pt x="968963" y="650993"/>
                    <a:pt x="0" y="654755"/>
                    <a:pt x="0" y="654755"/>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49" name="TextBox 38"/>
            <p:cNvSpPr txBox="1">
              <a:spLocks noChangeArrowheads="1"/>
            </p:cNvSpPr>
            <p:nvPr/>
          </p:nvSpPr>
          <p:spPr bwMode="auto">
            <a:xfrm>
              <a:off x="6208889" y="5847644"/>
              <a:ext cx="1670755" cy="646331"/>
            </a:xfrm>
            <a:prstGeom prst="rect">
              <a:avLst/>
            </a:prstGeom>
            <a:noFill/>
            <a:ln w="9525">
              <a:noFill/>
              <a:miter lim="800000"/>
              <a:headEnd/>
              <a:tailEnd/>
            </a:ln>
          </p:spPr>
          <p:txBody>
            <a:bodyPr>
              <a:spAutoFit/>
            </a:bodyPr>
            <a:lstStyle/>
            <a:p>
              <a:r>
                <a:rPr lang="en-US" dirty="0"/>
                <a:t>Attach as R3D Model</a:t>
              </a:r>
            </a:p>
          </p:txBody>
        </p:sp>
      </p:grpSp>
      <p:pic>
        <p:nvPicPr>
          <p:cNvPr id="3079" name="Picture 7"/>
          <p:cNvPicPr>
            <a:picLocks noChangeAspect="1" noChangeArrowheads="1"/>
          </p:cNvPicPr>
          <p:nvPr/>
        </p:nvPicPr>
        <p:blipFill>
          <a:blip r:embed="rId5" cstate="print"/>
          <a:srcRect/>
          <a:stretch>
            <a:fillRect/>
          </a:stretch>
        </p:blipFill>
        <p:spPr bwMode="auto">
          <a:xfrm>
            <a:off x="3200400" y="3962400"/>
            <a:ext cx="1798638" cy="2244725"/>
          </a:xfrm>
          <a:prstGeom prst="rect">
            <a:avLst/>
          </a:prstGeom>
          <a:noFill/>
          <a:ln w="9525">
            <a:noFill/>
            <a:miter lim="800000"/>
            <a:headEnd/>
            <a:tailEnd/>
          </a:ln>
        </p:spPr>
      </p:pic>
      <p:sp>
        <p:nvSpPr>
          <p:cNvPr id="33" name="TextBox 32"/>
          <p:cNvSpPr txBox="1">
            <a:spLocks noChangeArrowheads="1"/>
          </p:cNvSpPr>
          <p:nvPr/>
        </p:nvSpPr>
        <p:spPr bwMode="auto">
          <a:xfrm>
            <a:off x="3200400" y="6096000"/>
            <a:ext cx="1765300" cy="366713"/>
          </a:xfrm>
          <a:prstGeom prst="rect">
            <a:avLst/>
          </a:prstGeom>
          <a:noFill/>
          <a:ln w="9525">
            <a:noFill/>
            <a:miter lim="800000"/>
            <a:headEnd/>
            <a:tailEnd/>
          </a:ln>
        </p:spPr>
        <p:txBody>
          <a:bodyPr>
            <a:spAutoFit/>
          </a:bodyPr>
          <a:lstStyle/>
          <a:p>
            <a:r>
              <a:rPr lang="en-US" dirty="0"/>
              <a:t>Smart 3D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3000"/>
                                        <p:tgtEl>
                                          <p:spTgt spid="3078"/>
                                        </p:tgtEl>
                                      </p:cBhvr>
                                    </p:animEffect>
                                  </p:childTnLst>
                                </p:cTn>
                              </p:par>
                            </p:childTnLst>
                          </p:cTn>
                        </p:par>
                        <p:par>
                          <p:cTn id="8" fill="hold">
                            <p:stCondLst>
                              <p:cond delay="3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2000"/>
                                        <p:tgtEl>
                                          <p:spTgt spid="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2000"/>
                                        <p:tgtEl>
                                          <p:spTgt spid="10"/>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079"/>
                                        </p:tgtEl>
                                        <p:attrNameLst>
                                          <p:attrName>style.visibility</p:attrName>
                                        </p:attrNameLst>
                                      </p:cBhvr>
                                      <p:to>
                                        <p:strVal val="visible"/>
                                      </p:to>
                                    </p:set>
                                    <p:animEffect transition="in" filter="fade">
                                      <p:cBhvr>
                                        <p:cTn id="37" dur="1000"/>
                                        <p:tgtEl>
                                          <p:spTgt spid="3079"/>
                                        </p:tgtEl>
                                      </p:cBhvr>
                                    </p:animEffec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dirty="0"/>
              <a:t>System Setup: Smart 3D ancillary servers</a:t>
            </a:r>
          </a:p>
        </p:txBody>
      </p:sp>
      <p:sp>
        <p:nvSpPr>
          <p:cNvPr id="59394" name="Rectangle 3"/>
          <p:cNvSpPr>
            <a:spLocks noGrp="1" noChangeArrowheads="1"/>
          </p:cNvSpPr>
          <p:nvPr>
            <p:ph type="body" sz="quarter" idx="10"/>
          </p:nvPr>
        </p:nvSpPr>
        <p:spPr/>
        <p:txBody>
          <a:bodyPr>
            <a:normAutofit/>
          </a:bodyPr>
          <a:lstStyle/>
          <a:p>
            <a:r>
              <a:rPr lang="en-US" sz="2000" dirty="0"/>
              <a:t>Ancillary servers are computers dedicated to perform a specific task with the purpose to offload processing from the main database server.</a:t>
            </a:r>
          </a:p>
          <a:p>
            <a:pPr marL="457200" lvl="1" indent="0">
              <a:buNone/>
            </a:pPr>
            <a:endParaRPr lang="en-US" sz="2000" dirty="0"/>
          </a:p>
          <a:p>
            <a:pPr lvl="1"/>
            <a:r>
              <a:rPr lang="en-US" sz="2000" b="1" dirty="0"/>
              <a:t>Interference checking (IFC)</a:t>
            </a:r>
          </a:p>
          <a:p>
            <a:pPr lvl="2"/>
            <a:r>
              <a:rPr lang="en-US" sz="1900" dirty="0"/>
              <a:t>Checks interferences between objects in the model</a:t>
            </a:r>
          </a:p>
          <a:p>
            <a:pPr lvl="1"/>
            <a:endParaRPr lang="en-US" sz="2000" dirty="0"/>
          </a:p>
          <a:p>
            <a:pPr lvl="1"/>
            <a:r>
              <a:rPr lang="en-US" sz="2000" b="1" dirty="0"/>
              <a:t>Intergraph Batch services</a:t>
            </a:r>
          </a:p>
          <a:p>
            <a:pPr lvl="2"/>
            <a:r>
              <a:rPr lang="en-US" sz="1900" dirty="0"/>
              <a:t>Manages scheduling and execution for commands to be processed in batch mode</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p:txBody>
          <a:bodyPr/>
          <a:lstStyle/>
          <a:p>
            <a:r>
              <a:rPr lang="en-US" dirty="0"/>
              <a:t>Reference 3D: Filters</a:t>
            </a:r>
          </a:p>
        </p:txBody>
      </p:sp>
      <p:sp>
        <p:nvSpPr>
          <p:cNvPr id="373762" name="Rectangle 5"/>
          <p:cNvSpPr>
            <a:spLocks noGrp="1" noChangeArrowheads="1"/>
          </p:cNvSpPr>
          <p:nvPr>
            <p:ph type="body" sz="quarter" idx="10"/>
          </p:nvPr>
        </p:nvSpPr>
        <p:spPr/>
        <p:txBody>
          <a:bodyPr>
            <a:normAutofit/>
          </a:bodyPr>
          <a:lstStyle/>
          <a:p>
            <a:r>
              <a:rPr lang="en-US" sz="2000" dirty="0"/>
              <a:t>R3D includes a very powerful filtering mechanism that allows you to filter objects from references based on their type, regardless of the authoring tool used for creation (Smart 3D, PDMS, and so on). </a:t>
            </a:r>
          </a:p>
        </p:txBody>
      </p:sp>
      <p:pic>
        <p:nvPicPr>
          <p:cNvPr id="4" name="Picture 4"/>
          <p:cNvPicPr>
            <a:picLocks noChangeAspect="1" noChangeArrowheads="1"/>
          </p:cNvPicPr>
          <p:nvPr/>
        </p:nvPicPr>
        <p:blipFill>
          <a:blip r:embed="rId2" cstate="print"/>
          <a:srcRect/>
          <a:stretch>
            <a:fillRect/>
          </a:stretch>
        </p:blipFill>
        <p:spPr bwMode="black">
          <a:xfrm>
            <a:off x="2512220" y="2514600"/>
            <a:ext cx="4114800" cy="3955406"/>
          </a:xfrm>
          <a:prstGeom prst="rect">
            <a:avLst/>
          </a:prstGeom>
          <a:noFill/>
          <a:ln w="9525">
            <a:noFill/>
            <a:miter lim="800000"/>
            <a:headEnd/>
            <a:tailEnd/>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p:cNvSpPr>
            <a:spLocks noGrp="1" noChangeArrowheads="1"/>
          </p:cNvSpPr>
          <p:nvPr>
            <p:ph type="title"/>
          </p:nvPr>
        </p:nvSpPr>
        <p:spPr/>
        <p:txBody>
          <a:bodyPr/>
          <a:lstStyle/>
          <a:p>
            <a:r>
              <a:rPr lang="en-US" dirty="0"/>
              <a:t>Reference 3D:  Business cases</a:t>
            </a:r>
          </a:p>
        </p:txBody>
      </p:sp>
      <p:sp>
        <p:nvSpPr>
          <p:cNvPr id="369666" name="Rectangle 3"/>
          <p:cNvSpPr>
            <a:spLocks noGrp="1" noChangeArrowheads="1"/>
          </p:cNvSpPr>
          <p:nvPr>
            <p:ph type="body" sz="quarter" idx="10"/>
          </p:nvPr>
        </p:nvSpPr>
        <p:spPr/>
        <p:txBody>
          <a:bodyPr>
            <a:normAutofit/>
          </a:bodyPr>
          <a:lstStyle/>
          <a:p>
            <a:r>
              <a:rPr lang="en-US" sz="2000" dirty="0"/>
              <a:t>Some of the business cases provided by this functionality include: </a:t>
            </a:r>
          </a:p>
          <a:p>
            <a:pPr lvl="1"/>
            <a:r>
              <a:rPr lang="en-US" sz="2000" dirty="0"/>
              <a:t>Supporting disconnected </a:t>
            </a:r>
            <a:r>
              <a:rPr lang="en-US" sz="2000" dirty="0" err="1"/>
              <a:t>workshare</a:t>
            </a:r>
            <a:r>
              <a:rPr lang="en-US" sz="2000" dirty="0"/>
              <a:t> </a:t>
            </a:r>
          </a:p>
          <a:p>
            <a:pPr lvl="1"/>
            <a:r>
              <a:rPr lang="en-US" sz="2000" dirty="0"/>
              <a:t>Preserving intellectual property in joint venture projects</a:t>
            </a:r>
          </a:p>
          <a:p>
            <a:pPr lvl="1"/>
            <a:r>
              <a:rPr lang="en-US" sz="2000" dirty="0"/>
              <a:t>Allowing for better security in joint venture projects</a:t>
            </a:r>
          </a:p>
          <a:p>
            <a:pPr lvl="1"/>
            <a:r>
              <a:rPr lang="en-US" sz="2000" dirty="0"/>
              <a:t>Compatibility between datasets from different S3D versions </a:t>
            </a:r>
          </a:p>
          <a:p>
            <a:pPr lvl="1"/>
            <a:r>
              <a:rPr lang="en-US" sz="2000" dirty="0"/>
              <a:t>Bridging differences between Smart 3D datasets on disparate databases (Oracle vs SQL)</a:t>
            </a:r>
          </a:p>
          <a:p>
            <a:pPr lvl="1"/>
            <a:r>
              <a:rPr lang="en-US" sz="2000" dirty="0"/>
              <a:t>Ability to work with datasets from external tools such as PDMS, </a:t>
            </a:r>
            <a:r>
              <a:rPr lang="en-US" sz="2000" dirty="0" err="1"/>
              <a:t>XMpLant</a:t>
            </a:r>
            <a:endParaRPr lang="en-US" sz="2000" dirty="0"/>
          </a:p>
          <a:p>
            <a:pPr lvl="1"/>
            <a:r>
              <a:rPr lang="en-US" sz="2000" dirty="0"/>
              <a:t>Support parallel design for increased productivity</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r>
              <a:rPr lang="en-US" dirty="0"/>
              <a:t>Reference 3D:  Business cases</a:t>
            </a:r>
          </a:p>
        </p:txBody>
      </p:sp>
      <p:sp>
        <p:nvSpPr>
          <p:cNvPr id="367618" name="Rectangle 3"/>
          <p:cNvSpPr>
            <a:spLocks noGrp="1" noChangeArrowheads="1"/>
          </p:cNvSpPr>
          <p:nvPr>
            <p:ph type="body" sz="quarter" idx="10"/>
          </p:nvPr>
        </p:nvSpPr>
        <p:spPr/>
        <p:txBody>
          <a:bodyPr/>
          <a:lstStyle/>
          <a:p>
            <a:r>
              <a:rPr lang="en-US" sz="2000" dirty="0"/>
              <a:t>Some of the business cases provided by this functionality include: </a:t>
            </a:r>
          </a:p>
          <a:p>
            <a:pPr>
              <a:buNone/>
            </a:pPr>
            <a:endParaRPr lang="en-US" sz="2000" b="1" dirty="0"/>
          </a:p>
          <a:p>
            <a:pPr>
              <a:buNone/>
            </a:pPr>
            <a:r>
              <a:rPr lang="en-US" sz="2000" b="1" dirty="0"/>
              <a:t>Supporting Disconnected </a:t>
            </a:r>
            <a:r>
              <a:rPr lang="en-US" sz="2000" b="1" dirty="0" err="1"/>
              <a:t>Workshare</a:t>
            </a:r>
            <a:endParaRPr lang="en-US" sz="2000" b="1" dirty="0"/>
          </a:p>
          <a:p>
            <a:pPr>
              <a:buNone/>
            </a:pPr>
            <a:endParaRPr lang="en-US" sz="2000" dirty="0"/>
          </a:p>
          <a:p>
            <a:pPr>
              <a:buNone/>
            </a:pPr>
            <a:r>
              <a:rPr lang="en-US" sz="2000" dirty="0"/>
              <a:t>Since the data is published to files at the source location(s) and attached as a reference at the target location, live connection between the databases is not required.</a:t>
            </a:r>
          </a:p>
          <a:p>
            <a:pPr>
              <a:buNone/>
            </a:pPr>
            <a:endParaRPr lang="en-US" sz="2000" dirty="0"/>
          </a:p>
          <a:p>
            <a:pPr>
              <a:buNone/>
            </a:pPr>
            <a:r>
              <a:rPr lang="en-US" sz="2000" dirty="0"/>
              <a:t>Periodic publish and update of the R3D models would allow multiple partners to work on a joint venture product in a disconnected manner.</a:t>
            </a:r>
          </a:p>
          <a:p>
            <a:endParaRPr 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2"/>
          <p:cNvSpPr>
            <a:spLocks noGrp="1" noChangeArrowheads="1"/>
          </p:cNvSpPr>
          <p:nvPr>
            <p:ph type="title"/>
          </p:nvPr>
        </p:nvSpPr>
        <p:spPr/>
        <p:txBody>
          <a:bodyPr>
            <a:normAutofit/>
          </a:bodyPr>
          <a:lstStyle/>
          <a:p>
            <a:r>
              <a:rPr lang="en-US" dirty="0"/>
              <a:t>Reference 3D:  Business cases – disconnected </a:t>
            </a:r>
            <a:r>
              <a:rPr lang="en-US" dirty="0" err="1"/>
              <a:t>workshare</a:t>
            </a:r>
            <a:endParaRPr lang="en-US" dirty="0"/>
          </a:p>
        </p:txBody>
      </p:sp>
      <p:sp>
        <p:nvSpPr>
          <p:cNvPr id="9" name="Text Placeholder 8">
            <a:extLst>
              <a:ext uri="{FF2B5EF4-FFF2-40B4-BE49-F238E27FC236}">
                <a16:creationId xmlns:a16="http://schemas.microsoft.com/office/drawing/2014/main" id="{7176B8AE-8DE5-4CF7-A2BA-7397CA0C000C}"/>
              </a:ext>
            </a:extLst>
          </p:cNvPr>
          <p:cNvSpPr>
            <a:spLocks noGrp="1"/>
          </p:cNvSpPr>
          <p:nvPr>
            <p:ph type="body" sz="quarter" idx="10"/>
          </p:nvPr>
        </p:nvSpPr>
        <p:spPr/>
        <p:txBody>
          <a:bodyPr/>
          <a:lstStyle/>
          <a:p>
            <a:endParaRPr lang="en-US"/>
          </a:p>
        </p:txBody>
      </p:sp>
      <p:sp>
        <p:nvSpPr>
          <p:cNvPr id="21" name="TextBox 20"/>
          <p:cNvSpPr txBox="1">
            <a:spLocks noChangeArrowheads="1"/>
          </p:cNvSpPr>
          <p:nvPr/>
        </p:nvSpPr>
        <p:spPr bwMode="auto">
          <a:xfrm>
            <a:off x="914400" y="4800600"/>
            <a:ext cx="1762125" cy="646113"/>
          </a:xfrm>
          <a:prstGeom prst="rect">
            <a:avLst/>
          </a:prstGeom>
          <a:noFill/>
          <a:ln w="9525">
            <a:noFill/>
            <a:miter lim="800000"/>
            <a:headEnd/>
            <a:tailEnd/>
          </a:ln>
        </p:spPr>
        <p:txBody>
          <a:bodyPr wrap="none">
            <a:spAutoFit/>
          </a:bodyPr>
          <a:lstStyle/>
          <a:p>
            <a:pPr algn="ctr"/>
            <a:r>
              <a:rPr lang="en-US"/>
              <a:t>Sub Contractor</a:t>
            </a:r>
          </a:p>
          <a:p>
            <a:pPr algn="ctr"/>
            <a:r>
              <a:rPr lang="en-US"/>
              <a:t>(Source Model)</a:t>
            </a:r>
          </a:p>
        </p:txBody>
      </p:sp>
      <p:pic>
        <p:nvPicPr>
          <p:cNvPr id="1029" name="Picture 5"/>
          <p:cNvPicPr>
            <a:picLocks noChangeAspect="1" noChangeArrowheads="1"/>
          </p:cNvPicPr>
          <p:nvPr/>
        </p:nvPicPr>
        <p:blipFill>
          <a:blip r:embed="rId2"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32"/>
          <p:cNvGrpSpPr>
            <a:grpSpLocks/>
          </p:cNvGrpSpPr>
          <p:nvPr/>
        </p:nvGrpSpPr>
        <p:grpSpPr bwMode="auto">
          <a:xfrm>
            <a:off x="3581400" y="3048000"/>
            <a:ext cx="603250" cy="711200"/>
            <a:chOff x="3733800" y="1295400"/>
            <a:chExt cx="603694" cy="710970"/>
          </a:xfrm>
        </p:grpSpPr>
        <p:pic>
          <p:nvPicPr>
            <p:cNvPr id="368672"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73"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grpSp>
        <p:nvGrpSpPr>
          <p:cNvPr id="3" name="Group 35"/>
          <p:cNvGrpSpPr>
            <a:grpSpLocks/>
          </p:cNvGrpSpPr>
          <p:nvPr/>
        </p:nvGrpSpPr>
        <p:grpSpPr bwMode="auto">
          <a:xfrm>
            <a:off x="3124200" y="3352800"/>
            <a:ext cx="762000" cy="657225"/>
            <a:chOff x="3124200" y="3352800"/>
            <a:chExt cx="762606" cy="657999"/>
          </a:xfrm>
        </p:grpSpPr>
        <p:sp>
          <p:nvSpPr>
            <p:cNvPr id="34" name="Right Arrow 33"/>
            <p:cNvSpPr/>
            <p:nvPr/>
          </p:nvSpPr>
          <p:spPr>
            <a:xfrm>
              <a:off x="3124200" y="3352800"/>
              <a:ext cx="457564" cy="228869"/>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71" name="TextBox 34"/>
            <p:cNvSpPr txBox="1">
              <a:spLocks noChangeArrowheads="1"/>
            </p:cNvSpPr>
            <p:nvPr/>
          </p:nvSpPr>
          <p:spPr bwMode="auto">
            <a:xfrm>
              <a:off x="3200400" y="3733800"/>
              <a:ext cx="686406" cy="276999"/>
            </a:xfrm>
            <a:prstGeom prst="rect">
              <a:avLst/>
            </a:prstGeom>
            <a:noFill/>
            <a:ln w="9525">
              <a:noFill/>
              <a:miter lim="800000"/>
              <a:headEnd/>
              <a:tailEnd/>
            </a:ln>
          </p:spPr>
          <p:txBody>
            <a:bodyPr wrap="none">
              <a:spAutoFit/>
            </a:bodyPr>
            <a:lstStyle/>
            <a:p>
              <a:r>
                <a:rPr lang="en-US" sz="1200"/>
                <a:t>Publish</a:t>
              </a:r>
            </a:p>
          </p:txBody>
        </p:sp>
      </p:grpSp>
      <p:pic>
        <p:nvPicPr>
          <p:cNvPr id="1030" name="Picture 6"/>
          <p:cNvPicPr>
            <a:picLocks noChangeAspect="1" noChangeArrowheads="1"/>
          </p:cNvPicPr>
          <p:nvPr/>
        </p:nvPicPr>
        <p:blipFill>
          <a:blip r:embed="rId2"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40"/>
          <p:cNvGrpSpPr>
            <a:grpSpLocks/>
          </p:cNvGrpSpPr>
          <p:nvPr/>
        </p:nvGrpSpPr>
        <p:grpSpPr bwMode="auto">
          <a:xfrm>
            <a:off x="5094288" y="3352800"/>
            <a:ext cx="677862" cy="685800"/>
            <a:chOff x="5094317" y="3352800"/>
            <a:chExt cx="678391" cy="685800"/>
          </a:xfrm>
        </p:grpSpPr>
        <p:sp>
          <p:nvSpPr>
            <p:cNvPr id="38" name="Right Arrow 37"/>
            <p:cNvSpPr/>
            <p:nvPr/>
          </p:nvSpPr>
          <p:spPr>
            <a:xfrm>
              <a:off x="5257957" y="3352800"/>
              <a:ext cx="457557"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69" name="TextBox 39"/>
            <p:cNvSpPr txBox="1">
              <a:spLocks noChangeArrowheads="1"/>
            </p:cNvSpPr>
            <p:nvPr/>
          </p:nvSpPr>
          <p:spPr bwMode="auto">
            <a:xfrm>
              <a:off x="5094317" y="3761601"/>
              <a:ext cx="678391" cy="276999"/>
            </a:xfrm>
            <a:prstGeom prst="rect">
              <a:avLst/>
            </a:prstGeom>
            <a:noFill/>
            <a:ln w="9525">
              <a:noFill/>
              <a:miter lim="800000"/>
              <a:headEnd/>
              <a:tailEnd/>
            </a:ln>
          </p:spPr>
          <p:txBody>
            <a:bodyPr wrap="none">
              <a:spAutoFit/>
            </a:bodyPr>
            <a:lstStyle/>
            <a:p>
              <a:r>
                <a:rPr lang="en-US" sz="1200"/>
                <a:t>Update</a:t>
              </a:r>
            </a:p>
          </p:txBody>
        </p:sp>
      </p:grpSp>
      <p:pic>
        <p:nvPicPr>
          <p:cNvPr id="1031" name="Picture 7"/>
          <p:cNvPicPr>
            <a:picLocks noChangeAspect="1" noChangeArrowheads="1"/>
          </p:cNvPicPr>
          <p:nvPr/>
        </p:nvPicPr>
        <p:blipFill>
          <a:blip r:embed="rId4"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1"/>
          <p:cNvGrpSpPr>
            <a:grpSpLocks/>
          </p:cNvGrpSpPr>
          <p:nvPr/>
        </p:nvGrpSpPr>
        <p:grpSpPr bwMode="auto">
          <a:xfrm>
            <a:off x="3581400" y="3048000"/>
            <a:ext cx="603250" cy="711200"/>
            <a:chOff x="3733800" y="1295400"/>
            <a:chExt cx="603694" cy="710970"/>
          </a:xfrm>
        </p:grpSpPr>
        <p:pic>
          <p:nvPicPr>
            <p:cNvPr id="368666"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7"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pic>
        <p:nvPicPr>
          <p:cNvPr id="1032" name="Picture 8"/>
          <p:cNvPicPr>
            <a:picLocks noChangeAspect="1" noChangeArrowheads="1"/>
          </p:cNvPicPr>
          <p:nvPr/>
        </p:nvPicPr>
        <p:blipFill>
          <a:blip r:embed="rId4"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3" name="Picture 9"/>
          <p:cNvPicPr>
            <a:picLocks noChangeAspect="1" noChangeArrowheads="1"/>
          </p:cNvPicPr>
          <p:nvPr/>
        </p:nvPicPr>
        <p:blipFill>
          <a:blip r:embed="rId5"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p:cNvPicPr>
            <a:picLocks noChangeAspect="1" noChangeArrowheads="1"/>
          </p:cNvPicPr>
          <p:nvPr/>
        </p:nvPicPr>
        <p:blipFill>
          <a:blip r:embed="rId5"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roup 46"/>
          <p:cNvGrpSpPr>
            <a:grpSpLocks/>
          </p:cNvGrpSpPr>
          <p:nvPr/>
        </p:nvGrpSpPr>
        <p:grpSpPr bwMode="auto">
          <a:xfrm>
            <a:off x="3581400" y="3048000"/>
            <a:ext cx="603250" cy="711200"/>
            <a:chOff x="3733800" y="1295400"/>
            <a:chExt cx="603694" cy="710970"/>
          </a:xfrm>
        </p:grpSpPr>
        <p:pic>
          <p:nvPicPr>
            <p:cNvPr id="368664"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5"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pic>
        <p:nvPicPr>
          <p:cNvPr id="1037" name="Picture 13"/>
          <p:cNvPicPr>
            <a:picLocks noChangeAspect="1" noChangeArrowheads="1"/>
          </p:cNvPicPr>
          <p:nvPr/>
        </p:nvPicPr>
        <p:blipFill>
          <a:blip r:embed="rId6"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8" name="Picture 14"/>
          <p:cNvPicPr>
            <a:picLocks noChangeAspect="1" noChangeArrowheads="1"/>
          </p:cNvPicPr>
          <p:nvPr/>
        </p:nvPicPr>
        <p:blipFill>
          <a:blip r:embed="rId6"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 name="Group 53"/>
          <p:cNvGrpSpPr>
            <a:grpSpLocks/>
          </p:cNvGrpSpPr>
          <p:nvPr/>
        </p:nvGrpSpPr>
        <p:grpSpPr bwMode="auto">
          <a:xfrm>
            <a:off x="3581400" y="3048000"/>
            <a:ext cx="603250" cy="711200"/>
            <a:chOff x="3733800" y="1295400"/>
            <a:chExt cx="603694" cy="710970"/>
          </a:xfrm>
        </p:grpSpPr>
        <p:pic>
          <p:nvPicPr>
            <p:cNvPr id="368662"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3"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sp>
        <p:nvSpPr>
          <p:cNvPr id="57" name="TextBox 56"/>
          <p:cNvSpPr txBox="1">
            <a:spLocks noChangeArrowheads="1"/>
          </p:cNvSpPr>
          <p:nvPr/>
        </p:nvSpPr>
        <p:spPr bwMode="auto">
          <a:xfrm>
            <a:off x="6172200" y="4724400"/>
            <a:ext cx="1928813" cy="646113"/>
          </a:xfrm>
          <a:prstGeom prst="rect">
            <a:avLst/>
          </a:prstGeom>
          <a:noFill/>
          <a:ln w="9525">
            <a:noFill/>
            <a:miter lim="800000"/>
            <a:headEnd/>
            <a:tailEnd/>
          </a:ln>
        </p:spPr>
        <p:txBody>
          <a:bodyPr wrap="none">
            <a:spAutoFit/>
          </a:bodyPr>
          <a:lstStyle/>
          <a:p>
            <a:pPr algn="ctr"/>
            <a:r>
              <a:rPr lang="en-US"/>
              <a:t>Prime Contractor</a:t>
            </a:r>
          </a:p>
          <a:p>
            <a:pPr algn="ctr"/>
            <a:r>
              <a:rPr lang="en-US"/>
              <a:t>(Target Model)</a:t>
            </a:r>
          </a:p>
        </p:txBody>
      </p:sp>
      <p:grpSp>
        <p:nvGrpSpPr>
          <p:cNvPr id="8" name="Group 40"/>
          <p:cNvGrpSpPr>
            <a:grpSpLocks/>
          </p:cNvGrpSpPr>
          <p:nvPr/>
        </p:nvGrpSpPr>
        <p:grpSpPr bwMode="auto">
          <a:xfrm>
            <a:off x="5094288" y="3352800"/>
            <a:ext cx="620712" cy="685800"/>
            <a:chOff x="5094317" y="3352800"/>
            <a:chExt cx="620683" cy="685800"/>
          </a:xfrm>
        </p:grpSpPr>
        <p:sp>
          <p:nvSpPr>
            <p:cNvPr id="33" name="Right Arrow 32"/>
            <p:cNvSpPr/>
            <p:nvPr/>
          </p:nvSpPr>
          <p:spPr>
            <a:xfrm>
              <a:off x="5257821" y="3352800"/>
              <a:ext cx="457179"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61" name="TextBox 35"/>
            <p:cNvSpPr txBox="1">
              <a:spLocks noChangeArrowheads="1"/>
            </p:cNvSpPr>
            <p:nvPr/>
          </p:nvSpPr>
          <p:spPr bwMode="auto">
            <a:xfrm>
              <a:off x="5094317" y="3761601"/>
              <a:ext cx="620683" cy="276999"/>
            </a:xfrm>
            <a:prstGeom prst="rect">
              <a:avLst/>
            </a:prstGeom>
            <a:noFill/>
            <a:ln w="9525">
              <a:noFill/>
              <a:miter lim="800000"/>
              <a:headEnd/>
              <a:tailEnd/>
            </a:ln>
          </p:spPr>
          <p:txBody>
            <a:bodyPr wrap="none">
              <a:spAutoFit/>
            </a:bodyPr>
            <a:lstStyle/>
            <a:p>
              <a:r>
                <a:rPr lang="en-US" sz="1200"/>
                <a:t>Attach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2000"/>
                                        <p:tgtEl>
                                          <p:spTgt spid="1029"/>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77778E-6 2.81221E-6 L 0.125 2.81221E-6 " pathEditMode="relative" rAng="0" ptsTypes="AA">
                                      <p:cBhvr>
                                        <p:cTn id="20" dur="2000" fill="hold"/>
                                        <p:tgtEl>
                                          <p:spTgt spid="2"/>
                                        </p:tgtEl>
                                        <p:attrNameLst>
                                          <p:attrName>ppt_x</p:attrName>
                                          <p:attrName>ppt_y</p:attrName>
                                        </p:attrNameLst>
                                      </p:cBhvr>
                                      <p:rCtr x="63"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2000"/>
                                        <p:tgtEl>
                                          <p:spTgt spid="1030"/>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1"/>
                                        </p:tgtEl>
                                        <p:attrNameLst>
                                          <p:attrName>style.visibility</p:attrName>
                                        </p:attrNameLst>
                                      </p:cBhvr>
                                      <p:to>
                                        <p:strVal val="visible"/>
                                      </p:to>
                                    </p:set>
                                    <p:animEffect transition="in" filter="fade">
                                      <p:cBhvr>
                                        <p:cTn id="45" dur="2000"/>
                                        <p:tgtEl>
                                          <p:spTgt spid="1031"/>
                                        </p:tgtEl>
                                      </p:cBhvr>
                                    </p:animEffec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2000"/>
                            </p:stCondLst>
                            <p:childTnLst>
                              <p:par>
                                <p:cTn id="52" presetID="63" presetClass="path" presetSubtype="0" accel="50000" decel="50000" fill="hold" nodeType="afterEffect">
                                  <p:stCondLst>
                                    <p:cond delay="0"/>
                                  </p:stCondLst>
                                  <p:childTnLst>
                                    <p:animMotion origin="layout" path="M -2.77778E-6 2.81221E-6 L 0.125 2.81221E-6 " pathEditMode="relative" rAng="0" ptsTypes="AA">
                                      <p:cBhvr>
                                        <p:cTn id="53" dur="2000" fill="hold"/>
                                        <p:tgtEl>
                                          <p:spTgt spid="5"/>
                                        </p:tgtEl>
                                        <p:attrNameLst>
                                          <p:attrName>ppt_x</p:attrName>
                                          <p:attrName>ppt_y</p:attrName>
                                        </p:attrNameLst>
                                      </p:cBhvr>
                                      <p:rCtr x="63" y="0"/>
                                    </p:animMotion>
                                  </p:childTnLst>
                                </p:cTn>
                              </p:par>
                            </p:childTnLst>
                          </p:cTn>
                        </p:par>
                        <p:par>
                          <p:cTn id="54" fill="hold">
                            <p:stCondLst>
                              <p:cond delay="4000"/>
                            </p:stCondLst>
                            <p:childTnLst>
                              <p:par>
                                <p:cTn id="55" presetID="1" presetClass="entr" presetSubtype="0"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par>
                          <p:cTn id="57" fill="hold">
                            <p:stCondLst>
                              <p:cond delay="4000"/>
                            </p:stCondLst>
                            <p:childTnLst>
                              <p:par>
                                <p:cTn id="58" presetID="10" presetClass="entr" presetSubtype="0" fill="hold" nodeType="afterEffect">
                                  <p:stCondLst>
                                    <p:cond delay="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2000"/>
                                        <p:tgtEl>
                                          <p:spTgt spid="1032"/>
                                        </p:tgtEl>
                                      </p:cBhvr>
                                    </p:animEffect>
                                  </p:childTnLst>
                                </p:cTn>
                              </p:par>
                            </p:childTnLst>
                          </p:cTn>
                        </p:par>
                        <p:par>
                          <p:cTn id="61" fill="hold">
                            <p:stCondLst>
                              <p:cond delay="6000"/>
                            </p:stCondLst>
                            <p:childTnLst>
                              <p:par>
                                <p:cTn id="62" presetID="1" presetClass="exit" presetSubtype="0" fill="hold" nodeType="afterEffect">
                                  <p:stCondLst>
                                    <p:cond delay="0"/>
                                  </p:stCondLst>
                                  <p:childTnLst>
                                    <p:set>
                                      <p:cBhvr>
                                        <p:cTn id="63" dur="1" fill="hold">
                                          <p:stCondLst>
                                            <p:cond delay="0"/>
                                          </p:stCondLst>
                                        </p:cTn>
                                        <p:tgtEl>
                                          <p:spTgt spid="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
                                        </p:tgtEl>
                                        <p:attrNameLst>
                                          <p:attrName>style.visibility</p:attrName>
                                        </p:attrNameLst>
                                      </p:cBhvr>
                                      <p:to>
                                        <p:strVal val="hidden"/>
                                      </p:to>
                                    </p:se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1033"/>
                                        </p:tgtEl>
                                        <p:attrNameLst>
                                          <p:attrName>style.visibility</p:attrName>
                                        </p:attrNameLst>
                                      </p:cBhvr>
                                      <p:to>
                                        <p:strVal val="visible"/>
                                      </p:to>
                                    </p:set>
                                    <p:animEffect transition="in" filter="fade">
                                      <p:cBhvr>
                                        <p:cTn id="71" dur="2000"/>
                                        <p:tgtEl>
                                          <p:spTgt spid="1033"/>
                                        </p:tgtEl>
                                      </p:cBhvr>
                                    </p:animEffect>
                                  </p:childTnLst>
                                </p:cTn>
                              </p:par>
                            </p:childTnLst>
                          </p:cTn>
                        </p:par>
                        <p:par>
                          <p:cTn id="72" fill="hold">
                            <p:stCondLst>
                              <p:cond delay="8000"/>
                            </p:stCondLst>
                            <p:childTnLst>
                              <p:par>
                                <p:cTn id="73" presetID="1"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par>
                          <p:cTn id="77" fill="hold">
                            <p:stCondLst>
                              <p:cond delay="8000"/>
                            </p:stCondLst>
                            <p:childTnLst>
                              <p:par>
                                <p:cTn id="78" presetID="63" presetClass="path" presetSubtype="0" accel="50000" decel="50000" fill="hold" nodeType="afterEffect">
                                  <p:stCondLst>
                                    <p:cond delay="0"/>
                                  </p:stCondLst>
                                  <p:childTnLst>
                                    <p:animMotion origin="layout" path="M -2.77778E-6 2.81221E-6 L 0.125 2.81221E-6 " pathEditMode="relative" rAng="0" ptsTypes="AA">
                                      <p:cBhvr>
                                        <p:cTn id="79" dur="2000" fill="hold"/>
                                        <p:tgtEl>
                                          <p:spTgt spid="6"/>
                                        </p:tgtEl>
                                        <p:attrNameLst>
                                          <p:attrName>ppt_x</p:attrName>
                                          <p:attrName>ppt_y</p:attrName>
                                        </p:attrNameLst>
                                      </p:cBhvr>
                                      <p:rCtr x="63" y="0"/>
                                    </p:animMotion>
                                  </p:childTnLst>
                                </p:cTn>
                              </p:par>
                            </p:childTnLst>
                          </p:cTn>
                        </p:par>
                        <p:par>
                          <p:cTn id="80" fill="hold">
                            <p:stCondLst>
                              <p:cond delay="10000"/>
                            </p:stCondLst>
                            <p:childTnLst>
                              <p:par>
                                <p:cTn id="81" presetID="1" presetClass="entr" presetSubtype="0"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par>
                          <p:cTn id="83" fill="hold">
                            <p:stCondLst>
                              <p:cond delay="10000"/>
                            </p:stCondLst>
                            <p:childTnLst>
                              <p:par>
                                <p:cTn id="84" presetID="10" presetClass="entr" presetSubtype="0" fill="hold" nodeType="afterEffect">
                                  <p:stCondLst>
                                    <p:cond delay="0"/>
                                  </p:stCondLst>
                                  <p:childTnLst>
                                    <p:set>
                                      <p:cBhvr>
                                        <p:cTn id="85" dur="1" fill="hold">
                                          <p:stCondLst>
                                            <p:cond delay="0"/>
                                          </p:stCondLst>
                                        </p:cTn>
                                        <p:tgtEl>
                                          <p:spTgt spid="1034"/>
                                        </p:tgtEl>
                                        <p:attrNameLst>
                                          <p:attrName>style.visibility</p:attrName>
                                        </p:attrNameLst>
                                      </p:cBhvr>
                                      <p:to>
                                        <p:strVal val="visible"/>
                                      </p:to>
                                    </p:set>
                                    <p:animEffect transition="in" filter="fade">
                                      <p:cBhvr>
                                        <p:cTn id="86" dur="2000"/>
                                        <p:tgtEl>
                                          <p:spTgt spid="1034"/>
                                        </p:tgtEl>
                                      </p:cBhvr>
                                    </p:animEffect>
                                  </p:childTnLst>
                                </p:cTn>
                              </p:par>
                            </p:childTnLst>
                          </p:cTn>
                        </p:par>
                        <p:par>
                          <p:cTn id="87" fill="hold">
                            <p:stCondLst>
                              <p:cond delay="12000"/>
                            </p:stCondLst>
                            <p:childTnLst>
                              <p:par>
                                <p:cTn id="88" presetID="1" presetClass="exit" presetSubtype="0" fill="hold" nodeType="afterEffect">
                                  <p:stCondLst>
                                    <p:cond delay="0"/>
                                  </p:stCondLst>
                                  <p:childTnLst>
                                    <p:set>
                                      <p:cBhvr>
                                        <p:cTn id="89" dur="1" fill="hold">
                                          <p:stCondLst>
                                            <p:cond delay="0"/>
                                          </p:stCondLst>
                                        </p:cTn>
                                        <p:tgtEl>
                                          <p:spTgt spid="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
                                        </p:tgtEl>
                                        <p:attrNameLst>
                                          <p:attrName>style.visibility</p:attrName>
                                        </p:attrNameLst>
                                      </p:cBhvr>
                                      <p:to>
                                        <p:strVal val="hidden"/>
                                      </p:to>
                                    </p:set>
                                  </p:childTnLst>
                                </p:cTn>
                              </p:par>
                            </p:childTnLst>
                          </p:cTn>
                        </p:par>
                        <p:par>
                          <p:cTn id="94" fill="hold">
                            <p:stCondLst>
                              <p:cond delay="12000"/>
                            </p:stCondLst>
                            <p:childTnLst>
                              <p:par>
                                <p:cTn id="95" presetID="10" presetClass="entr" presetSubtype="0" fill="hold" nodeType="afterEffect">
                                  <p:stCondLst>
                                    <p:cond delay="0"/>
                                  </p:stCondLst>
                                  <p:childTnLst>
                                    <p:set>
                                      <p:cBhvr>
                                        <p:cTn id="96" dur="1" fill="hold">
                                          <p:stCondLst>
                                            <p:cond delay="0"/>
                                          </p:stCondLst>
                                        </p:cTn>
                                        <p:tgtEl>
                                          <p:spTgt spid="1037"/>
                                        </p:tgtEl>
                                        <p:attrNameLst>
                                          <p:attrName>style.visibility</p:attrName>
                                        </p:attrNameLst>
                                      </p:cBhvr>
                                      <p:to>
                                        <p:strVal val="visible"/>
                                      </p:to>
                                    </p:set>
                                    <p:animEffect transition="in" filter="fade">
                                      <p:cBhvr>
                                        <p:cTn id="97" dur="2000"/>
                                        <p:tgtEl>
                                          <p:spTgt spid="1037"/>
                                        </p:tgtEl>
                                      </p:cBhvr>
                                    </p:animEffect>
                                  </p:childTnLst>
                                </p:cTn>
                              </p:par>
                            </p:childTnLst>
                          </p:cTn>
                        </p:par>
                        <p:par>
                          <p:cTn id="98" fill="hold">
                            <p:stCondLst>
                              <p:cond delay="14000"/>
                            </p:stCondLst>
                            <p:childTnLst>
                              <p:par>
                                <p:cTn id="99" presetID="1" presetClass="entr" presetSubtype="0" fill="hold" nodeType="after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par>
                          <p:cTn id="103" fill="hold">
                            <p:stCondLst>
                              <p:cond delay="14000"/>
                            </p:stCondLst>
                            <p:childTnLst>
                              <p:par>
                                <p:cTn id="104" presetID="63" presetClass="path" presetSubtype="0" accel="50000" decel="50000" fill="hold" nodeType="afterEffect">
                                  <p:stCondLst>
                                    <p:cond delay="0"/>
                                  </p:stCondLst>
                                  <p:childTnLst>
                                    <p:animMotion origin="layout" path="M -2.77778E-6 2.81221E-6 L 0.125 2.81221E-6 " pathEditMode="relative" rAng="0" ptsTypes="AA">
                                      <p:cBhvr>
                                        <p:cTn id="105" dur="2000" fill="hold"/>
                                        <p:tgtEl>
                                          <p:spTgt spid="7"/>
                                        </p:tgtEl>
                                        <p:attrNameLst>
                                          <p:attrName>ppt_x</p:attrName>
                                          <p:attrName>ppt_y</p:attrName>
                                        </p:attrNameLst>
                                      </p:cBhvr>
                                      <p:rCtr x="63" y="0"/>
                                    </p:animMotion>
                                  </p:childTnLst>
                                </p:cTn>
                              </p:par>
                            </p:childTnLst>
                          </p:cTn>
                        </p:par>
                        <p:par>
                          <p:cTn id="106" fill="hold">
                            <p:stCondLst>
                              <p:cond delay="16000"/>
                            </p:stCondLst>
                            <p:childTnLst>
                              <p:par>
                                <p:cTn id="107" presetID="1" presetClass="entr" presetSubtype="0" fill="hold"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p:stCondLst>
                              <p:cond delay="16000"/>
                            </p:stCondLst>
                            <p:childTnLst>
                              <p:par>
                                <p:cTn id="110" presetID="10" presetClass="entr" presetSubtype="0" fill="hold" nodeType="afterEffect">
                                  <p:stCondLst>
                                    <p:cond delay="0"/>
                                  </p:stCondLst>
                                  <p:childTnLst>
                                    <p:set>
                                      <p:cBhvr>
                                        <p:cTn id="111" dur="1" fill="hold">
                                          <p:stCondLst>
                                            <p:cond delay="0"/>
                                          </p:stCondLst>
                                        </p:cTn>
                                        <p:tgtEl>
                                          <p:spTgt spid="1038"/>
                                        </p:tgtEl>
                                        <p:attrNameLst>
                                          <p:attrName>style.visibility</p:attrName>
                                        </p:attrNameLst>
                                      </p:cBhvr>
                                      <p:to>
                                        <p:strVal val="visible"/>
                                      </p:to>
                                    </p:set>
                                    <p:animEffect transition="in" filter="fade">
                                      <p:cBhvr>
                                        <p:cTn id="112" dur="3000"/>
                                        <p:tgtEl>
                                          <p:spTgt spid="1038"/>
                                        </p:tgtEl>
                                      </p:cBhvr>
                                    </p:animEffect>
                                  </p:childTnLst>
                                </p:cTn>
                              </p:par>
                            </p:childTnLst>
                          </p:cTn>
                        </p:par>
                        <p:par>
                          <p:cTn id="113" fill="hold">
                            <p:stCondLst>
                              <p:cond delay="19000"/>
                            </p:stCondLst>
                            <p:childTnLst>
                              <p:par>
                                <p:cTn id="114" presetID="1" presetClass="exit" presetSubtype="0" fill="hold" nodeType="afterEffect">
                                  <p:stCondLst>
                                    <p:cond delay="0"/>
                                  </p:stCondLst>
                                  <p:childTnLst>
                                    <p:set>
                                      <p:cBhvr>
                                        <p:cTn id="115" dur="1" fill="hold">
                                          <p:stCondLst>
                                            <p:cond delay="0"/>
                                          </p:stCondLst>
                                        </p:cTn>
                                        <p:tgtEl>
                                          <p:spTgt spid="7"/>
                                        </p:tgtEl>
                                        <p:attrNameLst>
                                          <p:attrName>style.visibility</p:attrName>
                                        </p:attrNameLst>
                                      </p:cBhvr>
                                      <p:to>
                                        <p:strVal val="hidden"/>
                                      </p:to>
                                    </p:set>
                                  </p:childTnLst>
                                </p:cTn>
                              </p:par>
                            </p:childTnLst>
                          </p:cTn>
                        </p:par>
                        <p:par>
                          <p:cTn id="116" fill="hold">
                            <p:stCondLst>
                              <p:cond delay="19000"/>
                            </p:stCondLst>
                            <p:childTnLst>
                              <p:par>
                                <p:cTn id="117" presetID="1" presetClass="exit" presetSubtype="0" fill="hold" nodeType="afterEffect">
                                  <p:stCondLst>
                                    <p:cond delay="0"/>
                                  </p:stCondLst>
                                  <p:childTnLst>
                                    <p:set>
                                      <p:cBhvr>
                                        <p:cTn id="118" dur="1" fill="hold">
                                          <p:stCondLst>
                                            <p:cond delay="0"/>
                                          </p:stCondLst>
                                        </p:cTn>
                                        <p:tgtEl>
                                          <p:spTgt spid="4"/>
                                        </p:tgtEl>
                                        <p:attrNameLst>
                                          <p:attrName>style.visibility</p:attrName>
                                        </p:attrNameLst>
                                      </p:cBhvr>
                                      <p:to>
                                        <p:strVal val="hidden"/>
                                      </p:to>
                                    </p:set>
                                  </p:childTnLst>
                                </p:cTn>
                              </p:par>
                            </p:childTnLst>
                          </p:cTn>
                        </p:par>
                        <p:par>
                          <p:cTn id="119" fill="hold">
                            <p:stCondLst>
                              <p:cond delay="19000"/>
                            </p:stCondLst>
                            <p:childTnLst>
                              <p:par>
                                <p:cTn id="120" presetID="1" presetClass="exit" presetSubtype="0" fill="hold" nodeType="afterEffect">
                                  <p:stCondLst>
                                    <p:cond delay="0"/>
                                  </p:stCondLst>
                                  <p:childTnLst>
                                    <p:set>
                                      <p:cBhvr>
                                        <p:cTn id="12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p:txBody>
          <a:bodyPr/>
          <a:lstStyle/>
          <a:p>
            <a:r>
              <a:rPr lang="en-US" dirty="0"/>
              <a:t>Reference 3D:  Business cases</a:t>
            </a:r>
          </a:p>
        </p:txBody>
      </p:sp>
      <p:sp>
        <p:nvSpPr>
          <p:cNvPr id="381954" name="Rectangle 3"/>
          <p:cNvSpPr>
            <a:spLocks noGrp="1" noChangeArrowheads="1"/>
          </p:cNvSpPr>
          <p:nvPr>
            <p:ph type="body" sz="quarter" idx="10"/>
          </p:nvPr>
        </p:nvSpPr>
        <p:spPr/>
        <p:txBody>
          <a:bodyPr>
            <a:normAutofit/>
          </a:bodyPr>
          <a:lstStyle/>
          <a:p>
            <a:r>
              <a:rPr lang="en-US" sz="2000" dirty="0"/>
              <a:t>Some of the business cases provided by this functionality include: </a:t>
            </a:r>
          </a:p>
          <a:p>
            <a:pPr lvl="1">
              <a:buNone/>
            </a:pPr>
            <a:r>
              <a:rPr lang="en-US" sz="2000" b="1" dirty="0"/>
              <a:t>Supporting Parallel Design for Increased Productivity</a:t>
            </a:r>
          </a:p>
          <a:p>
            <a:pPr>
              <a:buNone/>
            </a:pPr>
            <a:r>
              <a:rPr lang="en-US" sz="2200" dirty="0"/>
              <a:t>If a project has many similar units, only one unit may be modeled and published. This published unit can then be attached multiple times with the required positioning.</a:t>
            </a:r>
          </a:p>
          <a:p>
            <a:pPr>
              <a:buNone/>
            </a:pPr>
            <a:r>
              <a:rPr lang="en-US" sz="2200" dirty="0"/>
              <a:t>Additional modeling such as civil work can be performed simultaneously</a:t>
            </a:r>
          </a:p>
          <a:p>
            <a:pPr>
              <a:buNone/>
            </a:pPr>
            <a:r>
              <a:rPr lang="en-US" sz="2200" dirty="0"/>
              <a:t>Model Data Reuse functionality can be used to actually replicate unit across to obtain real S3D objects</a:t>
            </a:r>
          </a:p>
          <a:p>
            <a:endParaRPr lang="en-US" dirty="0"/>
          </a:p>
        </p:txBody>
      </p:sp>
    </p:spTree>
    <p:extLst>
      <p:ext uri="{BB962C8B-B14F-4D97-AF65-F5344CB8AC3E}">
        <p14:creationId xmlns:p14="http://schemas.microsoft.com/office/powerpoint/2010/main" val="39603806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ctrTitle"/>
          </p:nvPr>
        </p:nvSpPr>
        <p:spPr/>
        <p:txBody>
          <a:bodyPr/>
          <a:lstStyle/>
          <a:p>
            <a:r>
              <a:rPr lang="en-US" dirty="0"/>
              <a:t>Setup and Administration Lab</a:t>
            </a:r>
          </a:p>
        </p:txBody>
      </p:sp>
      <p:sp>
        <p:nvSpPr>
          <p:cNvPr id="375810" name="Rectangle 3"/>
          <p:cNvSpPr>
            <a:spLocks noGrp="1" noChangeArrowheads="1"/>
          </p:cNvSpPr>
          <p:nvPr>
            <p:ph type="subTitle" idx="1"/>
          </p:nvPr>
        </p:nvSpPr>
        <p:spPr/>
        <p:txBody>
          <a:bodyPr>
            <a:normAutofit/>
          </a:bodyPr>
          <a:lstStyle/>
          <a:p>
            <a:r>
              <a:rPr lang="en-US" sz="2000" dirty="0"/>
              <a:t>Lab 28 - 31</a:t>
            </a:r>
          </a:p>
        </p:txBody>
      </p:sp>
    </p:spTree>
    <p:extLst>
      <p:ext uri="{BB962C8B-B14F-4D97-AF65-F5344CB8AC3E}">
        <p14:creationId xmlns:p14="http://schemas.microsoft.com/office/powerpoint/2010/main" val="78383496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2"/>
          <p:cNvSpPr>
            <a:spLocks noGrp="1" noChangeArrowheads="1"/>
          </p:cNvSpPr>
          <p:nvPr>
            <p:ph type="title"/>
          </p:nvPr>
        </p:nvSpPr>
        <p:spPr/>
        <p:txBody>
          <a:bodyPr>
            <a:normAutofit/>
          </a:bodyPr>
          <a:lstStyle/>
          <a:p>
            <a:r>
              <a:rPr lang="en-US" dirty="0"/>
              <a:t>Reference 3D:  </a:t>
            </a:r>
            <a:r>
              <a:rPr lang="en-US" dirty="0" err="1"/>
              <a:t>SPRDirect</a:t>
            </a:r>
            <a:r>
              <a:rPr lang="en-US" dirty="0"/>
              <a:t> Output</a:t>
            </a:r>
          </a:p>
        </p:txBody>
      </p:sp>
      <p:sp>
        <p:nvSpPr>
          <p:cNvPr id="9" name="Content Placeholder 8"/>
          <p:cNvSpPr>
            <a:spLocks noGrp="1"/>
          </p:cNvSpPr>
          <p:nvPr>
            <p:ph type="body" sz="quarter" idx="10"/>
          </p:nvPr>
        </p:nvSpPr>
        <p:spPr/>
        <p:txBody>
          <a:bodyPr>
            <a:normAutofit/>
          </a:bodyPr>
          <a:lstStyle/>
          <a:p>
            <a:endParaRPr lang="en-US" sz="2000" dirty="0"/>
          </a:p>
          <a:p>
            <a:endParaRPr lang="en-US" sz="2000" dirty="0"/>
          </a:p>
          <a:p>
            <a:r>
              <a:rPr lang="en-US" sz="2000" dirty="0"/>
              <a:t>Allows to publish Smart 3D reference objects (DGN/DWG, PDS) to Graphic (VUE) and label data (MDB2) files</a:t>
            </a:r>
          </a:p>
          <a:p>
            <a:pPr marL="0" indent="0">
              <a:buNone/>
            </a:pPr>
            <a:endParaRPr lang="en-US" sz="2000" dirty="0"/>
          </a:p>
          <a:p>
            <a:r>
              <a:rPr lang="en-US" sz="2000" dirty="0"/>
              <a:t>Files can be opened in </a:t>
            </a:r>
            <a:r>
              <a:rPr lang="en-US" sz="2000" dirty="0" err="1"/>
              <a:t>SmartPlant</a:t>
            </a:r>
            <a:r>
              <a:rPr lang="en-US" sz="2000" dirty="0"/>
              <a:t> Review or using Reference 3D.</a:t>
            </a:r>
          </a:p>
          <a:p>
            <a:endParaRPr lang="en-US" sz="2000" dirty="0"/>
          </a:p>
          <a:p>
            <a:r>
              <a:rPr lang="en-US" sz="2000" dirty="0"/>
              <a:t>Easier and Faster way to get Smart 3D project to SPR where you can interactively review and analyze 3D model data.</a:t>
            </a:r>
          </a:p>
        </p:txBody>
      </p:sp>
    </p:spTree>
    <p:extLst>
      <p:ext uri="{BB962C8B-B14F-4D97-AF65-F5344CB8AC3E}">
        <p14:creationId xmlns:p14="http://schemas.microsoft.com/office/powerpoint/2010/main" val="14984160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noChangeArrowheads="1"/>
          </p:cNvSpPr>
          <p:nvPr>
            <p:ph type="title"/>
          </p:nvPr>
        </p:nvSpPr>
        <p:spPr/>
        <p:txBody>
          <a:bodyPr/>
          <a:lstStyle/>
          <a:p>
            <a:r>
              <a:rPr lang="en-US" dirty="0"/>
              <a:t>Reference 3D:   Attaching </a:t>
            </a:r>
            <a:r>
              <a:rPr lang="en-US" dirty="0" err="1"/>
              <a:t>SPRDirect</a:t>
            </a:r>
            <a:r>
              <a:rPr lang="en-US" dirty="0"/>
              <a:t> Data</a:t>
            </a:r>
          </a:p>
        </p:txBody>
      </p:sp>
      <p:sp>
        <p:nvSpPr>
          <p:cNvPr id="14" name="Text Placeholder 13">
            <a:extLst>
              <a:ext uri="{FF2B5EF4-FFF2-40B4-BE49-F238E27FC236}">
                <a16:creationId xmlns:a16="http://schemas.microsoft.com/office/drawing/2014/main" id="{1B53BE63-E497-45C4-8D07-E8F6E261B9D4}"/>
              </a:ext>
            </a:extLst>
          </p:cNvPr>
          <p:cNvSpPr>
            <a:spLocks noGrp="1"/>
          </p:cNvSpPr>
          <p:nvPr>
            <p:ph type="body" sz="quarter" idx="10"/>
          </p:nvPr>
        </p:nvSpPr>
        <p:spPr/>
        <p:txBody>
          <a:bodyPr/>
          <a:lstStyle/>
          <a:p>
            <a:endParaRPr lang="en-US"/>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276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66" name="TextBox 8"/>
              <p:cNvSpPr txBox="1">
                <a:spLocks noChangeArrowheads="1"/>
              </p:cNvSpPr>
              <p:nvPr/>
            </p:nvSpPr>
            <p:spPr bwMode="auto">
              <a:xfrm>
                <a:off x="3646311" y="1478843"/>
                <a:ext cx="515177" cy="261760"/>
              </a:xfrm>
              <a:prstGeom prst="rect">
                <a:avLst/>
              </a:prstGeom>
              <a:noFill/>
              <a:ln w="9525">
                <a:noFill/>
                <a:miter lim="800000"/>
                <a:headEnd/>
                <a:tailEnd/>
              </a:ln>
            </p:spPr>
            <p:txBody>
              <a:bodyPr wrap="none">
                <a:spAutoFit/>
              </a:bodyPr>
              <a:lstStyle/>
              <a:p>
                <a:r>
                  <a:rPr lang="en-US" sz="1100" dirty="0"/>
                  <a:t>.VUE</a:t>
                </a:r>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2763"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64" name="TextBox 13"/>
              <p:cNvSpPr txBox="1">
                <a:spLocks noChangeArrowheads="1"/>
              </p:cNvSpPr>
              <p:nvPr/>
            </p:nvSpPr>
            <p:spPr bwMode="auto">
              <a:xfrm>
                <a:off x="4763911" y="1490131"/>
                <a:ext cx="616223" cy="261760"/>
              </a:xfrm>
              <a:prstGeom prst="rect">
                <a:avLst/>
              </a:prstGeom>
              <a:noFill/>
              <a:ln w="9525">
                <a:noFill/>
                <a:miter lim="800000"/>
                <a:headEnd/>
                <a:tailEnd/>
              </a:ln>
            </p:spPr>
            <p:txBody>
              <a:bodyPr wrap="none">
                <a:spAutoFit/>
              </a:bodyPr>
              <a:lstStyle/>
              <a:p>
                <a:r>
                  <a:rPr lang="en-US" sz="1100" dirty="0"/>
                  <a:t>.MDB2</a:t>
                </a:r>
              </a:p>
            </p:txBody>
          </p:sp>
        </p:grpSp>
      </p:gr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60" name="TextBox 22"/>
            <p:cNvSpPr txBox="1">
              <a:spLocks noChangeArrowheads="1"/>
            </p:cNvSpPr>
            <p:nvPr/>
          </p:nvSpPr>
          <p:spPr bwMode="auto">
            <a:xfrm>
              <a:off x="1501422" y="1648178"/>
              <a:ext cx="1471861" cy="646331"/>
            </a:xfrm>
            <a:prstGeom prst="rect">
              <a:avLst/>
            </a:prstGeom>
            <a:noFill/>
            <a:ln w="9525">
              <a:noFill/>
              <a:miter lim="800000"/>
              <a:headEnd/>
              <a:tailEnd/>
            </a:ln>
          </p:spPr>
          <p:txBody>
            <a:bodyPr>
              <a:spAutoFit/>
            </a:bodyPr>
            <a:lstStyle/>
            <a:p>
              <a:r>
                <a:rPr lang="en-US" dirty="0" err="1"/>
                <a:t>SPRDirect</a:t>
              </a:r>
              <a:r>
                <a:rPr lang="en-US" dirty="0"/>
                <a:t> Output</a:t>
              </a:r>
            </a:p>
          </p:txBody>
        </p:sp>
      </p:grpSp>
      <p:grpSp>
        <p:nvGrpSpPr>
          <p:cNvPr id="6" name="Group 23"/>
          <p:cNvGrpSpPr>
            <a:grpSpLocks/>
          </p:cNvGrpSpPr>
          <p:nvPr/>
        </p:nvGrpSpPr>
        <p:grpSpPr bwMode="auto">
          <a:xfrm>
            <a:off x="6451600" y="4092575"/>
            <a:ext cx="2178050" cy="1231900"/>
            <a:chOff x="3374849" y="1298927"/>
            <a:chExt cx="2179285" cy="1231016"/>
          </a:xfrm>
        </p:grpSpPr>
        <p:grpSp>
          <p:nvGrpSpPr>
            <p:cNvPr id="7" name="Group 24"/>
            <p:cNvGrpSpPr>
              <a:grpSpLocks/>
            </p:cNvGrpSpPr>
            <p:nvPr/>
          </p:nvGrpSpPr>
          <p:grpSpPr bwMode="auto">
            <a:xfrm>
              <a:off x="3374849" y="1298927"/>
              <a:ext cx="1219729" cy="1219729"/>
              <a:chOff x="3374849" y="1298927"/>
              <a:chExt cx="1219729" cy="1219729"/>
            </a:xfrm>
          </p:grpSpPr>
          <p:pic>
            <p:nvPicPr>
              <p:cNvPr id="372757"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58" name="TextBox 29"/>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dirty="0"/>
                  <a:t>.ZVF</a:t>
                </a:r>
              </a:p>
            </p:txBody>
          </p:sp>
        </p:grpSp>
        <p:grpSp>
          <p:nvGrpSpPr>
            <p:cNvPr id="8" name="Group 25"/>
            <p:cNvGrpSpPr>
              <a:grpSpLocks/>
            </p:cNvGrpSpPr>
            <p:nvPr/>
          </p:nvGrpSpPr>
          <p:grpSpPr bwMode="auto">
            <a:xfrm>
              <a:off x="4334405" y="1310214"/>
              <a:ext cx="1219729" cy="1219729"/>
              <a:chOff x="4492449" y="1310215"/>
              <a:chExt cx="1219729" cy="1219729"/>
            </a:xfrm>
          </p:grpSpPr>
          <p:pic>
            <p:nvPicPr>
              <p:cNvPr id="37275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56" name="TextBox 27"/>
              <p:cNvSpPr txBox="1">
                <a:spLocks noChangeArrowheads="1"/>
              </p:cNvSpPr>
              <p:nvPr/>
            </p:nvSpPr>
            <p:spPr bwMode="auto">
              <a:xfrm>
                <a:off x="4763911" y="1490131"/>
                <a:ext cx="616223" cy="261422"/>
              </a:xfrm>
              <a:prstGeom prst="rect">
                <a:avLst/>
              </a:prstGeom>
              <a:noFill/>
              <a:ln w="9525">
                <a:noFill/>
                <a:miter lim="800000"/>
                <a:headEnd/>
                <a:tailEnd/>
              </a:ln>
            </p:spPr>
            <p:txBody>
              <a:bodyPr wrap="none">
                <a:spAutoFit/>
              </a:bodyPr>
              <a:lstStyle/>
              <a:p>
                <a:r>
                  <a:rPr lang="en-US" sz="1100" dirty="0"/>
                  <a:t>.MDB2</a:t>
                </a:r>
              </a:p>
            </p:txBody>
          </p:sp>
        </p:grpSp>
      </p:grpSp>
      <p:grpSp>
        <p:nvGrpSpPr>
          <p:cNvPr id="9" name="Group 40"/>
          <p:cNvGrpSpPr>
            <a:grpSpLocks/>
          </p:cNvGrpSpPr>
          <p:nvPr/>
        </p:nvGrpSpPr>
        <p:grpSpPr bwMode="auto">
          <a:xfrm>
            <a:off x="5581650" y="2071688"/>
            <a:ext cx="2540000" cy="1998662"/>
            <a:chOff x="5429956" y="1919112"/>
            <a:chExt cx="2540000" cy="1998132"/>
          </a:xfrm>
        </p:grpSpPr>
        <p:pic>
          <p:nvPicPr>
            <p:cNvPr id="372750" name="Picture 4" descr="C:\Documents and Settings\sshota\Local Settings\Temporary Internet Files\Content.IE5\6869N9OG\MCj04326140000[1].png"/>
            <p:cNvPicPr>
              <a:picLocks noChangeAspect="1" noChangeArrowheads="1"/>
            </p:cNvPicPr>
            <p:nvPr/>
          </p:nvPicPr>
          <p:blipFill>
            <a:blip r:embed="rId3" cstate="print"/>
            <a:srcRect/>
            <a:stretch>
              <a:fillRect/>
            </a:stretch>
          </p:blipFill>
          <p:spPr bwMode="auto">
            <a:xfrm>
              <a:off x="6547380" y="2280005"/>
              <a:ext cx="1140354" cy="1140354"/>
            </a:xfrm>
            <a:prstGeom prst="rect">
              <a:avLst/>
            </a:prstGeom>
            <a:noFill/>
            <a:ln w="9525">
              <a:noFill/>
              <a:miter lim="800000"/>
              <a:headEnd/>
              <a:tailEnd/>
            </a:ln>
          </p:spPr>
        </p:pic>
        <p:sp>
          <p:nvSpPr>
            <p:cNvPr id="31" name="Freeform 30"/>
            <p:cNvSpPr/>
            <p:nvPr/>
          </p:nvSpPr>
          <p:spPr>
            <a:xfrm>
              <a:off x="5429956" y="2077820"/>
              <a:ext cx="1919288" cy="1839424"/>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52" name="TextBox 31"/>
            <p:cNvSpPr txBox="1">
              <a:spLocks noChangeArrowheads="1"/>
            </p:cNvSpPr>
            <p:nvPr/>
          </p:nvSpPr>
          <p:spPr bwMode="auto">
            <a:xfrm>
              <a:off x="6175020" y="1919112"/>
              <a:ext cx="1794936" cy="369332"/>
            </a:xfrm>
            <a:prstGeom prst="rect">
              <a:avLst/>
            </a:prstGeom>
            <a:noFill/>
            <a:ln w="9525">
              <a:noFill/>
              <a:miter lim="800000"/>
              <a:headEnd/>
              <a:tailEnd/>
            </a:ln>
          </p:spPr>
          <p:txBody>
            <a:bodyPr>
              <a:spAutoFit/>
            </a:bodyPr>
            <a:lstStyle/>
            <a:p>
              <a:r>
                <a:rPr lang="en-US" dirty="0"/>
                <a:t>Translate Data</a:t>
              </a:r>
            </a:p>
          </p:txBody>
        </p:sp>
      </p:grpSp>
      <p:grpSp>
        <p:nvGrpSpPr>
          <p:cNvPr id="10" name="Group 41"/>
          <p:cNvGrpSpPr>
            <a:grpSpLocks/>
          </p:cNvGrpSpPr>
          <p:nvPr/>
        </p:nvGrpSpPr>
        <p:grpSpPr bwMode="auto">
          <a:xfrm>
            <a:off x="5002134" y="5258763"/>
            <a:ext cx="3046860" cy="1110756"/>
            <a:chOff x="4849559" y="5106646"/>
            <a:chExt cx="3046325" cy="1110142"/>
          </a:xfrm>
        </p:grpSpPr>
        <p:sp>
          <p:nvSpPr>
            <p:cNvPr id="38" name="Freeform 37"/>
            <p:cNvSpPr/>
            <p:nvPr/>
          </p:nvSpPr>
          <p:spPr>
            <a:xfrm>
              <a:off x="4849559" y="5106646"/>
              <a:ext cx="2179255" cy="655274"/>
            </a:xfrm>
            <a:custGeom>
              <a:avLst/>
              <a:gdLst>
                <a:gd name="connsiteX0" fmla="*/ 2178756 w 2178756"/>
                <a:gd name="connsiteY0" fmla="*/ 0 h 654755"/>
                <a:gd name="connsiteX1" fmla="*/ 1332089 w 2178756"/>
                <a:gd name="connsiteY1" fmla="*/ 541867 h 654755"/>
                <a:gd name="connsiteX2" fmla="*/ 0 w 2178756"/>
                <a:gd name="connsiteY2" fmla="*/ 654755 h 654755"/>
              </a:gdLst>
              <a:ahLst/>
              <a:cxnLst>
                <a:cxn ang="0">
                  <a:pos x="connsiteX0" y="connsiteY0"/>
                </a:cxn>
                <a:cxn ang="0">
                  <a:pos x="connsiteX1" y="connsiteY1"/>
                </a:cxn>
                <a:cxn ang="0">
                  <a:pos x="connsiteX2" y="connsiteY2"/>
                </a:cxn>
              </a:cxnLst>
              <a:rect l="l" t="t" r="r" b="b"/>
              <a:pathLst>
                <a:path w="2178756" h="654755">
                  <a:moveTo>
                    <a:pt x="2178756" y="0"/>
                  </a:moveTo>
                  <a:cubicBezTo>
                    <a:pt x="1936985" y="216370"/>
                    <a:pt x="1695215" y="432741"/>
                    <a:pt x="1332089" y="541867"/>
                  </a:cubicBezTo>
                  <a:cubicBezTo>
                    <a:pt x="968963" y="650993"/>
                    <a:pt x="0" y="654755"/>
                    <a:pt x="0" y="654755"/>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49" name="TextBox 38"/>
            <p:cNvSpPr txBox="1">
              <a:spLocks noChangeArrowheads="1"/>
            </p:cNvSpPr>
            <p:nvPr/>
          </p:nvSpPr>
          <p:spPr bwMode="auto">
            <a:xfrm>
              <a:off x="6225129" y="5570457"/>
              <a:ext cx="1670755" cy="646331"/>
            </a:xfrm>
            <a:prstGeom prst="rect">
              <a:avLst/>
            </a:prstGeom>
            <a:noFill/>
            <a:ln w="9525">
              <a:noFill/>
              <a:miter lim="800000"/>
              <a:headEnd/>
              <a:tailEnd/>
            </a:ln>
          </p:spPr>
          <p:txBody>
            <a:bodyPr>
              <a:spAutoFit/>
            </a:bodyPr>
            <a:lstStyle/>
            <a:p>
              <a:r>
                <a:rPr lang="en-US" dirty="0"/>
                <a:t>Attach as R3D Model</a:t>
              </a:r>
            </a:p>
          </p:txBody>
        </p:sp>
      </p:grpSp>
      <p:grpSp>
        <p:nvGrpSpPr>
          <p:cNvPr id="13" name="Group 12"/>
          <p:cNvGrpSpPr/>
          <p:nvPr/>
        </p:nvGrpSpPr>
        <p:grpSpPr>
          <a:xfrm>
            <a:off x="749755" y="2485268"/>
            <a:ext cx="2298245" cy="1929452"/>
            <a:chOff x="749755" y="2485268"/>
            <a:chExt cx="2298245" cy="1929452"/>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55" y="2485268"/>
              <a:ext cx="1808840" cy="1638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2230438" y="3573333"/>
              <a:ext cx="817562" cy="841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667000" y="4092575"/>
            <a:ext cx="2178465" cy="1992307"/>
            <a:chOff x="3786455" y="3994026"/>
            <a:chExt cx="2178465" cy="1992307"/>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281" y="4370280"/>
              <a:ext cx="1684639" cy="1616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3"/>
            <p:cNvSpPr/>
            <p:nvPr/>
          </p:nvSpPr>
          <p:spPr>
            <a:xfrm>
              <a:off x="3786455" y="3994026"/>
              <a:ext cx="817562" cy="841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43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2000"/>
                                        <p:tgtEl>
                                          <p:spTgt spid="9"/>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2000"/>
                                        <p:tgtEl>
                                          <p:spTgt spid="10"/>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Convert to ZVF</a:t>
            </a:r>
          </a:p>
        </p:txBody>
      </p:sp>
      <p:sp>
        <p:nvSpPr>
          <p:cNvPr id="3" name="Content Placeholder 2"/>
          <p:cNvSpPr>
            <a:spLocks noGrp="1"/>
          </p:cNvSpPr>
          <p:nvPr>
            <p:ph type="body" sz="quarter" idx="10"/>
          </p:nvPr>
        </p:nvSpPr>
        <p:spPr/>
        <p:txBody>
          <a:bodyPr/>
          <a:lstStyle/>
          <a:p>
            <a:endParaRPr lang="en-US" dirty="0"/>
          </a:p>
          <a:p>
            <a:r>
              <a:rPr lang="en-US" b="1" dirty="0"/>
              <a:t>ConvertToZVF.exe </a:t>
            </a:r>
            <a:r>
              <a:rPr lang="en-US" dirty="0"/>
              <a:t>utility is delivered out of the box and can be found at the following location;</a:t>
            </a:r>
          </a:p>
          <a:p>
            <a:pPr marL="0" indent="0">
              <a:buNone/>
            </a:pPr>
            <a:r>
              <a:rPr lang="en-US" dirty="0"/>
              <a:t>       </a:t>
            </a:r>
            <a:r>
              <a:rPr lang="en-US" b="1" i="1" dirty="0"/>
              <a:t>..\Core\Tools\Administrator\Bin\</a:t>
            </a:r>
            <a:r>
              <a:rPr lang="en-US" dirty="0"/>
              <a:t> </a:t>
            </a:r>
          </a:p>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19400"/>
            <a:ext cx="5700712" cy="278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4240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Create Folder Hierarchy</a:t>
            </a:r>
          </a:p>
        </p:txBody>
      </p:sp>
      <p:sp>
        <p:nvSpPr>
          <p:cNvPr id="3" name="Content Placeholder 2"/>
          <p:cNvSpPr>
            <a:spLocks noGrp="1"/>
          </p:cNvSpPr>
          <p:nvPr>
            <p:ph sz="half" idx="1"/>
          </p:nvPr>
        </p:nvSpPr>
        <p:spPr/>
        <p:txBody>
          <a:bodyPr>
            <a:normAutofit/>
          </a:bodyPr>
          <a:lstStyle/>
          <a:p>
            <a:r>
              <a:rPr lang="en-US" dirty="0"/>
              <a:t>If there is folder hierarchy on disk below the root folder of the R3D attachment, this folder hierarchy is automatically reflected in the WSE without having to do anything extra in S3D</a:t>
            </a:r>
          </a:p>
        </p:txBody>
      </p:sp>
      <p:sp>
        <p:nvSpPr>
          <p:cNvPr id="5" name="Content Placeholder 4">
            <a:extLst>
              <a:ext uri="{FF2B5EF4-FFF2-40B4-BE49-F238E27FC236}">
                <a16:creationId xmlns:a16="http://schemas.microsoft.com/office/drawing/2014/main" id="{3C7BE350-4662-4E2E-A852-6DE734CE9E8E}"/>
              </a:ext>
            </a:extLst>
          </p:cNvPr>
          <p:cNvSpPr>
            <a:spLocks noGrp="1"/>
          </p:cNvSpPr>
          <p:nvPr>
            <p:ph sz="half" idx="2"/>
          </p:nvPr>
        </p:nvSpPr>
        <p:spPr/>
        <p:txBody>
          <a:bodyPr/>
          <a:lstStyle/>
          <a:p>
            <a:endParaRPr lang="en-US"/>
          </a:p>
        </p:txBody>
      </p:sp>
      <p:pic>
        <p:nvPicPr>
          <p:cNvPr id="4098" name="Picture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142999"/>
            <a:ext cx="4512823" cy="345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4343400" y="4876800"/>
            <a:ext cx="4495800" cy="1257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Hide and show command works at any level in this hierarchy in WSE to quickly hide and show the graphics in that branch</a:t>
            </a:r>
          </a:p>
        </p:txBody>
      </p:sp>
      <p:pic>
        <p:nvPicPr>
          <p:cNvPr id="7" name="Picture 4"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05199"/>
            <a:ext cx="3581400" cy="269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839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Smart 3D workstation machines</a:t>
            </a:r>
          </a:p>
        </p:txBody>
      </p:sp>
      <p:sp>
        <p:nvSpPr>
          <p:cNvPr id="3" name="Content Placeholder 2"/>
          <p:cNvSpPr>
            <a:spLocks noGrp="1"/>
          </p:cNvSpPr>
          <p:nvPr>
            <p:ph type="body" sz="quarter" idx="10"/>
          </p:nvPr>
        </p:nvSpPr>
        <p:spPr/>
        <p:txBody>
          <a:bodyPr/>
          <a:lstStyle/>
          <a:p>
            <a:pPr>
              <a:buNone/>
            </a:pPr>
            <a:r>
              <a:rPr lang="en-US" sz="2000" dirty="0"/>
              <a:t>Workstations connected to the database server </a:t>
            </a:r>
          </a:p>
          <a:p>
            <a:pPr>
              <a:buNone/>
            </a:pPr>
            <a:endParaRPr lang="en-US" sz="2000" dirty="0"/>
          </a:p>
          <a:p>
            <a:r>
              <a:rPr lang="en-US" sz="2000" b="1" dirty="0"/>
              <a:t>Administrative clients</a:t>
            </a:r>
          </a:p>
          <a:p>
            <a:pPr lvl="1"/>
            <a:r>
              <a:rPr lang="en-US" sz="1800" dirty="0"/>
              <a:t>Used in administrative and maintenance tasks such as backups, restores, bulkload to catalog, database maintenance and integrity checks, attaching external references, manipulations with large data (MDR/MDT) </a:t>
            </a:r>
          </a:p>
          <a:p>
            <a:endParaRPr lang="en-US" sz="2000" dirty="0"/>
          </a:p>
          <a:p>
            <a:r>
              <a:rPr lang="en-US" sz="2000" b="1" dirty="0"/>
              <a:t>Modeling clients</a:t>
            </a:r>
          </a:p>
          <a:p>
            <a:pPr lvl="1"/>
            <a:r>
              <a:rPr lang="en-US" sz="1800" dirty="0"/>
              <a:t>Contains all discipline related tasks and commands to create objects in a model</a:t>
            </a:r>
          </a:p>
          <a:p>
            <a:endParaRPr lang="en-US" sz="2000" dirty="0"/>
          </a:p>
          <a:p>
            <a:r>
              <a:rPr lang="en-US" sz="2000" b="1" dirty="0"/>
              <a:t> Output clients</a:t>
            </a:r>
          </a:p>
          <a:p>
            <a:pPr lvl="1"/>
            <a:r>
              <a:rPr lang="en-US" sz="1800" dirty="0"/>
              <a:t>Contains all discipline related tasks and commands to create deliverables generated from model</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Levels and Layers</a:t>
            </a:r>
          </a:p>
        </p:txBody>
      </p:sp>
      <p:sp>
        <p:nvSpPr>
          <p:cNvPr id="3" name="Text Placeholder 2">
            <a:extLst>
              <a:ext uri="{FF2B5EF4-FFF2-40B4-BE49-F238E27FC236}">
                <a16:creationId xmlns:a16="http://schemas.microsoft.com/office/drawing/2014/main" id="{FEDDD4DA-1469-4386-9B14-DD76400CADDA}"/>
              </a:ext>
            </a:extLst>
          </p:cNvPr>
          <p:cNvSpPr>
            <a:spLocks noGrp="1"/>
          </p:cNvSpPr>
          <p:nvPr>
            <p:ph type="body" sz="quarter" idx="10"/>
          </p:nvPr>
        </p:nvSpPr>
        <p:spPr/>
        <p:txBody>
          <a:bodyPr/>
          <a:lstStyle/>
          <a:p>
            <a:endParaRPr lang="en-US"/>
          </a:p>
        </p:txBody>
      </p:sp>
      <p:pic>
        <p:nvPicPr>
          <p:cNvPr id="5123"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2971800" cy="28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4114800" y="1676400"/>
            <a:ext cx="3955568" cy="1828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properties page of the R3D model, folder or file shows the levels or layers and display can be turned on or off using check boxes.</a:t>
            </a:r>
          </a:p>
          <a:p>
            <a:r>
              <a:rPr lang="en-US" dirty="0"/>
              <a:t>Surface style rules can be created based on Levels and Layers in the R3D model which can be exported to SP Review.</a:t>
            </a:r>
          </a:p>
        </p:txBody>
      </p:sp>
      <p:pic>
        <p:nvPicPr>
          <p:cNvPr id="5124" name="Picture 3" descr="image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620192"/>
            <a:ext cx="4275138" cy="24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326009" y="4419599"/>
            <a:ext cx="3955568" cy="16775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Filters can be defined based on Levels and Layers.</a:t>
            </a:r>
          </a:p>
          <a:p>
            <a:r>
              <a:rPr lang="en-US" dirty="0"/>
              <a:t>Surface style rules can be created based on these filters which can be exported to SP Review.</a:t>
            </a:r>
          </a:p>
        </p:txBody>
      </p:sp>
    </p:spTree>
    <p:extLst>
      <p:ext uri="{BB962C8B-B14F-4D97-AF65-F5344CB8AC3E}">
        <p14:creationId xmlns:p14="http://schemas.microsoft.com/office/powerpoint/2010/main" val="31794286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ctrTitle"/>
          </p:nvPr>
        </p:nvSpPr>
        <p:spPr/>
        <p:txBody>
          <a:bodyPr/>
          <a:lstStyle/>
          <a:p>
            <a:r>
              <a:rPr lang="en-US" dirty="0"/>
              <a:t>Setup and Administration Lab</a:t>
            </a:r>
          </a:p>
        </p:txBody>
      </p:sp>
      <p:sp>
        <p:nvSpPr>
          <p:cNvPr id="375810" name="Rectangle 3"/>
          <p:cNvSpPr>
            <a:spLocks noGrp="1" noChangeArrowheads="1"/>
          </p:cNvSpPr>
          <p:nvPr>
            <p:ph type="subTitle" idx="1"/>
          </p:nvPr>
        </p:nvSpPr>
        <p:spPr/>
        <p:txBody>
          <a:bodyPr>
            <a:normAutofit/>
          </a:bodyPr>
          <a:lstStyle/>
          <a:p>
            <a:r>
              <a:rPr lang="en-US" sz="2000" dirty="0"/>
              <a:t>Lab 32</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Intergraph Batch Services</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Title 1"/>
          <p:cNvSpPr>
            <a:spLocks noGrp="1"/>
          </p:cNvSpPr>
          <p:nvPr>
            <p:ph type="title"/>
          </p:nvPr>
        </p:nvSpPr>
        <p:spPr/>
        <p:txBody>
          <a:bodyPr/>
          <a:lstStyle/>
          <a:p>
            <a:r>
              <a:rPr lang="en-US"/>
              <a:t>Batch Services</a:t>
            </a:r>
          </a:p>
        </p:txBody>
      </p:sp>
      <p:sp>
        <p:nvSpPr>
          <p:cNvPr id="384002" name="Content Placeholder 2"/>
          <p:cNvSpPr>
            <a:spLocks noGrp="1"/>
          </p:cNvSpPr>
          <p:nvPr>
            <p:ph type="body" sz="quarter" idx="10"/>
          </p:nvPr>
        </p:nvSpPr>
        <p:spPr/>
        <p:txBody>
          <a:bodyPr>
            <a:normAutofit/>
          </a:bodyPr>
          <a:lstStyle/>
          <a:p>
            <a:r>
              <a:rPr lang="en-US" sz="2000" dirty="0"/>
              <a:t>This functionality allows scheduling of regular, time consuming tasks through the Intergraph Batch Services application.</a:t>
            </a:r>
          </a:p>
          <a:p>
            <a:endParaRPr lang="en-US" sz="2000" dirty="0"/>
          </a:p>
          <a:p>
            <a:pPr lvl="1"/>
            <a:r>
              <a:rPr lang="en-US" sz="2000" dirty="0"/>
              <a:t>Database Integrity Command</a:t>
            </a:r>
          </a:p>
          <a:p>
            <a:pPr lvl="1"/>
            <a:r>
              <a:rPr lang="en-US" sz="2000" dirty="0"/>
              <a:t>Backup Command</a:t>
            </a:r>
          </a:p>
          <a:p>
            <a:pPr lvl="1"/>
            <a:r>
              <a:rPr lang="en-US" sz="2000" dirty="0"/>
              <a:t>Restore Command</a:t>
            </a:r>
          </a:p>
          <a:p>
            <a:pPr lvl="1"/>
            <a:r>
              <a:rPr lang="en-US" sz="2000" dirty="0"/>
              <a:t>Structural import</a:t>
            </a:r>
          </a:p>
          <a:p>
            <a:pPr lvl="1"/>
            <a:r>
              <a:rPr lang="en-US" sz="2000" dirty="0"/>
              <a:t>Structural export</a:t>
            </a:r>
          </a:p>
          <a:p>
            <a:pPr lvl="1"/>
            <a:r>
              <a:rPr lang="en-US" sz="2000" dirty="0"/>
              <a:t>Drawings and Reports update</a:t>
            </a:r>
          </a:p>
          <a:p>
            <a:pPr lvl="1"/>
            <a:r>
              <a:rPr lang="en-US" sz="2000" dirty="0"/>
              <a:t>Printing drawings</a:t>
            </a:r>
          </a:p>
          <a:p>
            <a:pPr lvl="1"/>
            <a:r>
              <a:rPr lang="en-US" sz="2000" dirty="0"/>
              <a:t>Updating multiple R3D models</a:t>
            </a:r>
          </a:p>
          <a:p>
            <a:pPr lvl="1"/>
            <a:endParaRPr lang="en-US" sz="2000" dirty="0"/>
          </a:p>
          <a:p>
            <a:pPr marL="457200" lvl="1" indent="0">
              <a:buNone/>
            </a:pPr>
            <a:endParaRPr lang="en-US" sz="20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ctrTitle"/>
          </p:nvPr>
        </p:nvSpPr>
        <p:spPr/>
        <p:txBody>
          <a:bodyPr/>
          <a:lstStyle/>
          <a:p>
            <a:r>
              <a:rPr lang="en-US"/>
              <a:t>Setup and Administration Lab</a:t>
            </a:r>
          </a:p>
        </p:txBody>
      </p:sp>
      <p:sp>
        <p:nvSpPr>
          <p:cNvPr id="385026" name="Content Placeholder 2"/>
          <p:cNvSpPr>
            <a:spLocks noGrp="1"/>
          </p:cNvSpPr>
          <p:nvPr>
            <p:ph type="subTitle" idx="1"/>
          </p:nvPr>
        </p:nvSpPr>
        <p:spPr/>
        <p:txBody>
          <a:bodyPr>
            <a:normAutofit lnSpcReduction="10000"/>
          </a:bodyPr>
          <a:lstStyle/>
          <a:p>
            <a:r>
              <a:rPr lang="en-US" sz="2000" dirty="0"/>
              <a:t>Lab 35 - 37</a:t>
            </a:r>
          </a:p>
          <a:p>
            <a:endParaRPr lang="en-US" dirty="0"/>
          </a:p>
          <a:p>
            <a:endParaRPr lang="en-US" dirty="0"/>
          </a:p>
          <a:p>
            <a:endParaRPr lang="en-US" dirty="0"/>
          </a:p>
          <a:p>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ctrTitle"/>
          </p:nvPr>
        </p:nvSpPr>
        <p:spPr/>
        <p:txBody>
          <a:bodyPr/>
          <a:lstStyle/>
          <a:p>
            <a:r>
              <a:rPr lang="en-US" dirty="0"/>
              <a:t>Database conversion</a:t>
            </a:r>
            <a:br>
              <a:rPr lang="en-US" dirty="0"/>
            </a:br>
            <a:r>
              <a:rPr lang="en-US" dirty="0"/>
              <a:t>(SQL </a:t>
            </a:r>
            <a:r>
              <a:rPr lang="en-US" dirty="0">
                <a:sym typeface="Wingdings" panose="05000000000000000000" pitchFamily="2" charset="2"/>
              </a:rPr>
              <a:t> </a:t>
            </a:r>
            <a:r>
              <a:rPr lang="en-US" dirty="0"/>
              <a:t>ORACLE)</a:t>
            </a:r>
          </a:p>
        </p:txBody>
      </p:sp>
      <p:sp>
        <p:nvSpPr>
          <p:cNvPr id="385026" name="Content Placeholder 2"/>
          <p:cNvSpPr>
            <a:spLocks noGrp="1"/>
          </p:cNvSpPr>
          <p:nvPr>
            <p:ph type="body" idx="4294967295"/>
          </p:nvPr>
        </p:nvSpPr>
        <p:spPr>
          <a:xfrm>
            <a:off x="1943100" y="5672138"/>
            <a:ext cx="7200900" cy="971550"/>
          </a:xfrm>
        </p:spPr>
        <p:txBody>
          <a:bodyPr>
            <a:normAutofit/>
          </a:bodyPr>
          <a:lstStyle/>
          <a:p>
            <a:endParaRPr lang="en-US" sz="2000" dirty="0"/>
          </a:p>
          <a:p>
            <a:endParaRPr lang="en-US" dirty="0"/>
          </a:p>
          <a:p>
            <a:endParaRPr lang="en-US" dirty="0"/>
          </a:p>
          <a:p>
            <a:endParaRPr lang="en-US" dirty="0"/>
          </a:p>
          <a:p>
            <a:endParaRPr lang="en-US" dirty="0"/>
          </a:p>
        </p:txBody>
      </p:sp>
      <p:cxnSp>
        <p:nvCxnSpPr>
          <p:cNvPr id="3" name="Straight Arrow Connector 2"/>
          <p:cNvCxnSpPr/>
          <p:nvPr/>
        </p:nvCxnSpPr>
        <p:spPr>
          <a:xfrm>
            <a:off x="6019800" y="5410200"/>
            <a:ext cx="762000" cy="0"/>
          </a:xfrm>
          <a:prstGeom prst="straightConnector1">
            <a:avLst/>
          </a:prstGeom>
          <a:ln>
            <a:solidFill>
              <a:schemeClr val="bg1"/>
            </a:solidFill>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414082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Database Conversion Wizard : Overview</a:t>
            </a:r>
          </a:p>
        </p:txBody>
      </p:sp>
      <p:sp>
        <p:nvSpPr>
          <p:cNvPr id="387074" name="Rectangle 3"/>
          <p:cNvSpPr>
            <a:spLocks noGrp="1" noChangeArrowheads="1"/>
          </p:cNvSpPr>
          <p:nvPr>
            <p:ph type="body" sz="quarter" idx="10"/>
          </p:nvPr>
        </p:nvSpPr>
        <p:spPr/>
        <p:txBody>
          <a:bodyPr/>
          <a:lstStyle/>
          <a:p>
            <a:r>
              <a:rPr lang="en-US" sz="2400" dirty="0"/>
              <a:t>Used to convert databases from SQL       Oracle</a:t>
            </a:r>
          </a:p>
          <a:p>
            <a:r>
              <a:rPr lang="en-US" sz="2400" dirty="0"/>
              <a:t>Prerequisites: </a:t>
            </a:r>
          </a:p>
          <a:p>
            <a:pPr marL="0" indent="0">
              <a:buNone/>
            </a:pPr>
            <a:r>
              <a:rPr lang="en-US" sz="2400" dirty="0"/>
              <a:t> - SQL and Oracle databases should be running. </a:t>
            </a:r>
          </a:p>
          <a:p>
            <a:pPr marL="0" indent="0">
              <a:buNone/>
            </a:pPr>
            <a:r>
              <a:rPr lang="en-US" sz="2400" dirty="0"/>
              <a:t> - Client machine needs SQL server registered and   	 	 </a:t>
            </a:r>
            <a:r>
              <a:rPr lang="en-US" sz="2400" dirty="0" err="1"/>
              <a:t>TNSNames</a:t>
            </a:r>
            <a:r>
              <a:rPr lang="en-US" sz="2400" dirty="0"/>
              <a:t> entry for Oracle instance.</a:t>
            </a:r>
          </a:p>
          <a:p>
            <a:pPr marL="0" indent="0">
              <a:buNone/>
            </a:pPr>
            <a:r>
              <a:rPr lang="en-US" sz="2400" dirty="0"/>
              <a:t> - Non-replicated databases.</a:t>
            </a:r>
          </a:p>
        </p:txBody>
      </p:sp>
      <p:cxnSp>
        <p:nvCxnSpPr>
          <p:cNvPr id="5" name="Straight Arrow Connector 4">
            <a:extLst>
              <a:ext uri="{FF2B5EF4-FFF2-40B4-BE49-F238E27FC236}">
                <a16:creationId xmlns:a16="http://schemas.microsoft.com/office/drawing/2014/main" id="{EA6B7E6B-8451-4C50-9523-B1476C87A9E7}"/>
              </a:ext>
            </a:extLst>
          </p:cNvPr>
          <p:cNvCxnSpPr/>
          <p:nvPr/>
        </p:nvCxnSpPr>
        <p:spPr>
          <a:xfrm>
            <a:off x="5562600" y="1676400"/>
            <a:ext cx="4572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570090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Database Conversion Wizard </a:t>
            </a:r>
          </a:p>
        </p:txBody>
      </p:sp>
      <p:sp>
        <p:nvSpPr>
          <p:cNvPr id="2" name="Text Placeholder 1">
            <a:extLst>
              <a:ext uri="{FF2B5EF4-FFF2-40B4-BE49-F238E27FC236}">
                <a16:creationId xmlns:a16="http://schemas.microsoft.com/office/drawing/2014/main" id="{26D5B818-063E-4FF0-96EE-B6DEFFD8C4B4}"/>
              </a:ext>
            </a:extLst>
          </p:cNvPr>
          <p:cNvSpPr>
            <a:spLocks noGrp="1"/>
          </p:cNvSpPr>
          <p:nvPr>
            <p:ph type="body" sz="quarter" idx="10"/>
          </p:nvPr>
        </p:nvSpPr>
        <p:spPr/>
        <p:txBody>
          <a:bodyPr/>
          <a:lstStyle/>
          <a:p>
            <a:endParaRPr lang="en-US"/>
          </a:p>
        </p:txBody>
      </p:sp>
      <p:pic>
        <p:nvPicPr>
          <p:cNvPr id="2056" name="Picture 8" descr="C:\Users\athigale\AppData\Local\Temp\SNAGHTML412017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5246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020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Database Conversion Wizard </a:t>
            </a:r>
          </a:p>
        </p:txBody>
      </p:sp>
      <p:sp>
        <p:nvSpPr>
          <p:cNvPr id="2" name="Text Placeholder 1">
            <a:extLst>
              <a:ext uri="{FF2B5EF4-FFF2-40B4-BE49-F238E27FC236}">
                <a16:creationId xmlns:a16="http://schemas.microsoft.com/office/drawing/2014/main" id="{8EA986AA-EB2D-448B-BF49-84BCC76D8967}"/>
              </a:ext>
            </a:extLst>
          </p:cNvPr>
          <p:cNvSpPr>
            <a:spLocks noGrp="1"/>
          </p:cNvSpPr>
          <p:nvPr>
            <p:ph type="body" sz="quarter" idx="10"/>
          </p:nvPr>
        </p:nvSpPr>
        <p:spPr/>
        <p:txBody>
          <a:bodyPr/>
          <a:lstStyle/>
          <a:p>
            <a:endParaRPr lang="en-US"/>
          </a:p>
        </p:txBody>
      </p:sp>
      <p:pic>
        <p:nvPicPr>
          <p:cNvPr id="3074" name="Picture 2" descr="C:\Users\athigale\AppData\Local\Temp\SNAGHTML4121cb7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5246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937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Name Validator : Overview</a:t>
            </a:r>
          </a:p>
        </p:txBody>
      </p:sp>
      <p:sp>
        <p:nvSpPr>
          <p:cNvPr id="3" name="Content Placeholder 2"/>
          <p:cNvSpPr>
            <a:spLocks noGrp="1"/>
          </p:cNvSpPr>
          <p:nvPr>
            <p:ph type="body" sz="quarter" idx="10"/>
          </p:nvPr>
        </p:nvSpPr>
        <p:spPr/>
        <p:txBody>
          <a:bodyPr/>
          <a:lstStyle/>
          <a:p>
            <a:r>
              <a:rPr lang="en-US" sz="1800" dirty="0"/>
              <a:t>The Schema Name Validator tool identifies names which are prone to fail due to Oracle 30 character limitation </a:t>
            </a:r>
            <a:r>
              <a:rPr lang="en-US" sz="1800"/>
              <a:t>from site</a:t>
            </a:r>
            <a:r>
              <a:rPr lang="en-US" sz="1800" dirty="0"/>
              <a:t>, catalog and model databases and dumps the data into an excel work book with type of data as work sheets.</a:t>
            </a:r>
          </a:p>
          <a:p>
            <a:r>
              <a:rPr lang="en-US" sz="1800" dirty="0"/>
              <a:t>This utility identifies part classes, custom interfaces, and custom interface attributes that violate the Oracle character limitation. This allows you to bulk load the data into an Oracle database, as long as the changes are updated in the </a:t>
            </a:r>
            <a:r>
              <a:rPr lang="en-US" sz="1800" dirty="0" err="1"/>
              <a:t>bulkload</a:t>
            </a:r>
            <a:r>
              <a:rPr lang="en-US" sz="1800" dirty="0"/>
              <a:t> data files. </a:t>
            </a:r>
          </a:p>
          <a:p>
            <a:r>
              <a:rPr lang="en-US" sz="1800" dirty="0"/>
              <a:t>This is particularly useful when converting MSSQL databases to Oracle databases. </a:t>
            </a:r>
          </a:p>
          <a:p>
            <a:r>
              <a:rPr lang="en-US" sz="1800" dirty="0"/>
              <a:t>This utility is delivered by default to the </a:t>
            </a:r>
            <a:r>
              <a:rPr lang="en-US" sz="1800" b="1" dirty="0"/>
              <a:t>SchemaNameValidator.exe </a:t>
            </a:r>
            <a:r>
              <a:rPr lang="en-US" sz="1800" dirty="0"/>
              <a:t>file in the &lt;</a:t>
            </a:r>
            <a:r>
              <a:rPr lang="en-US" sz="1800" i="1" dirty="0"/>
              <a:t>Product Folder</a:t>
            </a:r>
            <a:r>
              <a:rPr lang="en-US" sz="1800" dirty="0"/>
              <a:t>&gt;\Core\Container\Bin\Assemblies\Release\ folder. </a:t>
            </a:r>
            <a:endParaRPr lang="en-US" dirty="0"/>
          </a:p>
        </p:txBody>
      </p:sp>
    </p:spTree>
    <p:extLst>
      <p:ext uri="{BB962C8B-B14F-4D97-AF65-F5344CB8AC3E}">
        <p14:creationId xmlns:p14="http://schemas.microsoft.com/office/powerpoint/2010/main" val="649244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26"/>
          <p:cNvSpPr>
            <a:spLocks noGrp="1" noChangeArrowheads="1"/>
          </p:cNvSpPr>
          <p:nvPr>
            <p:ph type="title"/>
          </p:nvPr>
        </p:nvSpPr>
        <p:spPr/>
        <p:txBody>
          <a:bodyPr/>
          <a:lstStyle/>
          <a:p>
            <a:pPr eaLnBrk="1" hangingPunct="1"/>
            <a:r>
              <a:rPr lang="en-US" dirty="0"/>
              <a:t>System Setup:  Server - Workstation</a:t>
            </a:r>
          </a:p>
        </p:txBody>
      </p:sp>
      <p:sp>
        <p:nvSpPr>
          <p:cNvPr id="55298" name="Rectangle 1027"/>
          <p:cNvSpPr>
            <a:spLocks noGrp="1" noChangeArrowheads="1"/>
          </p:cNvSpPr>
          <p:nvPr>
            <p:ph type="body" sz="quarter" idx="10"/>
          </p:nvPr>
        </p:nvSpPr>
        <p:spPr/>
        <p:txBody>
          <a:bodyPr>
            <a:normAutofit/>
          </a:bodyPr>
          <a:lstStyle/>
          <a:p>
            <a:pPr eaLnBrk="1" hangingPunct="1"/>
            <a:r>
              <a:rPr lang="en-US" sz="2000" dirty="0"/>
              <a:t>Hardware recommendations </a:t>
            </a:r>
          </a:p>
          <a:p>
            <a:pPr eaLnBrk="1" hangingPunct="1"/>
            <a:r>
              <a:rPr lang="en-US" sz="2000" dirty="0"/>
              <a:t>Supported platforms</a:t>
            </a:r>
          </a:p>
          <a:p>
            <a:pPr eaLnBrk="1" hangingPunct="1"/>
            <a:r>
              <a:rPr lang="en-US" sz="2000" dirty="0"/>
              <a:t>Software prerequisites</a:t>
            </a:r>
          </a:p>
          <a:p>
            <a:pPr eaLnBrk="1" hangingPunct="1"/>
            <a:r>
              <a:rPr lang="en-US" sz="2000" dirty="0"/>
              <a:t>Installation</a:t>
            </a:r>
          </a:p>
          <a:p>
            <a:pPr eaLnBrk="1" hangingPunct="1"/>
            <a:endParaRPr lang="en-US" sz="20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Name Validator</a:t>
            </a:r>
          </a:p>
        </p:txBody>
      </p:sp>
      <p:sp>
        <p:nvSpPr>
          <p:cNvPr id="3" name="Content Placeholder 2"/>
          <p:cNvSpPr>
            <a:spLocks noGrp="1"/>
          </p:cNvSpPr>
          <p:nvPr>
            <p:ph type="body" sz="quarter" idx="10"/>
          </p:nvPr>
        </p:nvSpPr>
        <p:spPr/>
        <p:txBody>
          <a:bodyPr>
            <a:normAutofit/>
          </a:bodyPr>
          <a:lstStyle/>
          <a:p>
            <a:pPr marL="0" indent="0">
              <a:buNone/>
            </a:pPr>
            <a:r>
              <a:rPr lang="en-US" sz="1900" b="1" dirty="0"/>
              <a:t>Impacts </a:t>
            </a:r>
            <a:endParaRPr lang="en-US" sz="1900" dirty="0"/>
          </a:p>
          <a:p>
            <a:r>
              <a:rPr lang="en-US" dirty="0"/>
              <a:t>You must update any custom code such as shared content or reports so that they use the truncated part class, custom interface, and attribute names. </a:t>
            </a:r>
          </a:p>
          <a:p>
            <a:r>
              <a:rPr lang="en-US" dirty="0"/>
              <a:t>You must update the changed names in the code for custom symbols, if they are used. </a:t>
            </a:r>
          </a:p>
          <a:p>
            <a:r>
              <a:rPr lang="en-US" dirty="0"/>
              <a:t>You must update all data files (such as Excel workbooks) so that they use the new names. The names in GUIDs sheets must be replaced to ensure that the GUID values associated with the old and new names are identical. You must update the GUID sheets to avoid errors in future bulk loads. </a:t>
            </a:r>
          </a:p>
          <a:p>
            <a:endParaRPr lang="en-US" dirty="0"/>
          </a:p>
          <a:p>
            <a:pPr marL="0" indent="0">
              <a:buNone/>
            </a:pPr>
            <a:r>
              <a:rPr lang="en-US" sz="1900" b="1" dirty="0"/>
              <a:t>After Updating </a:t>
            </a:r>
            <a:endParaRPr lang="en-US" sz="1900" dirty="0"/>
          </a:p>
          <a:p>
            <a:r>
              <a:rPr lang="en-US" dirty="0"/>
              <a:t>Update all data files, reports, and shared content code with the truncated names. </a:t>
            </a:r>
          </a:p>
          <a:p>
            <a:r>
              <a:rPr lang="en-US" dirty="0"/>
              <a:t>Regenerate views on all of the model databases. </a:t>
            </a:r>
          </a:p>
          <a:p>
            <a:r>
              <a:rPr lang="en-US" dirty="0"/>
              <a:t>Run </a:t>
            </a:r>
            <a:r>
              <a:rPr lang="en-US" b="1" dirty="0"/>
              <a:t>Synchronize model with catalog </a:t>
            </a:r>
            <a:r>
              <a:rPr lang="en-US" dirty="0"/>
              <a:t>with the </a:t>
            </a:r>
            <a:r>
              <a:rPr lang="en-US" b="1" dirty="0"/>
              <a:t>Regenerate views </a:t>
            </a:r>
            <a:r>
              <a:rPr lang="en-US" dirty="0"/>
              <a:t>option selected on all of the projects. Regenerate the reports database for each model database. </a:t>
            </a:r>
          </a:p>
        </p:txBody>
      </p:sp>
    </p:spTree>
    <p:extLst>
      <p:ext uri="{BB962C8B-B14F-4D97-AF65-F5344CB8AC3E}">
        <p14:creationId xmlns:p14="http://schemas.microsoft.com/office/powerpoint/2010/main" val="875577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Name Validator</a:t>
            </a:r>
          </a:p>
        </p:txBody>
      </p:sp>
      <p:sp>
        <p:nvSpPr>
          <p:cNvPr id="3" name="Text Placeholder 2">
            <a:extLst>
              <a:ext uri="{FF2B5EF4-FFF2-40B4-BE49-F238E27FC236}">
                <a16:creationId xmlns:a16="http://schemas.microsoft.com/office/drawing/2014/main" id="{20648533-849C-4E5F-9D8D-6DFFE2F368C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09800" y="1369519"/>
            <a:ext cx="4038600" cy="4548188"/>
          </a:xfrm>
        </p:spPr>
      </p:pic>
    </p:spTree>
    <p:extLst>
      <p:ext uri="{BB962C8B-B14F-4D97-AF65-F5344CB8AC3E}">
        <p14:creationId xmlns:p14="http://schemas.microsoft.com/office/powerpoint/2010/main" val="952429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Adding User Defined Attribute To S3D Database</a:t>
            </a:r>
          </a:p>
        </p:txBody>
      </p:sp>
    </p:spTree>
    <p:extLst>
      <p:ext uri="{BB962C8B-B14F-4D97-AF65-F5344CB8AC3E}">
        <p14:creationId xmlns:p14="http://schemas.microsoft.com/office/powerpoint/2010/main" val="35190059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Adding User Defined Attribute to S3D Objects</a:t>
            </a:r>
            <a:endParaRPr lang="es-ES" dirty="0"/>
          </a:p>
        </p:txBody>
      </p:sp>
      <p:sp>
        <p:nvSpPr>
          <p:cNvPr id="387074" name="Rectangle 3"/>
          <p:cNvSpPr>
            <a:spLocks noGrp="1" noChangeArrowheads="1"/>
          </p:cNvSpPr>
          <p:nvPr>
            <p:ph type="body" sz="quarter" idx="10"/>
          </p:nvPr>
        </p:nvSpPr>
        <p:spPr>
          <a:xfrm>
            <a:off x="266701" y="1219200"/>
            <a:ext cx="8605838" cy="4724400"/>
          </a:xfrm>
        </p:spPr>
        <p:txBody>
          <a:bodyPr/>
          <a:lstStyle/>
          <a:p>
            <a:r>
              <a:rPr lang="en-US" sz="2400" dirty="0"/>
              <a:t>A typical project requirement can be to have a common user attribute to S3D objects. </a:t>
            </a:r>
            <a:r>
              <a:rPr lang="es-ES" sz="2400" dirty="0" err="1"/>
              <a:t>This</a:t>
            </a:r>
            <a:r>
              <a:rPr lang="es-ES" sz="2400" dirty="0"/>
              <a:t> </a:t>
            </a:r>
            <a:r>
              <a:rPr lang="es-ES" sz="2400" dirty="0" err="1"/>
              <a:t>attribute</a:t>
            </a:r>
            <a:r>
              <a:rPr lang="es-ES" sz="2400" dirty="0"/>
              <a:t> </a:t>
            </a:r>
            <a:r>
              <a:rPr lang="es-ES" sz="2400" dirty="0" err="1"/>
              <a:t>needs</a:t>
            </a:r>
            <a:r>
              <a:rPr lang="es-ES" sz="2400" dirty="0"/>
              <a:t> </a:t>
            </a:r>
            <a:r>
              <a:rPr lang="es-ES" sz="2400" dirty="0" err="1"/>
              <a:t>to</a:t>
            </a:r>
            <a:r>
              <a:rPr lang="es-ES" sz="2400" dirty="0"/>
              <a:t> be bulkloaded </a:t>
            </a:r>
            <a:r>
              <a:rPr lang="es-ES" sz="2400" dirty="0" err="1"/>
              <a:t>into</a:t>
            </a:r>
            <a:r>
              <a:rPr lang="es-ES" sz="2400" dirty="0"/>
              <a:t> </a:t>
            </a:r>
            <a:r>
              <a:rPr lang="es-ES" sz="2400" dirty="0" err="1"/>
              <a:t>the</a:t>
            </a:r>
            <a:r>
              <a:rPr lang="es-ES" sz="2400" dirty="0"/>
              <a:t> S3D </a:t>
            </a:r>
            <a:r>
              <a:rPr lang="es-ES" sz="2400" dirty="0" err="1"/>
              <a:t>catalog</a:t>
            </a:r>
            <a:r>
              <a:rPr lang="es-ES" sz="24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38400"/>
            <a:ext cx="4807215"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882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Adding Approval Status In S3D</a:t>
            </a:r>
          </a:p>
        </p:txBody>
      </p:sp>
    </p:spTree>
    <p:extLst>
      <p:ext uri="{BB962C8B-B14F-4D97-AF65-F5344CB8AC3E}">
        <p14:creationId xmlns:p14="http://schemas.microsoft.com/office/powerpoint/2010/main" val="28899243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Adding Approval Status in S3D</a:t>
            </a:r>
            <a:endParaRPr lang="es-ES" dirty="0"/>
          </a:p>
        </p:txBody>
      </p:sp>
      <p:sp>
        <p:nvSpPr>
          <p:cNvPr id="387074" name="Rectangle 3"/>
          <p:cNvSpPr>
            <a:spLocks noGrp="1" noChangeArrowheads="1"/>
          </p:cNvSpPr>
          <p:nvPr>
            <p:ph type="body" sz="quarter" idx="10"/>
          </p:nvPr>
        </p:nvSpPr>
        <p:spPr/>
        <p:txBody>
          <a:bodyPr>
            <a:normAutofit/>
          </a:bodyPr>
          <a:lstStyle/>
          <a:p>
            <a:r>
              <a:rPr lang="en-US" sz="1800" dirty="0"/>
              <a:t>Project administrators would like to add new approval reasons for S3D objects. These could be bulkloaded to the catalog using a </a:t>
            </a:r>
            <a:r>
              <a:rPr lang="en-US" sz="1800" dirty="0" err="1"/>
              <a:t>codelist</a:t>
            </a:r>
            <a:r>
              <a:rPr lang="en-US" sz="1800" dirty="0"/>
              <a:t>.</a:t>
            </a:r>
            <a:endParaRPr lang="es-E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5131053" cy="421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8749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ctrTitle"/>
          </p:nvPr>
        </p:nvSpPr>
        <p:spPr/>
        <p:txBody>
          <a:bodyPr/>
          <a:lstStyle/>
          <a:p>
            <a:r>
              <a:rPr lang="en-US"/>
              <a:t>Setup and Administration Lab</a:t>
            </a:r>
          </a:p>
        </p:txBody>
      </p:sp>
      <p:sp>
        <p:nvSpPr>
          <p:cNvPr id="385026" name="Content Placeholder 2"/>
          <p:cNvSpPr>
            <a:spLocks noGrp="1"/>
          </p:cNvSpPr>
          <p:nvPr>
            <p:ph type="subTitle" idx="1"/>
          </p:nvPr>
        </p:nvSpPr>
        <p:spPr/>
        <p:txBody>
          <a:bodyPr>
            <a:normAutofit lnSpcReduction="10000"/>
          </a:bodyPr>
          <a:lstStyle/>
          <a:p>
            <a:r>
              <a:rPr lang="en-US" sz="2000" dirty="0"/>
              <a:t>Lab 38 </a:t>
            </a:r>
            <a:r>
              <a:rPr lang="en-US" sz="2000"/>
              <a:t>- 39</a:t>
            </a:r>
            <a:endParaRPr lang="en-US" sz="20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88200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Model Version Upgrade</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a:t>Database Version Upgrade:  Overview</a:t>
            </a:r>
          </a:p>
        </p:txBody>
      </p:sp>
      <p:sp>
        <p:nvSpPr>
          <p:cNvPr id="387074" name="Rectangle 3"/>
          <p:cNvSpPr>
            <a:spLocks noGrp="1" noChangeArrowheads="1"/>
          </p:cNvSpPr>
          <p:nvPr>
            <p:ph type="body" sz="quarter" idx="10"/>
          </p:nvPr>
        </p:nvSpPr>
        <p:spPr/>
        <p:txBody>
          <a:bodyPr>
            <a:normAutofit/>
          </a:bodyPr>
          <a:lstStyle/>
          <a:p>
            <a:r>
              <a:rPr lang="en-US" sz="2400" dirty="0"/>
              <a:t>Database upgrades are required whenever there is a major change of software version</a:t>
            </a:r>
          </a:p>
          <a:p>
            <a:r>
              <a:rPr lang="en-US" sz="2400" dirty="0"/>
              <a:t>Smart 3D 2016 supports upgrade from following versions:</a:t>
            </a:r>
          </a:p>
          <a:p>
            <a:pPr marL="400050" lvl="1" indent="0">
              <a:buNone/>
            </a:pPr>
            <a:r>
              <a:rPr lang="en-US" sz="2200" dirty="0"/>
              <a:t>    - 2014</a:t>
            </a:r>
          </a:p>
          <a:p>
            <a:pPr marL="400050" lvl="1" indent="0">
              <a:buNone/>
            </a:pPr>
            <a:r>
              <a:rPr lang="en-US" sz="2200" dirty="0"/>
              <a:t>    - 2014 R1</a:t>
            </a:r>
          </a:p>
          <a:p>
            <a:r>
              <a:rPr lang="en-US" sz="2400" dirty="0"/>
              <a:t>It is only possible to upgrade a model configuration using the </a:t>
            </a:r>
            <a:r>
              <a:rPr lang="en-US" sz="2400" b="1" dirty="0"/>
              <a:t>same </a:t>
            </a:r>
            <a:r>
              <a:rPr lang="en-US" sz="2400" dirty="0"/>
              <a:t>database type (Oracle to Oracle or SQL to SQL). </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p:txBody>
          <a:bodyPr/>
          <a:lstStyle/>
          <a:p>
            <a:r>
              <a:rPr lang="en-US" dirty="0"/>
              <a:t>Database Version Upgrade :  Prepare for the Upgrade</a:t>
            </a:r>
          </a:p>
        </p:txBody>
      </p:sp>
      <p:sp>
        <p:nvSpPr>
          <p:cNvPr id="388098" name="Rectangle 3"/>
          <p:cNvSpPr>
            <a:spLocks noGrp="1" noChangeArrowheads="1"/>
          </p:cNvSpPr>
          <p:nvPr>
            <p:ph type="body" sz="quarter" idx="10"/>
          </p:nvPr>
        </p:nvSpPr>
        <p:spPr/>
        <p:txBody>
          <a:bodyPr>
            <a:normAutofit/>
          </a:bodyPr>
          <a:lstStyle/>
          <a:p>
            <a:pPr eaLnBrk="1" hangingPunct="1">
              <a:lnSpc>
                <a:spcPct val="90000"/>
              </a:lnSpc>
            </a:pPr>
            <a:r>
              <a:rPr lang="en-US" sz="2000" dirty="0"/>
              <a:t>Backup all databases and symbols</a:t>
            </a:r>
          </a:p>
          <a:p>
            <a:pPr eaLnBrk="1" hangingPunct="1">
              <a:lnSpc>
                <a:spcPct val="90000"/>
              </a:lnSpc>
            </a:pPr>
            <a:r>
              <a:rPr lang="en-US" sz="2000" dirty="0"/>
              <a:t>Verify integrity of data</a:t>
            </a:r>
          </a:p>
          <a:p>
            <a:pPr lvl="1" eaLnBrk="1" hangingPunct="1">
              <a:lnSpc>
                <a:spcPct val="110000"/>
              </a:lnSpc>
            </a:pPr>
            <a:r>
              <a:rPr lang="en-US" sz="1800" dirty="0"/>
              <a:t>Verify/clean specifications</a:t>
            </a:r>
          </a:p>
          <a:p>
            <a:pPr lvl="1" eaLnBrk="1" hangingPunct="1">
              <a:lnSpc>
                <a:spcPct val="110000"/>
              </a:lnSpc>
            </a:pPr>
            <a:r>
              <a:rPr lang="en-US" sz="1800" dirty="0"/>
              <a:t>Synchronize model with catalog</a:t>
            </a:r>
          </a:p>
          <a:p>
            <a:pPr lvl="1" eaLnBrk="1" hangingPunct="1">
              <a:lnSpc>
                <a:spcPct val="110000"/>
              </a:lnSpc>
            </a:pPr>
            <a:r>
              <a:rPr lang="en-US" sz="1800" dirty="0"/>
              <a:t>Resolve To-Do list</a:t>
            </a:r>
          </a:p>
          <a:p>
            <a:pPr lvl="1" eaLnBrk="1" hangingPunct="1">
              <a:lnSpc>
                <a:spcPct val="110000"/>
              </a:lnSpc>
            </a:pPr>
            <a:r>
              <a:rPr lang="en-US" sz="1800" dirty="0"/>
              <a:t>Verify access to reference files</a:t>
            </a:r>
          </a:p>
          <a:p>
            <a:pPr lvl="1" eaLnBrk="1" hangingPunct="1">
              <a:lnSpc>
                <a:spcPct val="110000"/>
              </a:lnSpc>
            </a:pPr>
            <a:r>
              <a:rPr lang="en-US" sz="1800" dirty="0"/>
              <a:t>Run database integrity and clean corrupted elements</a:t>
            </a:r>
          </a:p>
          <a:p>
            <a:pPr eaLnBrk="1" hangingPunct="1">
              <a:lnSpc>
                <a:spcPct val="90000"/>
              </a:lnSpc>
            </a:pPr>
            <a:r>
              <a:rPr lang="en-US" sz="2000" dirty="0"/>
              <a:t>Final backup with old version</a:t>
            </a:r>
          </a:p>
          <a:p>
            <a:pPr eaLnBrk="1" hangingPunct="1">
              <a:lnSpc>
                <a:spcPct val="90000"/>
              </a:lnSpc>
            </a:pPr>
            <a:r>
              <a:rPr lang="en-US" sz="2000" dirty="0"/>
              <a:t>Prepare the workstation and servers for the upgrade.  Make sure all previous versions of Smart 3D are uninstalled and install prerequisites for V2016.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2"/>
          <p:cNvPicPr>
            <a:picLocks noChangeAspect="1" noChangeArrowheads="1"/>
          </p:cNvPicPr>
          <p:nvPr/>
        </p:nvPicPr>
        <p:blipFill>
          <a:blip r:embed="rId3" cstate="print"/>
          <a:srcRect/>
          <a:stretch>
            <a:fillRect/>
          </a:stretch>
        </p:blipFill>
        <p:spPr bwMode="black">
          <a:xfrm>
            <a:off x="8077200" y="457200"/>
            <a:ext cx="1190625" cy="1182688"/>
          </a:xfrm>
          <a:prstGeom prst="rect">
            <a:avLst/>
          </a:prstGeom>
          <a:noFill/>
          <a:ln w="9525">
            <a:noFill/>
            <a:miter lim="800000"/>
            <a:headEnd/>
            <a:tailEnd/>
          </a:ln>
        </p:spPr>
      </p:pic>
      <p:sp>
        <p:nvSpPr>
          <p:cNvPr id="60418" name="Rectangle 2"/>
          <p:cNvSpPr>
            <a:spLocks noGrp="1" noChangeArrowheads="1"/>
          </p:cNvSpPr>
          <p:nvPr>
            <p:ph type="title"/>
          </p:nvPr>
        </p:nvSpPr>
        <p:spPr/>
        <p:txBody>
          <a:bodyPr/>
          <a:lstStyle/>
          <a:p>
            <a:pPr eaLnBrk="1" hangingPunct="1"/>
            <a:r>
              <a:rPr lang="en-US" dirty="0"/>
              <a:t>System Setup:  Hardware recommendations</a:t>
            </a:r>
            <a:br>
              <a:rPr lang="en-US" dirty="0"/>
            </a:br>
            <a:r>
              <a:rPr lang="en-US" dirty="0"/>
              <a:t>Database server</a:t>
            </a:r>
          </a:p>
        </p:txBody>
      </p:sp>
      <p:sp>
        <p:nvSpPr>
          <p:cNvPr id="60420" name="Rectangle 3"/>
          <p:cNvSpPr>
            <a:spLocks noGrp="1" noChangeArrowheads="1"/>
          </p:cNvSpPr>
          <p:nvPr>
            <p:ph type="body" sz="quarter" idx="10"/>
          </p:nvPr>
        </p:nvSpPr>
        <p:spPr>
          <a:noFill/>
        </p:spPr>
        <p:txBody>
          <a:bodyPr>
            <a:normAutofit/>
          </a:bodyPr>
          <a:lstStyle/>
          <a:p>
            <a:pPr marL="403225" lvl="1">
              <a:lnSpc>
                <a:spcPct val="150000"/>
              </a:lnSpc>
            </a:pPr>
            <a:r>
              <a:rPr lang="en-US" sz="2000" dirty="0"/>
              <a:t>Intel Xeon® 5600 Series or better (64-bit instruction set, not Itanium®) </a:t>
            </a:r>
          </a:p>
          <a:p>
            <a:pPr marL="403225" lvl="1">
              <a:lnSpc>
                <a:spcPct val="150000"/>
              </a:lnSpc>
            </a:pPr>
            <a:r>
              <a:rPr lang="en-US" sz="2000" dirty="0"/>
              <a:t>32 GB to 128 GB or greater RAM depending on project size </a:t>
            </a:r>
          </a:p>
          <a:p>
            <a:pPr marL="403225" lvl="1">
              <a:lnSpc>
                <a:spcPct val="150000"/>
              </a:lnSpc>
            </a:pPr>
            <a:r>
              <a:rPr lang="en-US" sz="2000" dirty="0"/>
              <a:t>For hard drive size, see “Smart 3D Project Hardware Sizing Recommendations” in the Installation guide</a:t>
            </a:r>
          </a:p>
          <a:p>
            <a:pPr marL="403225" lvl="1">
              <a:lnSpc>
                <a:spcPct val="150000"/>
              </a:lnSpc>
            </a:pPr>
            <a:r>
              <a:rPr lang="en-US" sz="2000" dirty="0"/>
              <a:t>Backup system for server</a:t>
            </a:r>
          </a:p>
          <a:p>
            <a:pPr marL="403225" lvl="1" eaLnBrk="1" hangingPunct="1">
              <a:lnSpc>
                <a:spcPct val="150000"/>
              </a:lnSpc>
            </a:pPr>
            <a:r>
              <a:rPr lang="en-US" sz="2000" dirty="0"/>
              <a:t>Access to DVD drive, either locally or through a network connection</a:t>
            </a:r>
          </a:p>
          <a:p>
            <a:pPr marL="403225" lvl="1">
              <a:lnSpc>
                <a:spcPct val="150000"/>
              </a:lnSpc>
            </a:pPr>
            <a:r>
              <a:rPr lang="en-US" sz="2000" dirty="0"/>
              <a:t>1 </a:t>
            </a:r>
            <a:r>
              <a:rPr lang="en-US" sz="2000" dirty="0" err="1"/>
              <a:t>GbE</a:t>
            </a:r>
            <a:r>
              <a:rPr lang="en-US" sz="2000" dirty="0"/>
              <a:t> or higher network interface for client connections, latency should be less than 1ms between client and database server</a:t>
            </a:r>
          </a:p>
          <a:p>
            <a:pPr marL="403225" lvl="1">
              <a:lnSpc>
                <a:spcPct val="80000"/>
              </a:lnSpc>
              <a:buNone/>
            </a:pPr>
            <a:endParaRPr lang="en-US" sz="2000" dirty="0"/>
          </a:p>
        </p:txBody>
      </p:sp>
      <p:pic>
        <p:nvPicPr>
          <p:cNvPr id="60419" name="Picture 10"/>
          <p:cNvPicPr>
            <a:picLocks noChangeAspect="1" noChangeArrowheads="1"/>
          </p:cNvPicPr>
          <p:nvPr/>
        </p:nvPicPr>
        <p:blipFill>
          <a:blip r:embed="rId4" cstate="print"/>
          <a:srcRect/>
          <a:stretch>
            <a:fillRect/>
          </a:stretch>
        </p:blipFill>
        <p:spPr bwMode="black">
          <a:xfrm>
            <a:off x="7991475" y="4572000"/>
            <a:ext cx="1152525" cy="1276350"/>
          </a:xfrm>
          <a:prstGeom prst="rect">
            <a:avLst/>
          </a:prstGeom>
          <a:noFill/>
          <a:ln w="9525">
            <a:noFill/>
            <a:miter lim="800000"/>
            <a:headEnd/>
            <a:tailEnd/>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p:txBody>
          <a:bodyPr/>
          <a:lstStyle/>
          <a:p>
            <a:r>
              <a:rPr lang="en-US" dirty="0"/>
              <a:t>Database Version Upgrade :  Performing the Upgrade</a:t>
            </a:r>
          </a:p>
        </p:txBody>
      </p:sp>
      <p:sp>
        <p:nvSpPr>
          <p:cNvPr id="388098" name="Rectangle 3"/>
          <p:cNvSpPr>
            <a:spLocks noGrp="1" noChangeArrowheads="1"/>
          </p:cNvSpPr>
          <p:nvPr>
            <p:ph type="body" sz="quarter" idx="10"/>
          </p:nvPr>
        </p:nvSpPr>
        <p:spPr/>
        <p:txBody>
          <a:bodyPr>
            <a:normAutofit/>
          </a:bodyPr>
          <a:lstStyle/>
          <a:p>
            <a:pPr eaLnBrk="1" hangingPunct="1">
              <a:lnSpc>
                <a:spcPct val="90000"/>
              </a:lnSpc>
            </a:pPr>
            <a:r>
              <a:rPr lang="en-US" sz="2000" dirty="0"/>
              <a:t>Upgrade your files in the </a:t>
            </a:r>
            <a:r>
              <a:rPr lang="en-US" sz="2000" dirty="0" err="1"/>
              <a:t>SharedContent</a:t>
            </a:r>
            <a:r>
              <a:rPr lang="en-US" sz="2000" dirty="0"/>
              <a:t> share</a:t>
            </a:r>
          </a:p>
          <a:p>
            <a:pPr eaLnBrk="1" hangingPunct="1">
              <a:lnSpc>
                <a:spcPct val="90000"/>
              </a:lnSpc>
            </a:pPr>
            <a:r>
              <a:rPr lang="en-US" sz="2000" dirty="0"/>
              <a:t>Manage custom symbols, naming rules and report template files (if necessary)</a:t>
            </a:r>
          </a:p>
          <a:p>
            <a:pPr eaLnBrk="1" hangingPunct="1">
              <a:lnSpc>
                <a:spcPct val="90000"/>
              </a:lnSpc>
            </a:pPr>
            <a:r>
              <a:rPr lang="en-US" sz="2000" dirty="0"/>
              <a:t>Restore Site database and upgrade through Database Wizard.</a:t>
            </a:r>
          </a:p>
          <a:p>
            <a:pPr eaLnBrk="1" hangingPunct="1">
              <a:lnSpc>
                <a:spcPct val="90000"/>
              </a:lnSpc>
            </a:pPr>
            <a:r>
              <a:rPr lang="en-US" sz="2000" dirty="0"/>
              <a:t>Restore Catalog and Model databases and upgrade through Project Management</a:t>
            </a:r>
          </a:p>
          <a:p>
            <a:pPr eaLnBrk="1" hangingPunct="1">
              <a:lnSpc>
                <a:spcPct val="90000"/>
              </a:lnSpc>
            </a:pPr>
            <a:r>
              <a:rPr lang="en-US" sz="2000" dirty="0"/>
              <a:t>Synchronize the Model with the Catalog</a:t>
            </a:r>
          </a:p>
          <a:p>
            <a:pPr>
              <a:lnSpc>
                <a:spcPct val="90000"/>
              </a:lnSpc>
            </a:pPr>
            <a:r>
              <a:rPr lang="en-US" sz="2000" dirty="0"/>
              <a:t>Run database integrity and correct possible issues</a:t>
            </a:r>
          </a:p>
          <a:p>
            <a:pPr eaLnBrk="1" hangingPunct="1">
              <a:lnSpc>
                <a:spcPct val="90000"/>
              </a:lnSpc>
            </a:pPr>
            <a:r>
              <a:rPr lang="en-US" sz="2000" dirty="0"/>
              <a:t>Regenerate the Reports database</a:t>
            </a:r>
          </a:p>
          <a:p>
            <a:pPr eaLnBrk="1" hangingPunct="1">
              <a:lnSpc>
                <a:spcPct val="90000"/>
              </a:lnSpc>
            </a:pPr>
            <a:r>
              <a:rPr lang="en-US" sz="2000" dirty="0"/>
              <a:t>Upgrade Reference Data</a:t>
            </a:r>
          </a:p>
          <a:p>
            <a:pPr eaLnBrk="1" hangingPunct="1">
              <a:lnSpc>
                <a:spcPct val="90000"/>
              </a:lnSpc>
            </a:pPr>
            <a:endParaRPr lang="en-US" sz="2000" dirty="0"/>
          </a:p>
        </p:txBody>
      </p:sp>
    </p:spTree>
    <p:extLst>
      <p:ext uri="{BB962C8B-B14F-4D97-AF65-F5344CB8AC3E}">
        <p14:creationId xmlns:p14="http://schemas.microsoft.com/office/powerpoint/2010/main" val="32087622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t>
            </a:r>
            <a:r>
              <a:rPr lang="en-US" dirty="0" err="1"/>
              <a:t>SharedContent</a:t>
            </a:r>
            <a:r>
              <a:rPr lang="en-US" dirty="0"/>
              <a:t> Wizard</a:t>
            </a:r>
          </a:p>
        </p:txBody>
      </p:sp>
      <p:sp>
        <p:nvSpPr>
          <p:cNvPr id="3" name="Content Placeholder 2"/>
          <p:cNvSpPr>
            <a:spLocks noGrp="1"/>
          </p:cNvSpPr>
          <p:nvPr>
            <p:ph type="body" sz="quarter" idx="10"/>
          </p:nvPr>
        </p:nvSpPr>
        <p:spPr/>
        <p:txBody>
          <a:bodyPr/>
          <a:lstStyle/>
          <a:p>
            <a:r>
              <a:rPr lang="en-US" dirty="0"/>
              <a:t>The Upgrade Shared Content wizard will copy your original 2014 or 2014 R1 </a:t>
            </a:r>
            <a:r>
              <a:rPr lang="en-US" dirty="0" err="1"/>
              <a:t>SharedContent</a:t>
            </a:r>
            <a:r>
              <a:rPr lang="en-US" dirty="0"/>
              <a:t> to a new location and then apply appropriate new files from the delivered 2016 </a:t>
            </a:r>
            <a:r>
              <a:rPr lang="en-US" dirty="0" err="1"/>
              <a:t>SharedContent</a:t>
            </a:r>
            <a:r>
              <a:rPr lang="en-US" dirty="0"/>
              <a:t>.</a:t>
            </a:r>
          </a:p>
          <a:p>
            <a:r>
              <a:rPr lang="en-US" dirty="0"/>
              <a:t>Located on Smart Support under: </a:t>
            </a:r>
            <a:r>
              <a:rPr lang="en-US" sz="1600" b="1" i="1" dirty="0">
                <a:latin typeface="Arial" panose="020B0604020202020204" pitchFamily="34" charset="0"/>
                <a:ea typeface="Times New Roman" panose="02020603050405020304" pitchFamily="18" charset="0"/>
                <a:cs typeface="Times New Roman" panose="02020603050405020304" pitchFamily="18" charset="0"/>
              </a:rPr>
              <a:t>View Downloads &gt; Smart 3D &gt; Freeware Tools and Utilities &gt; Certified Tools.</a:t>
            </a:r>
          </a:p>
          <a:p>
            <a:r>
              <a:rPr lang="en-US" sz="1600" dirty="0">
                <a:latin typeface="Arial" panose="020B0604020202020204" pitchFamily="34" charset="0"/>
                <a:cs typeface="Times New Roman" panose="02020603050405020304" pitchFamily="18" charset="0"/>
              </a:rPr>
              <a:t>The upgrade to the </a:t>
            </a:r>
            <a:r>
              <a:rPr lang="en-US" sz="1600" dirty="0" err="1">
                <a:latin typeface="Arial" panose="020B0604020202020204" pitchFamily="34" charset="0"/>
                <a:cs typeface="Times New Roman" panose="02020603050405020304" pitchFamily="18" charset="0"/>
              </a:rPr>
              <a:t>SharedContent</a:t>
            </a:r>
            <a:r>
              <a:rPr lang="en-US" sz="1600" dirty="0">
                <a:latin typeface="Arial" panose="020B0604020202020204" pitchFamily="34" charset="0"/>
                <a:cs typeface="Times New Roman" panose="02020603050405020304" pitchFamily="18" charset="0"/>
              </a:rPr>
              <a:t> must be done BEFORE upgrading the databases to V2016.</a:t>
            </a:r>
            <a:endParaRPr lang="en-US" dirty="0"/>
          </a:p>
          <a:p>
            <a:endParaRPr lang="en-US" dirty="0"/>
          </a:p>
        </p:txBody>
      </p:sp>
    </p:spTree>
    <p:extLst>
      <p:ext uri="{BB962C8B-B14F-4D97-AF65-F5344CB8AC3E}">
        <p14:creationId xmlns:p14="http://schemas.microsoft.com/office/powerpoint/2010/main" val="35042658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t>
            </a:r>
            <a:r>
              <a:rPr lang="en-US" dirty="0" err="1"/>
              <a:t>SharedContent</a:t>
            </a:r>
            <a:r>
              <a:rPr lang="en-US" dirty="0"/>
              <a:t> Wizard</a:t>
            </a:r>
          </a:p>
        </p:txBody>
      </p:sp>
      <p:sp>
        <p:nvSpPr>
          <p:cNvPr id="3" name="Text Placeholder 2">
            <a:extLst>
              <a:ext uri="{FF2B5EF4-FFF2-40B4-BE49-F238E27FC236}">
                <a16:creationId xmlns:a16="http://schemas.microsoft.com/office/drawing/2014/main" id="{914E721E-F984-48AA-AEF4-76CC3DCB5CDB}"/>
              </a:ext>
            </a:extLst>
          </p:cNvPr>
          <p:cNvSpPr>
            <a:spLocks noGrp="1"/>
          </p:cNvSpPr>
          <p:nvPr>
            <p:ph type="body" sz="quarter" idx="10"/>
          </p:nvPr>
        </p:nvSpPr>
        <p:spPr/>
        <p:txBody>
          <a:bodyPr/>
          <a:lstStyle/>
          <a:p>
            <a:endParaRPr lang="en-US"/>
          </a:p>
        </p:txBody>
      </p:sp>
      <p:pic>
        <p:nvPicPr>
          <p:cNvPr id="6" name="Content Placeholder 5"/>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 y="1312862"/>
            <a:ext cx="7191375" cy="4630738"/>
          </a:xfrm>
          <a:prstGeom prst="rect">
            <a:avLst/>
          </a:prstGeom>
          <a:noFill/>
          <a:ln>
            <a:noFill/>
          </a:ln>
        </p:spPr>
      </p:pic>
    </p:spTree>
    <p:extLst>
      <p:ext uri="{BB962C8B-B14F-4D97-AF65-F5344CB8AC3E}">
        <p14:creationId xmlns:p14="http://schemas.microsoft.com/office/powerpoint/2010/main" val="28776980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t>
            </a:r>
            <a:r>
              <a:rPr lang="en-US" dirty="0" err="1"/>
              <a:t>SharedContent</a:t>
            </a:r>
            <a:r>
              <a:rPr lang="en-US" dirty="0"/>
              <a:t> Wizard</a:t>
            </a:r>
          </a:p>
        </p:txBody>
      </p:sp>
      <p:sp>
        <p:nvSpPr>
          <p:cNvPr id="3" name="Text Placeholder 2">
            <a:extLst>
              <a:ext uri="{FF2B5EF4-FFF2-40B4-BE49-F238E27FC236}">
                <a16:creationId xmlns:a16="http://schemas.microsoft.com/office/drawing/2014/main" id="{6883C6F2-6B58-45C4-8E61-A67C44BB93EA}"/>
              </a:ext>
            </a:extLst>
          </p:cNvPr>
          <p:cNvSpPr>
            <a:spLocks noGrp="1"/>
          </p:cNvSpPr>
          <p:nvPr>
            <p:ph type="body" sz="quarter" idx="10"/>
          </p:nvPr>
        </p:nvSpPr>
        <p:spPr/>
        <p:txBody>
          <a:bodyPr/>
          <a:lstStyle/>
          <a:p>
            <a:endParaRPr lang="en-US"/>
          </a:p>
        </p:txBody>
      </p:sp>
      <p:pic>
        <p:nvPicPr>
          <p:cNvPr id="7" name="Content Placeholder 6"/>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33400" y="1291531"/>
            <a:ext cx="7191375" cy="4618038"/>
          </a:xfrm>
          <a:prstGeom prst="rect">
            <a:avLst/>
          </a:prstGeom>
          <a:noFill/>
          <a:ln>
            <a:noFill/>
          </a:ln>
        </p:spPr>
      </p:pic>
    </p:spTree>
    <p:extLst>
      <p:ext uri="{BB962C8B-B14F-4D97-AF65-F5344CB8AC3E}">
        <p14:creationId xmlns:p14="http://schemas.microsoft.com/office/powerpoint/2010/main" val="14625186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t>
            </a:r>
            <a:r>
              <a:rPr lang="en-US" dirty="0" err="1"/>
              <a:t>SharedContent</a:t>
            </a:r>
            <a:r>
              <a:rPr lang="en-US" dirty="0"/>
              <a:t> Wizard</a:t>
            </a:r>
          </a:p>
        </p:txBody>
      </p:sp>
      <p:sp>
        <p:nvSpPr>
          <p:cNvPr id="3" name="Text Placeholder 2">
            <a:extLst>
              <a:ext uri="{FF2B5EF4-FFF2-40B4-BE49-F238E27FC236}">
                <a16:creationId xmlns:a16="http://schemas.microsoft.com/office/drawing/2014/main" id="{2EAB7B3A-A707-4239-AA47-7E1EA60E58F3}"/>
              </a:ext>
            </a:extLst>
          </p:cNvPr>
          <p:cNvSpPr>
            <a:spLocks noGrp="1"/>
          </p:cNvSpPr>
          <p:nvPr>
            <p:ph type="body" sz="quarter" idx="10"/>
          </p:nvPr>
        </p:nvSpPr>
        <p:spPr/>
        <p:txBody>
          <a:bodyPr/>
          <a:lstStyle/>
          <a:p>
            <a:endParaRPr lang="en-US"/>
          </a:p>
        </p:txBody>
      </p:sp>
      <p:pic>
        <p:nvPicPr>
          <p:cNvPr id="6" name="Content Placeholder 5"/>
          <p:cNvPicPr>
            <a:picLocks noGrp="1" noChangeAspect="1"/>
          </p:cNvPicPr>
          <p:nvPr>
            <p:ph idx="4294967295"/>
          </p:nvPr>
        </p:nvPicPr>
        <p:blipFill>
          <a:blip r:embed="rId2"/>
          <a:stretch>
            <a:fillRect/>
          </a:stretch>
        </p:blipFill>
        <p:spPr>
          <a:xfrm>
            <a:off x="533400" y="1295400"/>
            <a:ext cx="7065963" cy="4540250"/>
          </a:xfrm>
          <a:prstGeom prst="rect">
            <a:avLst/>
          </a:prstGeom>
        </p:spPr>
      </p:pic>
    </p:spTree>
    <p:extLst>
      <p:ext uri="{BB962C8B-B14F-4D97-AF65-F5344CB8AC3E}">
        <p14:creationId xmlns:p14="http://schemas.microsoft.com/office/powerpoint/2010/main" val="101465849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t>
            </a:r>
            <a:r>
              <a:rPr lang="en-US" dirty="0" err="1"/>
              <a:t>SharedContent</a:t>
            </a:r>
            <a:r>
              <a:rPr lang="en-US" dirty="0"/>
              <a:t> Wizard</a:t>
            </a:r>
          </a:p>
        </p:txBody>
      </p:sp>
      <p:sp>
        <p:nvSpPr>
          <p:cNvPr id="3" name="Text Placeholder 2">
            <a:extLst>
              <a:ext uri="{FF2B5EF4-FFF2-40B4-BE49-F238E27FC236}">
                <a16:creationId xmlns:a16="http://schemas.microsoft.com/office/drawing/2014/main" id="{71FBAA48-2387-4669-B811-D0B83A0BC27D}"/>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2"/>
          <a:stretch>
            <a:fillRect/>
          </a:stretch>
        </p:blipFill>
        <p:spPr>
          <a:xfrm>
            <a:off x="254864" y="1309688"/>
            <a:ext cx="8455025" cy="4633912"/>
          </a:xfrm>
          <a:prstGeom prst="rect">
            <a:avLst/>
          </a:prstGeom>
        </p:spPr>
      </p:pic>
    </p:spTree>
    <p:extLst>
      <p:ext uri="{BB962C8B-B14F-4D97-AF65-F5344CB8AC3E}">
        <p14:creationId xmlns:p14="http://schemas.microsoft.com/office/powerpoint/2010/main" val="33811872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Version – Database Wizard</a:t>
            </a:r>
          </a:p>
        </p:txBody>
      </p:sp>
      <p:sp>
        <p:nvSpPr>
          <p:cNvPr id="3" name="Content Placeholder 2"/>
          <p:cNvSpPr>
            <a:spLocks noGrp="1"/>
          </p:cNvSpPr>
          <p:nvPr>
            <p:ph type="body" sz="quarter" idx="10"/>
          </p:nvPr>
        </p:nvSpPr>
        <p:spPr>
          <a:xfrm>
            <a:off x="266701" y="1219200"/>
            <a:ext cx="8605838" cy="4724400"/>
          </a:xfrm>
        </p:spPr>
        <p:txBody>
          <a:bodyPr>
            <a:normAutofit/>
          </a:bodyPr>
          <a:lstStyle/>
          <a:p>
            <a:r>
              <a:rPr lang="en-US" sz="1800" dirty="0"/>
              <a:t>Upgrade the Site Database (after restoring)</a:t>
            </a:r>
          </a:p>
        </p:txBody>
      </p:sp>
      <p:pic>
        <p:nvPicPr>
          <p:cNvPr id="7" name="Picture 6"/>
          <p:cNvPicPr>
            <a:picLocks noChangeAspect="1"/>
          </p:cNvPicPr>
          <p:nvPr/>
        </p:nvPicPr>
        <p:blipFill>
          <a:blip r:embed="rId2"/>
          <a:stretch>
            <a:fillRect/>
          </a:stretch>
        </p:blipFill>
        <p:spPr>
          <a:xfrm>
            <a:off x="381000" y="1622007"/>
            <a:ext cx="4530274" cy="1959393"/>
          </a:xfrm>
          <a:prstGeom prst="rect">
            <a:avLst/>
          </a:prstGeom>
        </p:spPr>
      </p:pic>
      <p:pic>
        <p:nvPicPr>
          <p:cNvPr id="9" name="Picture 8"/>
          <p:cNvPicPr>
            <a:picLocks noChangeAspect="1"/>
          </p:cNvPicPr>
          <p:nvPr/>
        </p:nvPicPr>
        <p:blipFill>
          <a:blip r:embed="rId3"/>
          <a:stretch>
            <a:fillRect/>
          </a:stretch>
        </p:blipFill>
        <p:spPr>
          <a:xfrm>
            <a:off x="4603651" y="2156927"/>
            <a:ext cx="4416552" cy="3862873"/>
          </a:xfrm>
          <a:prstGeom prst="rect">
            <a:avLst/>
          </a:prstGeom>
        </p:spPr>
      </p:pic>
    </p:spTree>
    <p:extLst>
      <p:ext uri="{BB962C8B-B14F-4D97-AF65-F5344CB8AC3E}">
        <p14:creationId xmlns:p14="http://schemas.microsoft.com/office/powerpoint/2010/main" val="12307415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Version Command – Project Management</a:t>
            </a:r>
          </a:p>
        </p:txBody>
      </p:sp>
      <p:sp>
        <p:nvSpPr>
          <p:cNvPr id="3" name="Text Placeholder 2">
            <a:extLst>
              <a:ext uri="{FF2B5EF4-FFF2-40B4-BE49-F238E27FC236}">
                <a16:creationId xmlns:a16="http://schemas.microsoft.com/office/drawing/2014/main" id="{D83C8D59-EC9B-4C0F-B9EE-0FE7CD49EB0D}"/>
              </a:ext>
            </a:extLst>
          </p:cNvPr>
          <p:cNvSpPr>
            <a:spLocks noGrp="1"/>
          </p:cNvSpPr>
          <p:nvPr>
            <p:ph type="body" sz="quarter" idx="10"/>
          </p:nvPr>
        </p:nvSpPr>
        <p:spPr/>
        <p:txBody>
          <a:bodyPr/>
          <a:lstStyle/>
          <a:p>
            <a:endParaRPr lang="en-US"/>
          </a:p>
        </p:txBody>
      </p:sp>
      <p:pic>
        <p:nvPicPr>
          <p:cNvPr id="11" name="Content Placeholder 10"/>
          <p:cNvPicPr>
            <a:picLocks noGrp="1" noChangeAspect="1"/>
          </p:cNvPicPr>
          <p:nvPr>
            <p:ph idx="4294967295"/>
          </p:nvPr>
        </p:nvPicPr>
        <p:blipFill>
          <a:blip r:embed="rId2"/>
          <a:stretch>
            <a:fillRect/>
          </a:stretch>
        </p:blipFill>
        <p:spPr>
          <a:xfrm>
            <a:off x="2057400" y="1175043"/>
            <a:ext cx="4679950" cy="4786312"/>
          </a:xfrm>
          <a:prstGeom prst="rect">
            <a:avLst/>
          </a:prstGeom>
        </p:spPr>
      </p:pic>
    </p:spTree>
    <p:extLst>
      <p:ext uri="{BB962C8B-B14F-4D97-AF65-F5344CB8AC3E}">
        <p14:creationId xmlns:p14="http://schemas.microsoft.com/office/powerpoint/2010/main" val="7924709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Version Command – Project Management</a:t>
            </a:r>
          </a:p>
        </p:txBody>
      </p:sp>
      <p:sp>
        <p:nvSpPr>
          <p:cNvPr id="5" name="Text Placeholder 4">
            <a:extLst>
              <a:ext uri="{FF2B5EF4-FFF2-40B4-BE49-F238E27FC236}">
                <a16:creationId xmlns:a16="http://schemas.microsoft.com/office/drawing/2014/main" id="{9E8D3D75-B398-4375-89FE-B7C52D88510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2590800" y="1487415"/>
            <a:ext cx="4168501" cy="4503810"/>
          </a:xfrm>
          <a:prstGeom prst="rect">
            <a:avLst/>
          </a:prstGeom>
        </p:spPr>
      </p:pic>
    </p:spTree>
    <p:extLst>
      <p:ext uri="{BB962C8B-B14F-4D97-AF65-F5344CB8AC3E}">
        <p14:creationId xmlns:p14="http://schemas.microsoft.com/office/powerpoint/2010/main" val="9307498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Version Command – Project Management</a:t>
            </a:r>
          </a:p>
        </p:txBody>
      </p:sp>
      <p:sp>
        <p:nvSpPr>
          <p:cNvPr id="3" name="Text Placeholder 2">
            <a:extLst>
              <a:ext uri="{FF2B5EF4-FFF2-40B4-BE49-F238E27FC236}">
                <a16:creationId xmlns:a16="http://schemas.microsoft.com/office/drawing/2014/main" id="{0F4C27F9-CE2A-456D-944E-ED6242328790}"/>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2"/>
          <a:stretch>
            <a:fillRect/>
          </a:stretch>
        </p:blipFill>
        <p:spPr>
          <a:xfrm>
            <a:off x="2057400" y="1219200"/>
            <a:ext cx="4168775" cy="4471988"/>
          </a:xfrm>
          <a:prstGeom prst="rect">
            <a:avLst/>
          </a:prstGeom>
        </p:spPr>
      </p:pic>
    </p:spTree>
    <p:extLst>
      <p:ext uri="{BB962C8B-B14F-4D97-AF65-F5344CB8AC3E}">
        <p14:creationId xmlns:p14="http://schemas.microsoft.com/office/powerpoint/2010/main" val="2657452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1"/>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62466" name="Rectangle 2"/>
          <p:cNvSpPr>
            <a:spLocks noGrp="1" noChangeArrowheads="1"/>
          </p:cNvSpPr>
          <p:nvPr>
            <p:ph type="title"/>
          </p:nvPr>
        </p:nvSpPr>
        <p:spPr/>
        <p:txBody>
          <a:bodyPr/>
          <a:lstStyle/>
          <a:p>
            <a:r>
              <a:rPr lang="en-US" dirty="0"/>
              <a:t>System Setup: Supported platforms</a:t>
            </a:r>
            <a:br>
              <a:rPr lang="en-US" dirty="0"/>
            </a:br>
            <a:r>
              <a:rPr lang="en-US" dirty="0"/>
              <a:t>Database server</a:t>
            </a:r>
          </a:p>
        </p:txBody>
      </p:sp>
      <p:sp>
        <p:nvSpPr>
          <p:cNvPr id="62467" name="Rectangle 3"/>
          <p:cNvSpPr>
            <a:spLocks noGrp="1" noChangeArrowheads="1"/>
          </p:cNvSpPr>
          <p:nvPr>
            <p:ph type="body" sz="quarter" idx="10"/>
          </p:nvPr>
        </p:nvSpPr>
        <p:spPr>
          <a:noFill/>
        </p:spPr>
        <p:txBody>
          <a:bodyPr>
            <a:noAutofit/>
          </a:bodyPr>
          <a:lstStyle/>
          <a:p>
            <a:pPr eaLnBrk="1" hangingPunct="1">
              <a:lnSpc>
                <a:spcPct val="80000"/>
              </a:lnSpc>
            </a:pPr>
            <a:r>
              <a:rPr lang="en-US" sz="2000" b="1" dirty="0"/>
              <a:t>Supported Operating Systems </a:t>
            </a:r>
          </a:p>
          <a:p>
            <a:pPr lvl="1">
              <a:lnSpc>
                <a:spcPct val="150000"/>
              </a:lnSpc>
            </a:pPr>
            <a:r>
              <a:rPr lang="en-US" sz="1800" dirty="0"/>
              <a:t>Microsoft Windows Server 2016 (Standard or Enterprise)</a:t>
            </a:r>
            <a:endParaRPr lang="en-US" sz="2000" b="1" dirty="0"/>
          </a:p>
          <a:p>
            <a:pPr lvl="1">
              <a:lnSpc>
                <a:spcPct val="150000"/>
              </a:lnSpc>
            </a:pPr>
            <a:r>
              <a:rPr lang="en-US" sz="1800" dirty="0"/>
              <a:t>Oracle Linux 7 (Oracle database only)</a:t>
            </a:r>
          </a:p>
          <a:p>
            <a:pPr eaLnBrk="1" hangingPunct="1">
              <a:lnSpc>
                <a:spcPct val="80000"/>
              </a:lnSpc>
            </a:pPr>
            <a:endParaRPr lang="en-US" sz="2000" b="1" dirty="0"/>
          </a:p>
          <a:p>
            <a:pPr eaLnBrk="1" hangingPunct="1">
              <a:lnSpc>
                <a:spcPct val="80000"/>
              </a:lnSpc>
            </a:pPr>
            <a:r>
              <a:rPr lang="en-US" sz="2000" b="1" dirty="0"/>
              <a:t>Supported Database Servers</a:t>
            </a:r>
          </a:p>
          <a:p>
            <a:pPr lvl="1">
              <a:lnSpc>
                <a:spcPct val="150000"/>
              </a:lnSpc>
            </a:pPr>
            <a:r>
              <a:rPr lang="en-US" sz="1800" dirty="0"/>
              <a:t>Microsoft SQL Server 2016 (Standard edition for stand-alone environments; Enterprise edition for Global Workshare environments; 64-bit)</a:t>
            </a:r>
            <a:endParaRPr lang="en-US" sz="2000" b="1" dirty="0"/>
          </a:p>
          <a:p>
            <a:pPr lvl="1">
              <a:lnSpc>
                <a:spcPct val="150000"/>
              </a:lnSpc>
            </a:pPr>
            <a:r>
              <a:rPr lang="en-US" sz="1800" dirty="0"/>
              <a:t>Oracle 12c Release 2 (12.2.0.1) (Enterprise or Standard Edition 2; 64-bit)</a:t>
            </a:r>
          </a:p>
          <a:p>
            <a:pPr lvl="2"/>
            <a:r>
              <a:rPr lang="en-US" sz="1700" dirty="0"/>
              <a:t>If you are going to use Oracle in a Global Workshare configuration, you also need Oracle </a:t>
            </a:r>
            <a:r>
              <a:rPr lang="en-US" sz="1700" dirty="0" err="1"/>
              <a:t>GoldenGate</a:t>
            </a:r>
            <a:r>
              <a:rPr lang="en-US" sz="1700" dirty="0"/>
              <a:t> 12.3.0.1.2, which is separately purchased from Oracle</a:t>
            </a:r>
          </a:p>
          <a:p>
            <a:pPr lvl="1">
              <a:lnSpc>
                <a:spcPct val="150000"/>
              </a:lnSpc>
            </a:pPr>
            <a:r>
              <a:rPr lang="en-US" sz="1800" dirty="0"/>
              <a:t>Oracle Linux 7 does not support a Global Workshare configuration</a:t>
            </a:r>
          </a:p>
          <a:p>
            <a:pPr lvl="1">
              <a:lnSpc>
                <a:spcPct val="80000"/>
              </a:lnSpc>
            </a:pPr>
            <a:endParaRPr lang="en-US" sz="20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Version Command – Project Management</a:t>
            </a:r>
          </a:p>
        </p:txBody>
      </p:sp>
      <p:sp>
        <p:nvSpPr>
          <p:cNvPr id="3" name="Text Placeholder 2">
            <a:extLst>
              <a:ext uri="{FF2B5EF4-FFF2-40B4-BE49-F238E27FC236}">
                <a16:creationId xmlns:a16="http://schemas.microsoft.com/office/drawing/2014/main" id="{93994069-1D44-426C-9082-D10E2B02E36F}"/>
              </a:ext>
            </a:extLst>
          </p:cNvPr>
          <p:cNvSpPr>
            <a:spLocks noGrp="1"/>
          </p:cNvSpPr>
          <p:nvPr>
            <p:ph type="body" sz="quarter" idx="10"/>
          </p:nvPr>
        </p:nvSpPr>
        <p:spPr/>
        <p:txBody>
          <a:bodyPr/>
          <a:lstStyle/>
          <a:p>
            <a:endParaRPr lang="en-US"/>
          </a:p>
        </p:txBody>
      </p:sp>
      <p:pic>
        <p:nvPicPr>
          <p:cNvPr id="8" name="Picture 7"/>
          <p:cNvPicPr>
            <a:picLocks noChangeAspect="1"/>
          </p:cNvPicPr>
          <p:nvPr/>
        </p:nvPicPr>
        <p:blipFill>
          <a:blip r:embed="rId2"/>
          <a:stretch>
            <a:fillRect/>
          </a:stretch>
        </p:blipFill>
        <p:spPr>
          <a:xfrm>
            <a:off x="2152440" y="2518331"/>
            <a:ext cx="4839119" cy="1821338"/>
          </a:xfrm>
          <a:prstGeom prst="rect">
            <a:avLst/>
          </a:prstGeom>
        </p:spPr>
      </p:pic>
    </p:spTree>
    <p:extLst>
      <p:ext uri="{BB962C8B-B14F-4D97-AF65-F5344CB8AC3E}">
        <p14:creationId xmlns:p14="http://schemas.microsoft.com/office/powerpoint/2010/main" val="5004430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Smart 3D Automation Toolkit</a:t>
            </a:r>
          </a:p>
        </p:txBody>
      </p:sp>
    </p:spTree>
    <p:extLst>
      <p:ext uri="{BB962C8B-B14F-4D97-AF65-F5344CB8AC3E}">
        <p14:creationId xmlns:p14="http://schemas.microsoft.com/office/powerpoint/2010/main" val="25503778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r>
              <a:rPr lang="en-US" dirty="0"/>
              <a:t>Smart 3D Automation Toolkit</a:t>
            </a:r>
          </a:p>
        </p:txBody>
      </p:sp>
      <p:sp>
        <p:nvSpPr>
          <p:cNvPr id="390146" name="Rectangle 3"/>
          <p:cNvSpPr>
            <a:spLocks noGrp="1" noChangeArrowheads="1"/>
          </p:cNvSpPr>
          <p:nvPr>
            <p:ph sz="half" idx="1"/>
          </p:nvPr>
        </p:nvSpPr>
        <p:spPr>
          <a:xfrm>
            <a:off x="270498" y="1447492"/>
            <a:ext cx="1405902" cy="4466612"/>
          </a:xfrm>
        </p:spPr>
        <p:txBody>
          <a:bodyPr>
            <a:normAutofit/>
          </a:bodyPr>
          <a:lstStyle/>
          <a:p>
            <a:endParaRPr lang="en-US" sz="2000" dirty="0"/>
          </a:p>
        </p:txBody>
      </p:sp>
      <p:sp>
        <p:nvSpPr>
          <p:cNvPr id="3" name="Content Placeholder 2">
            <a:extLst>
              <a:ext uri="{FF2B5EF4-FFF2-40B4-BE49-F238E27FC236}">
                <a16:creationId xmlns:a16="http://schemas.microsoft.com/office/drawing/2014/main" id="{ECF6C530-27DC-4FB6-9354-208813D5C463}"/>
              </a:ext>
            </a:extLst>
          </p:cNvPr>
          <p:cNvSpPr>
            <a:spLocks noGrp="1"/>
          </p:cNvSpPr>
          <p:nvPr>
            <p:ph sz="half" idx="2"/>
          </p:nvPr>
        </p:nvSpPr>
        <p:spPr>
          <a:xfrm>
            <a:off x="2057400" y="1447492"/>
            <a:ext cx="6807764" cy="4466612"/>
          </a:xfrm>
        </p:spPr>
        <p:txBody>
          <a:bodyPr/>
          <a:lstStyle/>
          <a:p>
            <a:r>
              <a:rPr lang="en-US" sz="1600" dirty="0"/>
              <a:t>Tool is available on Intergraph</a:t>
            </a:r>
            <a:r>
              <a:rPr lang="en-US" sz="1600" baseline="30000" dirty="0"/>
              <a:t>®</a:t>
            </a:r>
            <a:r>
              <a:rPr lang="en-US" sz="1600" dirty="0"/>
              <a:t> Smart Support site (Previously known as </a:t>
            </a:r>
            <a:r>
              <a:rPr lang="en-US" sz="1600" dirty="0" err="1"/>
              <a:t>eCustomer</a:t>
            </a:r>
            <a:r>
              <a:rPr lang="en-US" sz="1600" dirty="0"/>
              <a:t> site)</a:t>
            </a:r>
          </a:p>
          <a:p>
            <a:r>
              <a:rPr lang="en-US" sz="1600" dirty="0"/>
              <a:t>Tutorial and Videos are available to download on  the same site</a:t>
            </a:r>
          </a:p>
          <a:p>
            <a:r>
              <a:rPr lang="en-US" sz="1600" dirty="0"/>
              <a:t>Installation is easy and is compatible with all Smart 3D versions</a:t>
            </a:r>
          </a:p>
          <a:p>
            <a:r>
              <a:rPr lang="en-US" sz="1600" dirty="0"/>
              <a:t>Toolbar can be accessed by tapping Shift key thrice (Shift-Shift-Shift)</a:t>
            </a:r>
          </a:p>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620795" cy="513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640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3D Automation Toolkit</a:t>
            </a:r>
          </a:p>
        </p:txBody>
      </p:sp>
      <p:sp>
        <p:nvSpPr>
          <p:cNvPr id="6" name="Content Placeholder 5">
            <a:extLst>
              <a:ext uri="{FF2B5EF4-FFF2-40B4-BE49-F238E27FC236}">
                <a16:creationId xmlns:a16="http://schemas.microsoft.com/office/drawing/2014/main" id="{9A3099BA-49CF-48F5-AD63-2F9605445FE9}"/>
              </a:ext>
            </a:extLst>
          </p:cNvPr>
          <p:cNvSpPr>
            <a:spLocks noGrp="1"/>
          </p:cNvSpPr>
          <p:nvPr>
            <p:ph sz="half" idx="2"/>
          </p:nvPr>
        </p:nvSpPr>
        <p:spPr>
          <a:xfrm>
            <a:off x="685800" y="1371600"/>
            <a:ext cx="8179364" cy="4572000"/>
          </a:xfrm>
        </p:spPr>
        <p:txBody>
          <a:bodyPr/>
          <a:lstStyle/>
          <a:p>
            <a:r>
              <a:rPr lang="en-US" sz="1600" dirty="0"/>
              <a:t>Commands used for administrative workflows:</a:t>
            </a:r>
          </a:p>
          <a:p>
            <a:pPr marL="0" indent="0">
              <a:spcBef>
                <a:spcPts val="0"/>
              </a:spcBef>
              <a:spcAft>
                <a:spcPts val="0"/>
              </a:spcAft>
              <a:buNone/>
            </a:pPr>
            <a:r>
              <a:rPr lang="en-US" sz="1400" dirty="0"/>
              <a:t>     </a:t>
            </a:r>
          </a:p>
          <a:p>
            <a:pPr marL="0" indent="0">
              <a:spcBef>
                <a:spcPts val="0"/>
              </a:spcBef>
              <a:spcAft>
                <a:spcPts val="0"/>
              </a:spcAft>
              <a:buNone/>
            </a:pPr>
            <a:r>
              <a:rPr lang="en-US" sz="1200" dirty="0"/>
              <a:t> </a:t>
            </a:r>
          </a:p>
          <a:p>
            <a:pPr marL="0" indent="0">
              <a:spcBef>
                <a:spcPts val="0"/>
              </a:spcBef>
              <a:spcAft>
                <a:spcPts val="0"/>
              </a:spcAft>
              <a:buNone/>
            </a:pPr>
            <a:endParaRPr lang="en-US" sz="1200" dirty="0"/>
          </a:p>
          <a:p>
            <a:pPr>
              <a:spcBef>
                <a:spcPts val="0"/>
              </a:spcBef>
              <a:spcAft>
                <a:spcPts val="0"/>
              </a:spcAft>
              <a:buFontTx/>
              <a:buChar char="-"/>
            </a:pPr>
            <a:r>
              <a:rPr lang="en-US" sz="1400" dirty="0"/>
              <a:t>Select Set browser </a:t>
            </a:r>
          </a:p>
          <a:p>
            <a:pPr>
              <a:spcBef>
                <a:spcPts val="0"/>
              </a:spcBef>
              <a:spcAft>
                <a:spcPts val="0"/>
              </a:spcAft>
              <a:buFontTx/>
              <a:buChar char="-"/>
            </a:pPr>
            <a:endParaRPr lang="en-US" sz="1400" dirty="0"/>
          </a:p>
          <a:p>
            <a:pPr>
              <a:lnSpc>
                <a:spcPct val="250000"/>
              </a:lnSpc>
              <a:spcBef>
                <a:spcPts val="0"/>
              </a:spcBef>
              <a:spcAft>
                <a:spcPts val="0"/>
              </a:spcAft>
              <a:buFontTx/>
              <a:buChar char="-"/>
            </a:pPr>
            <a:r>
              <a:rPr lang="en-US" sz="1400" dirty="0"/>
              <a:t>Export styles, Style Rules and filters </a:t>
            </a:r>
          </a:p>
          <a:p>
            <a:pPr>
              <a:lnSpc>
                <a:spcPct val="250000"/>
              </a:lnSpc>
              <a:spcBef>
                <a:spcPts val="0"/>
              </a:spcBef>
              <a:spcAft>
                <a:spcPts val="0"/>
              </a:spcAft>
              <a:buFontTx/>
              <a:buChar char="-"/>
            </a:pPr>
            <a:endParaRPr lang="en-US" sz="1400" dirty="0"/>
          </a:p>
          <a:p>
            <a:pPr>
              <a:lnSpc>
                <a:spcPct val="250000"/>
              </a:lnSpc>
              <a:spcBef>
                <a:spcPts val="0"/>
              </a:spcBef>
              <a:spcAft>
                <a:spcPts val="0"/>
              </a:spcAft>
              <a:buFontTx/>
              <a:buChar char="-"/>
            </a:pPr>
            <a:r>
              <a:rPr lang="en-US" sz="1400" dirty="0"/>
              <a:t>Import styles, Style Rules and filters </a:t>
            </a:r>
          </a:p>
          <a:p>
            <a:pPr marL="0" indent="0">
              <a:lnSpc>
                <a:spcPct val="250000"/>
              </a:lnSpc>
              <a:buNone/>
            </a:pPr>
            <a:r>
              <a:rPr lang="en-US" sz="1400" dirty="0"/>
              <a:t>- Filter options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2600"/>
            <a:ext cx="939584" cy="71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674" y="2628899"/>
            <a:ext cx="134956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674" y="3691630"/>
            <a:ext cx="1466599" cy="45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572000"/>
            <a:ext cx="76771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030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Software prerequisites</a:t>
            </a:r>
            <a:br>
              <a:rPr lang="en-US" dirty="0"/>
            </a:br>
            <a:r>
              <a:rPr lang="en-US" dirty="0"/>
              <a:t>Database server</a:t>
            </a:r>
          </a:p>
        </p:txBody>
      </p:sp>
      <p:sp>
        <p:nvSpPr>
          <p:cNvPr id="3" name="Content Placeholder 2"/>
          <p:cNvSpPr>
            <a:spLocks noGrp="1"/>
          </p:cNvSpPr>
          <p:nvPr>
            <p:ph type="body" sz="quarter" idx="10"/>
          </p:nvPr>
        </p:nvSpPr>
        <p:spPr/>
        <p:txBody>
          <a:bodyPr/>
          <a:lstStyle/>
          <a:p>
            <a:pPr marL="914400" lvl="2" indent="0">
              <a:lnSpc>
                <a:spcPct val="80000"/>
              </a:lnSpc>
              <a:buNone/>
            </a:pPr>
            <a:endParaRPr lang="en-US" sz="1900" dirty="0"/>
          </a:p>
          <a:p>
            <a:pPr>
              <a:lnSpc>
                <a:spcPct val="80000"/>
              </a:lnSpc>
            </a:pPr>
            <a:r>
              <a:rPr lang="en-US" sz="2000" b="1" dirty="0"/>
              <a:t>Software prerequisites</a:t>
            </a:r>
          </a:p>
          <a:p>
            <a:pPr lvl="1">
              <a:lnSpc>
                <a:spcPct val="150000"/>
              </a:lnSpc>
            </a:pPr>
            <a:r>
              <a:rPr lang="en-US" sz="2000" dirty="0"/>
              <a:t>Adobe Reader or equivalent PDF reading software</a:t>
            </a:r>
          </a:p>
          <a:p>
            <a:pPr lvl="1">
              <a:lnSpc>
                <a:spcPct val="150000"/>
              </a:lnSpc>
            </a:pPr>
            <a:r>
              <a:rPr lang="en-US" sz="2000" dirty="0"/>
              <a:t>Microsoft XML Core Services (MSXML) 6.0 SP1 (Database server only)</a:t>
            </a:r>
          </a:p>
          <a:p>
            <a:pPr lvl="1">
              <a:lnSpc>
                <a:spcPct val="150000"/>
              </a:lnSpc>
            </a:pPr>
            <a:r>
              <a:rPr lang="en-US" sz="2000" dirty="0"/>
              <a:t>Microsoft .NET 4.6 or later</a:t>
            </a:r>
            <a:endParaRPr lang="en-US" sz="1900" dirty="0"/>
          </a:p>
          <a:p>
            <a:pPr marL="0" indent="0">
              <a:buNone/>
            </a:pPr>
            <a:endParaRPr lang="en-US" dirty="0"/>
          </a:p>
        </p:txBody>
      </p:sp>
    </p:spTree>
    <p:extLst>
      <p:ext uri="{BB962C8B-B14F-4D97-AF65-F5344CB8AC3E}">
        <p14:creationId xmlns:p14="http://schemas.microsoft.com/office/powerpoint/2010/main" val="7484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2"/>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64514" name="Rectangle 2"/>
          <p:cNvSpPr>
            <a:spLocks noGrp="1" noChangeArrowheads="1"/>
          </p:cNvSpPr>
          <p:nvPr>
            <p:ph type="title"/>
          </p:nvPr>
        </p:nvSpPr>
        <p:spPr/>
        <p:txBody>
          <a:bodyPr/>
          <a:lstStyle/>
          <a:p>
            <a:r>
              <a:rPr lang="en-US" dirty="0"/>
              <a:t>System Setup: Installation of Smart 3D</a:t>
            </a:r>
            <a:br>
              <a:rPr lang="en-US" dirty="0"/>
            </a:br>
            <a:r>
              <a:rPr lang="en-US" dirty="0"/>
              <a:t>Reference Data – Name Generator</a:t>
            </a:r>
          </a:p>
        </p:txBody>
      </p:sp>
      <p:sp>
        <p:nvSpPr>
          <p:cNvPr id="64515" name="Rectangle 3"/>
          <p:cNvSpPr>
            <a:spLocks noGrp="1" noChangeArrowheads="1"/>
          </p:cNvSpPr>
          <p:nvPr>
            <p:ph type="body" sz="quarter" idx="10"/>
          </p:nvPr>
        </p:nvSpPr>
        <p:spPr/>
        <p:txBody>
          <a:bodyPr>
            <a:normAutofit/>
          </a:bodyPr>
          <a:lstStyle/>
          <a:p>
            <a:pPr eaLnBrk="1" hangingPunct="1"/>
            <a:r>
              <a:rPr lang="en-US" sz="2000" b="1" dirty="0"/>
              <a:t>Reference Data</a:t>
            </a:r>
          </a:p>
          <a:p>
            <a:pPr eaLnBrk="1" hangingPunct="1"/>
            <a:endParaRPr lang="en-US" sz="2000" dirty="0"/>
          </a:p>
          <a:p>
            <a:pPr lvl="1"/>
            <a:r>
              <a:rPr lang="en-US" sz="1800" dirty="0"/>
              <a:t>Shared Content files</a:t>
            </a:r>
          </a:p>
          <a:p>
            <a:pPr lvl="1"/>
            <a:r>
              <a:rPr lang="en-US" sz="1800" dirty="0"/>
              <a:t>Database Templates</a:t>
            </a:r>
          </a:p>
          <a:p>
            <a:pPr lvl="1"/>
            <a:r>
              <a:rPr lang="en-US" sz="1800" dirty="0"/>
              <a:t>Oracle initialization scripts</a:t>
            </a:r>
          </a:p>
          <a:p>
            <a:pPr lvl="1"/>
            <a:endParaRPr lang="en-US" sz="1800" dirty="0"/>
          </a:p>
          <a:p>
            <a:pPr eaLnBrk="1" hangingPunct="1"/>
            <a:r>
              <a:rPr lang="en-US" sz="2000" b="1" dirty="0"/>
              <a:t>Name Generator Service</a:t>
            </a:r>
          </a:p>
          <a:p>
            <a:pPr lvl="1"/>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this class</a:t>
            </a:r>
            <a:endParaRPr lang="en-GB" dirty="0"/>
          </a:p>
        </p:txBody>
      </p:sp>
      <p:sp>
        <p:nvSpPr>
          <p:cNvPr id="3" name="Content Placeholder 2"/>
          <p:cNvSpPr>
            <a:spLocks noGrp="1"/>
          </p:cNvSpPr>
          <p:nvPr>
            <p:ph type="body" sz="quarter" idx="10"/>
          </p:nvPr>
        </p:nvSpPr>
        <p:spPr/>
        <p:txBody>
          <a:bodyPr/>
          <a:lstStyle/>
          <a:p>
            <a:r>
              <a:rPr lang="en-US" sz="2000" dirty="0"/>
              <a:t>Experience with Microsoft Windows Operating System architecture</a:t>
            </a:r>
          </a:p>
          <a:p>
            <a:r>
              <a:rPr lang="en-US" sz="2000" dirty="0"/>
              <a:t>Experience with Microsoft SQL Server 2016 or Oracle 12c database server administration</a:t>
            </a:r>
          </a:p>
          <a:p>
            <a:r>
              <a:rPr lang="en-US" sz="2000" dirty="0"/>
              <a:t>Knowledge of 3D Plant Design CAD Concepts </a:t>
            </a:r>
          </a:p>
          <a:p>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Installation of Smart 3D</a:t>
            </a:r>
            <a:br>
              <a:rPr lang="en-US" dirty="0"/>
            </a:br>
            <a:r>
              <a:rPr lang="en-US" dirty="0"/>
              <a:t>Reference Data</a:t>
            </a:r>
          </a:p>
        </p:txBody>
      </p:sp>
      <p:sp>
        <p:nvSpPr>
          <p:cNvPr id="3" name="Text Placeholder 2">
            <a:extLst>
              <a:ext uri="{FF2B5EF4-FFF2-40B4-BE49-F238E27FC236}">
                <a16:creationId xmlns:a16="http://schemas.microsoft.com/office/drawing/2014/main" id="{6C8BA8AA-5309-485B-87EA-EDAA7A6698E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EC144C2-D6DC-4A90-997E-108D378B448C}"/>
              </a:ext>
            </a:extLst>
          </p:cNvPr>
          <p:cNvPicPr>
            <a:picLocks noChangeAspect="1"/>
          </p:cNvPicPr>
          <p:nvPr/>
        </p:nvPicPr>
        <p:blipFill>
          <a:blip r:embed="rId2"/>
          <a:stretch>
            <a:fillRect/>
          </a:stretch>
        </p:blipFill>
        <p:spPr>
          <a:xfrm>
            <a:off x="1295400" y="1143000"/>
            <a:ext cx="5657438" cy="5265014"/>
          </a:xfrm>
          <a:prstGeom prst="rect">
            <a:avLst/>
          </a:prstGeom>
        </p:spPr>
      </p:pic>
    </p:spTree>
    <p:extLst>
      <p:ext uri="{BB962C8B-B14F-4D97-AF65-F5344CB8AC3E}">
        <p14:creationId xmlns:p14="http://schemas.microsoft.com/office/powerpoint/2010/main" val="2292676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Installation of Smart 3D</a:t>
            </a:r>
            <a:br>
              <a:rPr lang="en-US" dirty="0"/>
            </a:br>
            <a:r>
              <a:rPr lang="en-US" dirty="0"/>
              <a:t>Name Generator</a:t>
            </a:r>
          </a:p>
        </p:txBody>
      </p:sp>
      <p:sp>
        <p:nvSpPr>
          <p:cNvPr id="3" name="Text Placeholder 2">
            <a:extLst>
              <a:ext uri="{FF2B5EF4-FFF2-40B4-BE49-F238E27FC236}">
                <a16:creationId xmlns:a16="http://schemas.microsoft.com/office/drawing/2014/main" id="{2C524D73-8498-402D-86DF-8AB972BD6958}"/>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4AE7F76D-0440-42DE-B909-1BCB1F6306B0}"/>
              </a:ext>
            </a:extLst>
          </p:cNvPr>
          <p:cNvPicPr>
            <a:picLocks noChangeAspect="1"/>
          </p:cNvPicPr>
          <p:nvPr/>
        </p:nvPicPr>
        <p:blipFill>
          <a:blip r:embed="rId2"/>
          <a:stretch>
            <a:fillRect/>
          </a:stretch>
        </p:blipFill>
        <p:spPr>
          <a:xfrm>
            <a:off x="1066800" y="1219200"/>
            <a:ext cx="5638800" cy="5224421"/>
          </a:xfrm>
          <a:prstGeom prst="rect">
            <a:avLst/>
          </a:prstGeom>
        </p:spPr>
      </p:pic>
    </p:spTree>
    <p:extLst>
      <p:ext uri="{BB962C8B-B14F-4D97-AF65-F5344CB8AC3E}">
        <p14:creationId xmlns:p14="http://schemas.microsoft.com/office/powerpoint/2010/main" val="17533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System Setup: Installation of Smart 3D Workstation</a:t>
            </a:r>
          </a:p>
        </p:txBody>
      </p:sp>
      <p:sp>
        <p:nvSpPr>
          <p:cNvPr id="67586" name="Rectangle 3"/>
          <p:cNvSpPr>
            <a:spLocks noGrp="1" noChangeArrowheads="1"/>
          </p:cNvSpPr>
          <p:nvPr>
            <p:ph type="body" sz="quarter" idx="10"/>
          </p:nvPr>
        </p:nvSpPr>
        <p:spPr/>
        <p:txBody>
          <a:bodyPr>
            <a:normAutofit/>
          </a:bodyPr>
          <a:lstStyle/>
          <a:p>
            <a:pPr marL="0" indent="3175" eaLnBrk="1" hangingPunct="1"/>
            <a:r>
              <a:rPr lang="en-US" sz="2000" dirty="0"/>
              <a:t>  Applicable Hardware configurations</a:t>
            </a:r>
          </a:p>
          <a:p>
            <a:pPr marL="400050" lvl="1" indent="3175"/>
            <a:r>
              <a:rPr lang="en-US" sz="2000" dirty="0"/>
              <a:t> Administrative Client workstation</a:t>
            </a:r>
          </a:p>
          <a:p>
            <a:pPr marL="400050" lvl="1" indent="3175"/>
            <a:r>
              <a:rPr lang="en-US" sz="2000" dirty="0"/>
              <a:t> Modeling Client workstation</a:t>
            </a:r>
          </a:p>
          <a:p>
            <a:pPr marL="400050" lvl="1" indent="3175"/>
            <a:r>
              <a:rPr lang="en-US" sz="2000" dirty="0"/>
              <a:t> Interference Detection computer/server</a:t>
            </a:r>
          </a:p>
          <a:p>
            <a:pPr marL="400050" lvl="1" indent="3175"/>
            <a:r>
              <a:rPr lang="en-US" sz="2000" dirty="0"/>
              <a:t> Drawing Batch computer/server</a:t>
            </a:r>
          </a:p>
          <a:p>
            <a:pPr marL="400050" lvl="1" indent="3175"/>
            <a:r>
              <a:rPr lang="en-US" sz="2000" dirty="0"/>
              <a:t> Name Generator computer</a:t>
            </a:r>
          </a:p>
          <a:p>
            <a:pPr marL="400050" lvl="1" indent="3175"/>
            <a:r>
              <a:rPr lang="en-US" sz="2000" dirty="0"/>
              <a:t> Duplication and Synchronization computer</a:t>
            </a:r>
          </a:p>
          <a:p>
            <a:pPr marL="400050" lvl="1" indent="3175"/>
            <a:r>
              <a:rPr lang="en-US" sz="2000" dirty="0"/>
              <a:t> Smart 3D Piping Specification Remote computer </a:t>
            </a:r>
          </a:p>
        </p:txBody>
      </p:sp>
      <p:pic>
        <p:nvPicPr>
          <p:cNvPr id="67587" name="Picture 13"/>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12"/>
          <p:cNvPicPr>
            <a:picLocks noChangeAspect="1" noChangeArrowheads="1"/>
          </p:cNvPicPr>
          <p:nvPr/>
        </p:nvPicPr>
        <p:blipFill>
          <a:blip r:embed="rId3" cstate="print"/>
          <a:srcRect/>
          <a:stretch>
            <a:fillRect/>
          </a:stretch>
        </p:blipFill>
        <p:spPr bwMode="black">
          <a:xfrm>
            <a:off x="7635575" y="838200"/>
            <a:ext cx="1171575" cy="1057275"/>
          </a:xfrm>
          <a:prstGeom prst="rect">
            <a:avLst/>
          </a:prstGeom>
          <a:noFill/>
          <a:ln w="9525">
            <a:noFill/>
            <a:miter lim="800000"/>
            <a:headEnd/>
            <a:tailEnd/>
          </a:ln>
        </p:spPr>
      </p:pic>
      <p:sp>
        <p:nvSpPr>
          <p:cNvPr id="69633" name="Rectangle 2"/>
          <p:cNvSpPr>
            <a:spLocks noGrp="1" noChangeArrowheads="1"/>
          </p:cNvSpPr>
          <p:nvPr>
            <p:ph type="title"/>
          </p:nvPr>
        </p:nvSpPr>
        <p:spPr>
          <a:xfrm>
            <a:off x="285751" y="647700"/>
            <a:ext cx="8586788" cy="647700"/>
          </a:xfrm>
        </p:spPr>
        <p:txBody>
          <a:bodyPr/>
          <a:lstStyle/>
          <a:p>
            <a:r>
              <a:rPr lang="en-US" dirty="0"/>
              <a:t>System Setup:  Hardware recommendations Workstation</a:t>
            </a:r>
          </a:p>
        </p:txBody>
      </p:sp>
      <p:sp>
        <p:nvSpPr>
          <p:cNvPr id="69634" name="Rectangle 3"/>
          <p:cNvSpPr>
            <a:spLocks noGrp="1" noChangeArrowheads="1"/>
          </p:cNvSpPr>
          <p:nvPr>
            <p:ph type="body" sz="quarter" idx="10"/>
          </p:nvPr>
        </p:nvSpPr>
        <p:spPr>
          <a:noFill/>
        </p:spPr>
        <p:txBody>
          <a:bodyPr>
            <a:noAutofit/>
          </a:bodyPr>
          <a:lstStyle/>
          <a:p>
            <a:pPr>
              <a:lnSpc>
                <a:spcPct val="80000"/>
              </a:lnSpc>
            </a:pPr>
            <a:r>
              <a:rPr lang="it-IT" sz="2000" dirty="0"/>
              <a:t>Intel Core i7, Quad Core </a:t>
            </a:r>
          </a:p>
          <a:p>
            <a:pPr>
              <a:lnSpc>
                <a:spcPct val="80000"/>
              </a:lnSpc>
            </a:pPr>
            <a:r>
              <a:rPr lang="en-US" sz="2000" dirty="0"/>
              <a:t>6+ GB RAM </a:t>
            </a:r>
          </a:p>
          <a:p>
            <a:pPr>
              <a:lnSpc>
                <a:spcPct val="80000"/>
              </a:lnSpc>
            </a:pPr>
            <a:r>
              <a:rPr lang="en-US" sz="2000" dirty="0"/>
              <a:t>Access to a DVD drive, either locally or through a network connection</a:t>
            </a:r>
          </a:p>
          <a:p>
            <a:pPr>
              <a:lnSpc>
                <a:spcPct val="80000"/>
              </a:lnSpc>
            </a:pPr>
            <a:r>
              <a:rPr lang="en-US" sz="2000" dirty="0"/>
              <a:t>Monitor capable of a minimum of 1280 x 1024 resolution</a:t>
            </a:r>
          </a:p>
          <a:p>
            <a:pPr>
              <a:lnSpc>
                <a:spcPct val="80000"/>
              </a:lnSpc>
            </a:pPr>
            <a:r>
              <a:rPr lang="en-US" sz="2000" dirty="0"/>
              <a:t>1 </a:t>
            </a:r>
            <a:r>
              <a:rPr lang="en-US" sz="2000" dirty="0" err="1"/>
              <a:t>GbE</a:t>
            </a:r>
            <a:r>
              <a:rPr lang="en-US" sz="2000" dirty="0"/>
              <a:t> or higher network interface </a:t>
            </a:r>
          </a:p>
          <a:p>
            <a:pPr>
              <a:lnSpc>
                <a:spcPct val="80000"/>
              </a:lnSpc>
            </a:pPr>
            <a:r>
              <a:rPr lang="en-US" sz="2000" dirty="0"/>
              <a:t>Graphics card designed for 3D intensive applications that meet the following requirements:</a:t>
            </a:r>
          </a:p>
          <a:p>
            <a:pPr lvl="1">
              <a:lnSpc>
                <a:spcPct val="80000"/>
              </a:lnSpc>
            </a:pPr>
            <a:r>
              <a:rPr lang="en-US" sz="1800" dirty="0"/>
              <a:t>32-bit main </a:t>
            </a:r>
            <a:r>
              <a:rPr lang="en-US" sz="1800" dirty="0" err="1"/>
              <a:t>RGBA</a:t>
            </a:r>
            <a:r>
              <a:rPr lang="en-US" sz="1800" dirty="0"/>
              <a:t> pixel buffer </a:t>
            </a:r>
          </a:p>
          <a:p>
            <a:pPr lvl="1">
              <a:lnSpc>
                <a:spcPct val="80000"/>
              </a:lnSpc>
            </a:pPr>
            <a:r>
              <a:rPr lang="en-US" sz="1800" dirty="0"/>
              <a:t>Hardware OpenGL 2.1 support </a:t>
            </a:r>
          </a:p>
          <a:p>
            <a:pPr lvl="1">
              <a:lnSpc>
                <a:spcPct val="80000"/>
              </a:lnSpc>
            </a:pPr>
            <a:r>
              <a:rPr lang="en-US" sz="1800" dirty="0"/>
              <a:t>Hardware Z buffer: 24 bit or higher </a:t>
            </a:r>
          </a:p>
          <a:p>
            <a:pPr lvl="1">
              <a:lnSpc>
                <a:spcPct val="80000"/>
              </a:lnSpc>
            </a:pPr>
            <a:r>
              <a:rPr lang="en-US" sz="1800" dirty="0"/>
              <a:t>256 MB RAM </a:t>
            </a:r>
          </a:p>
          <a:p>
            <a:pPr lvl="1">
              <a:lnSpc>
                <a:spcPct val="80000"/>
              </a:lnSpc>
            </a:pPr>
            <a:r>
              <a:rPr lang="en-US" sz="1800" dirty="0"/>
              <a:t>8-bit stencil buffer </a:t>
            </a:r>
          </a:p>
          <a:p>
            <a:pPr lvl="1">
              <a:lnSpc>
                <a:spcPct val="80000"/>
              </a:lnSpc>
            </a:pPr>
            <a:r>
              <a:rPr lang="en-US" sz="1800" dirty="0"/>
              <a:t>Hardware Alpha blending support </a:t>
            </a:r>
          </a:p>
          <a:p>
            <a:pPr lvl="1">
              <a:lnSpc>
                <a:spcPct val="80000"/>
              </a:lnSpc>
            </a:pPr>
            <a:r>
              <a:rPr lang="en-US" sz="1800" dirty="0"/>
              <a:t>Graphics acceleration set to full </a:t>
            </a:r>
          </a:p>
          <a:p>
            <a:pPr lvl="1">
              <a:lnSpc>
                <a:spcPct val="80000"/>
              </a:lnSpc>
            </a:pPr>
            <a:r>
              <a:rPr lang="en-US" sz="1800" dirty="0"/>
              <a:t>Hardware Anti-aliasing support recommended </a:t>
            </a:r>
          </a:p>
          <a:p>
            <a:pPr lvl="1">
              <a:lnSpc>
                <a:spcPct val="80000"/>
              </a:lnSpc>
            </a:pPr>
            <a:r>
              <a:rPr lang="en-US" sz="1800" dirty="0"/>
              <a:t>Latest available drivers should be installed</a:t>
            </a:r>
          </a:p>
        </p:txBody>
      </p:sp>
      <p:pic>
        <p:nvPicPr>
          <p:cNvPr id="69635" name="Picture 10"/>
          <p:cNvPicPr>
            <a:picLocks noChangeAspect="1" noChangeArrowheads="1"/>
          </p:cNvPicPr>
          <p:nvPr/>
        </p:nvPicPr>
        <p:blipFill>
          <a:blip r:embed="rId4" cstate="print"/>
          <a:srcRect/>
          <a:stretch>
            <a:fillRect/>
          </a:stretch>
        </p:blipFill>
        <p:spPr bwMode="black">
          <a:xfrm>
            <a:off x="7696200" y="5257800"/>
            <a:ext cx="1152525" cy="127635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1"/>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1682" name="Rectangle 4"/>
          <p:cNvSpPr>
            <a:spLocks noGrp="1" noChangeArrowheads="1"/>
          </p:cNvSpPr>
          <p:nvPr>
            <p:ph type="title"/>
          </p:nvPr>
        </p:nvSpPr>
        <p:spPr/>
        <p:txBody>
          <a:bodyPr/>
          <a:lstStyle/>
          <a:p>
            <a:r>
              <a:rPr lang="en-US" dirty="0"/>
              <a:t>System Setup: Supported platforms Workstation</a:t>
            </a:r>
          </a:p>
        </p:txBody>
      </p:sp>
      <p:sp>
        <p:nvSpPr>
          <p:cNvPr id="71683" name="Rectangle 3"/>
          <p:cNvSpPr>
            <a:spLocks noGrp="1" noChangeArrowheads="1"/>
          </p:cNvSpPr>
          <p:nvPr>
            <p:ph type="body" sz="quarter" idx="10"/>
          </p:nvPr>
        </p:nvSpPr>
        <p:spPr>
          <a:xfrm>
            <a:off x="266701" y="1371600"/>
            <a:ext cx="8605838" cy="4724400"/>
          </a:xfrm>
          <a:noFill/>
        </p:spPr>
        <p:txBody>
          <a:bodyPr>
            <a:normAutofit lnSpcReduction="10000"/>
          </a:bodyPr>
          <a:lstStyle/>
          <a:p>
            <a:pPr eaLnBrk="1" hangingPunct="1">
              <a:lnSpc>
                <a:spcPct val="90000"/>
              </a:lnSpc>
            </a:pPr>
            <a:r>
              <a:rPr lang="en-US" sz="2000" b="1" dirty="0"/>
              <a:t>Supported Operating Systems and required service packs</a:t>
            </a:r>
          </a:p>
          <a:p>
            <a:pPr eaLnBrk="1" hangingPunct="1">
              <a:lnSpc>
                <a:spcPct val="90000"/>
              </a:lnSpc>
              <a:buNone/>
            </a:pPr>
            <a:endParaRPr lang="en-US" sz="2000" b="1" dirty="0"/>
          </a:p>
          <a:p>
            <a:pPr lvl="1">
              <a:lnSpc>
                <a:spcPct val="90000"/>
              </a:lnSpc>
            </a:pPr>
            <a:r>
              <a:rPr lang="en-US" sz="2000" dirty="0"/>
              <a:t>Microsoft Windows 7 - Professional or Enterprise SP1 (64-bit)</a:t>
            </a:r>
          </a:p>
          <a:p>
            <a:pPr lvl="1">
              <a:lnSpc>
                <a:spcPct val="90000"/>
              </a:lnSpc>
            </a:pPr>
            <a:r>
              <a:rPr lang="en-US" sz="2000" dirty="0"/>
              <a:t>Microsoft Windows 10 (64-bit)</a:t>
            </a:r>
          </a:p>
          <a:p>
            <a:pPr lvl="1">
              <a:lnSpc>
                <a:spcPct val="90000"/>
              </a:lnSpc>
            </a:pPr>
            <a:r>
              <a:rPr lang="en-US" sz="2000" dirty="0"/>
              <a:t>Microsoft Windows Server 2016 (64-bit) Standard or Enterprise only as a client for Citrix </a:t>
            </a:r>
            <a:r>
              <a:rPr lang="en-US" sz="2000" dirty="0" err="1"/>
              <a:t>XENApp</a:t>
            </a:r>
            <a:r>
              <a:rPr lang="en-US" sz="2000" dirty="0"/>
              <a:t> 7.11 </a:t>
            </a:r>
          </a:p>
          <a:p>
            <a:pPr lvl="1">
              <a:lnSpc>
                <a:spcPct val="90000"/>
              </a:lnSpc>
            </a:pPr>
            <a:endParaRPr lang="en-US" sz="2000" dirty="0"/>
          </a:p>
          <a:p>
            <a:pPr eaLnBrk="1" hangingPunct="1">
              <a:lnSpc>
                <a:spcPct val="90000"/>
              </a:lnSpc>
            </a:pPr>
            <a:r>
              <a:rPr lang="en-US" sz="2000" b="1" dirty="0"/>
              <a:t>Supported database clients and required versions</a:t>
            </a:r>
          </a:p>
          <a:p>
            <a:pPr eaLnBrk="1" hangingPunct="1">
              <a:lnSpc>
                <a:spcPct val="90000"/>
              </a:lnSpc>
            </a:pPr>
            <a:endParaRPr lang="en-US" sz="2000" b="1" dirty="0"/>
          </a:p>
          <a:p>
            <a:pPr lvl="1">
              <a:lnSpc>
                <a:spcPct val="90000"/>
              </a:lnSpc>
            </a:pPr>
            <a:r>
              <a:rPr lang="en-US" sz="2000" dirty="0"/>
              <a:t>Microsoft SQL Server Management Studio 2016 or 2017 (64-bit)</a:t>
            </a:r>
          </a:p>
          <a:p>
            <a:pPr lvl="1">
              <a:lnSpc>
                <a:spcPct val="90000"/>
              </a:lnSpc>
            </a:pPr>
            <a:r>
              <a:rPr lang="en-US" sz="2000" dirty="0"/>
              <a:t>Microsoft SQL Server Native Client 2012 64-bit (11.3.6538.0 or later) (Required for all client computers when using Microsoft SQL Server databases)</a:t>
            </a:r>
          </a:p>
          <a:p>
            <a:pPr lvl="1">
              <a:lnSpc>
                <a:spcPct val="90000"/>
              </a:lnSpc>
            </a:pPr>
            <a:r>
              <a:rPr lang="en-US" sz="2000" dirty="0"/>
              <a:t>Oracle 12c R2 (12.2.0.1); 32-bit Oracle client only (Required for all client computers when using Oracle databases)</a:t>
            </a:r>
          </a:p>
          <a:p>
            <a:pPr lvl="2">
              <a:lnSpc>
                <a:spcPct val="90000"/>
              </a:lnSpc>
            </a:pPr>
            <a:r>
              <a:rPr lang="en-US" sz="1900" dirty="0"/>
              <a:t>NOTE: Oracle Instant client will not work</a:t>
            </a:r>
          </a:p>
          <a:p>
            <a:pPr marL="570309" lvl="1" indent="0">
              <a:lnSpc>
                <a:spcPct val="90000"/>
              </a:lnSpc>
              <a:buClr>
                <a:schemeClr val="tx2"/>
              </a:buClr>
              <a:buNone/>
            </a:pPr>
            <a:endParaRPr lang="en-US" sz="1600" b="1" dirty="0"/>
          </a:p>
          <a:p>
            <a:pPr marL="570309" indent="0">
              <a:lnSpc>
                <a:spcPct val="90000"/>
              </a:lnSpc>
              <a:buNone/>
            </a:pPr>
            <a:endParaRPr lang="en-US" sz="2300" dirty="0"/>
          </a:p>
          <a:p>
            <a:pPr marL="914400" lvl="2" indent="0">
              <a:lnSpc>
                <a:spcPct val="90000"/>
              </a:lnSpc>
              <a:buNone/>
            </a:pP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11"/>
          <p:cNvPicPr>
            <a:picLocks noChangeAspect="1" noChangeArrowheads="1"/>
          </p:cNvPicPr>
          <p:nvPr/>
        </p:nvPicPr>
        <p:blipFill>
          <a:blip r:embed="rId3" cstate="print"/>
          <a:srcRect/>
          <a:stretch>
            <a:fillRect/>
          </a:stretch>
        </p:blipFill>
        <p:spPr bwMode="black">
          <a:xfrm>
            <a:off x="7619999" y="838200"/>
            <a:ext cx="1171575" cy="1057275"/>
          </a:xfrm>
          <a:prstGeom prst="rect">
            <a:avLst/>
          </a:prstGeom>
          <a:noFill/>
          <a:ln w="9525">
            <a:noFill/>
            <a:miter lim="800000"/>
            <a:headEnd/>
            <a:tailEnd/>
          </a:ln>
        </p:spPr>
      </p:pic>
      <p:sp>
        <p:nvSpPr>
          <p:cNvPr id="73730" name="Rectangle 4"/>
          <p:cNvSpPr>
            <a:spLocks noGrp="1" noChangeArrowheads="1"/>
          </p:cNvSpPr>
          <p:nvPr>
            <p:ph type="title"/>
          </p:nvPr>
        </p:nvSpPr>
        <p:spPr/>
        <p:txBody>
          <a:bodyPr/>
          <a:lstStyle/>
          <a:p>
            <a:r>
              <a:rPr lang="en-US" dirty="0"/>
              <a:t>System Setup: Software prerequisites Workstation</a:t>
            </a:r>
          </a:p>
        </p:txBody>
      </p:sp>
      <p:sp>
        <p:nvSpPr>
          <p:cNvPr id="73729" name="Rectangle 3"/>
          <p:cNvSpPr>
            <a:spLocks noGrp="1" noChangeArrowheads="1"/>
          </p:cNvSpPr>
          <p:nvPr>
            <p:ph type="body" sz="quarter" idx="10"/>
          </p:nvPr>
        </p:nvSpPr>
        <p:spPr>
          <a:noFill/>
        </p:spPr>
        <p:txBody>
          <a:bodyPr/>
          <a:lstStyle/>
          <a:p>
            <a:pPr eaLnBrk="1" hangingPunct="1">
              <a:lnSpc>
                <a:spcPct val="90000"/>
              </a:lnSpc>
            </a:pPr>
            <a:r>
              <a:rPr lang="en-US" sz="2000" b="1" dirty="0"/>
              <a:t>Software prerequisites</a:t>
            </a:r>
          </a:p>
          <a:p>
            <a:pPr lvl="1" eaLnBrk="1" hangingPunct="1">
              <a:lnSpc>
                <a:spcPct val="150000"/>
              </a:lnSpc>
            </a:pPr>
            <a:r>
              <a:rPr lang="en-US" sz="2000" dirty="0"/>
              <a:t>Microsoft Edge Browser or Internet Explorer 11 or later</a:t>
            </a:r>
          </a:p>
          <a:p>
            <a:pPr lvl="1" eaLnBrk="1" hangingPunct="1">
              <a:lnSpc>
                <a:spcPct val="150000"/>
              </a:lnSpc>
            </a:pPr>
            <a:r>
              <a:rPr lang="en-US" sz="2000" dirty="0"/>
              <a:t>Adobe Reader 11 or later (or equivalent PDF reader software)</a:t>
            </a:r>
          </a:p>
          <a:p>
            <a:pPr lvl="1" eaLnBrk="1" hangingPunct="1">
              <a:lnSpc>
                <a:spcPct val="150000"/>
              </a:lnSpc>
            </a:pPr>
            <a:r>
              <a:rPr lang="en-US" sz="2000" dirty="0"/>
              <a:t>Microsoft XML Core Services (MSXML) 6.0 SP1</a:t>
            </a:r>
          </a:p>
          <a:p>
            <a:pPr lvl="1" eaLnBrk="1" hangingPunct="1">
              <a:lnSpc>
                <a:spcPct val="150000"/>
              </a:lnSpc>
            </a:pPr>
            <a:r>
              <a:rPr lang="en-US" sz="2000" dirty="0"/>
              <a:t>Microsoft .NET Framework 4.6 or later</a:t>
            </a:r>
          </a:p>
          <a:p>
            <a:pPr lvl="1">
              <a:lnSpc>
                <a:spcPct val="150000"/>
              </a:lnSpc>
            </a:pPr>
            <a:r>
              <a:rPr lang="en-US" sz="2000" dirty="0"/>
              <a:t>Microsoft Office 2016</a:t>
            </a:r>
          </a:p>
          <a:p>
            <a:pPr lvl="1">
              <a:lnSpc>
                <a:spcPct val="150000"/>
              </a:lnSpc>
            </a:pPr>
            <a:r>
              <a:rPr lang="en-US" sz="2000" dirty="0" err="1"/>
              <a:t>SmartPlant</a:t>
            </a:r>
            <a:r>
              <a:rPr lang="en-US" sz="2000" dirty="0"/>
              <a:t> License Manager 2012 (12.0.9) or later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t>System Setup: Optional software Workstation</a:t>
            </a:r>
          </a:p>
        </p:txBody>
      </p:sp>
      <p:sp>
        <p:nvSpPr>
          <p:cNvPr id="78850" name="Rectangle 3"/>
          <p:cNvSpPr>
            <a:spLocks noGrp="1" noChangeArrowheads="1"/>
          </p:cNvSpPr>
          <p:nvPr>
            <p:ph type="body" sz="quarter" idx="10"/>
          </p:nvPr>
        </p:nvSpPr>
        <p:spPr/>
        <p:txBody>
          <a:bodyPr>
            <a:noAutofit/>
          </a:bodyPr>
          <a:lstStyle/>
          <a:p>
            <a:pPr marL="0" indent="3175">
              <a:lnSpc>
                <a:spcPct val="90000"/>
              </a:lnSpc>
            </a:pPr>
            <a:r>
              <a:rPr lang="en-US" sz="2000" b="1" dirty="0"/>
              <a:t>  </a:t>
            </a:r>
            <a:r>
              <a:rPr lang="de-DE" sz="2000" b="1" dirty="0"/>
              <a:t>Intergraph SmartPlant Schema Component 2018</a:t>
            </a:r>
            <a:endParaRPr lang="en-US" sz="1000" b="1" dirty="0"/>
          </a:p>
          <a:p>
            <a:pPr marL="400050" lvl="1" indent="3175">
              <a:lnSpc>
                <a:spcPct val="90000"/>
              </a:lnSpc>
            </a:pPr>
            <a:r>
              <a:rPr lang="en-US" sz="1800" dirty="0"/>
              <a:t>  Allows publishing to SPF or 3D Model generation</a:t>
            </a:r>
          </a:p>
          <a:p>
            <a:pPr marL="400050" lvl="1" indent="3175">
              <a:lnSpc>
                <a:spcPct val="90000"/>
              </a:lnSpc>
            </a:pPr>
            <a:endParaRPr lang="en-US" sz="1000" dirty="0"/>
          </a:p>
          <a:p>
            <a:pPr marL="0" indent="3175">
              <a:lnSpc>
                <a:spcPct val="90000"/>
              </a:lnSpc>
            </a:pPr>
            <a:r>
              <a:rPr lang="en-US" sz="2000" dirty="0"/>
              <a:t>  </a:t>
            </a:r>
            <a:r>
              <a:rPr lang="en-US" sz="2000" b="1" dirty="0"/>
              <a:t>Intergraph Batch Services 2010 SP1 (6.01.10.00)</a:t>
            </a:r>
          </a:p>
          <a:p>
            <a:pPr marL="400050" lvl="1" indent="3175">
              <a:lnSpc>
                <a:spcPct val="90000"/>
              </a:lnSpc>
            </a:pPr>
            <a:r>
              <a:rPr lang="en-US" sz="1800" dirty="0"/>
              <a:t> Allows scheduling commands for batch and/or remote processing</a:t>
            </a:r>
          </a:p>
          <a:p>
            <a:pPr marL="400050" lvl="1" indent="3175">
              <a:lnSpc>
                <a:spcPct val="90000"/>
              </a:lnSpc>
            </a:pPr>
            <a:endParaRPr lang="en-US" sz="1000" dirty="0"/>
          </a:p>
          <a:p>
            <a:pPr marL="0" indent="3175">
              <a:lnSpc>
                <a:spcPct val="90000"/>
              </a:lnSpc>
            </a:pPr>
            <a:r>
              <a:rPr lang="en-US" sz="2000" dirty="0"/>
              <a:t> </a:t>
            </a:r>
            <a:r>
              <a:rPr lang="en-US" sz="2000" b="1" dirty="0"/>
              <a:t> PDS Data Access components</a:t>
            </a:r>
          </a:p>
          <a:p>
            <a:pPr marL="400050" lvl="1" indent="3175">
              <a:lnSpc>
                <a:spcPct val="90000"/>
              </a:lnSpc>
            </a:pPr>
            <a:r>
              <a:rPr lang="en-US" sz="1800" dirty="0"/>
              <a:t>  Allows referencing or export of PDS Projects</a:t>
            </a:r>
          </a:p>
          <a:p>
            <a:pPr marL="400050" lvl="1" indent="0">
              <a:lnSpc>
                <a:spcPct val="90000"/>
              </a:lnSpc>
              <a:buNone/>
            </a:pPr>
            <a:r>
              <a:rPr lang="en-US" sz="1000" b="1" dirty="0"/>
              <a:t> </a:t>
            </a:r>
            <a:r>
              <a:rPr lang="en-US" sz="1000" dirty="0"/>
              <a:t> </a:t>
            </a:r>
          </a:p>
          <a:p>
            <a:pPr marL="0" indent="3175">
              <a:lnSpc>
                <a:spcPct val="90000"/>
              </a:lnSpc>
            </a:pPr>
            <a:r>
              <a:rPr lang="en-US" sz="2200" b="1" dirty="0"/>
              <a:t> Solid Edge Version ST5 and ST10</a:t>
            </a:r>
          </a:p>
          <a:p>
            <a:pPr marL="400050" lvl="1" indent="3175">
              <a:lnSpc>
                <a:spcPct val="90000"/>
              </a:lnSpc>
            </a:pPr>
            <a:r>
              <a:rPr lang="en-US" sz="1800" dirty="0"/>
              <a:t>  May be used for creating equipment symbols</a:t>
            </a:r>
          </a:p>
          <a:p>
            <a:pPr marL="400050" lvl="1" indent="3175">
              <a:lnSpc>
                <a:spcPct val="90000"/>
              </a:lnSpc>
            </a:pPr>
            <a:endParaRPr lang="en-US" sz="1000" dirty="0"/>
          </a:p>
          <a:p>
            <a:pPr marL="0" indent="3175">
              <a:lnSpc>
                <a:spcPct val="90000"/>
              </a:lnSpc>
            </a:pPr>
            <a:r>
              <a:rPr lang="en-US" sz="2000" b="1" dirty="0"/>
              <a:t>  Visual Basic 6.0 (Visual Studio 2013 or higher for .NET API) </a:t>
            </a:r>
          </a:p>
          <a:p>
            <a:pPr marL="400050" lvl="1" indent="3175">
              <a:lnSpc>
                <a:spcPct val="90000"/>
              </a:lnSpc>
            </a:pPr>
            <a:r>
              <a:rPr lang="en-US" sz="1800" dirty="0"/>
              <a:t>  Allows creation of graphic visual basic symbols, macros, custom rules, etc.</a:t>
            </a:r>
          </a:p>
          <a:p>
            <a:pPr marL="400050" lvl="1" indent="3175">
              <a:lnSpc>
                <a:spcPct val="90000"/>
              </a:lnSpc>
            </a:pPr>
            <a:endParaRPr lang="en-US" sz="1000" dirty="0"/>
          </a:p>
          <a:p>
            <a:pPr marL="0" indent="3175">
              <a:lnSpc>
                <a:spcPct val="90000"/>
              </a:lnSpc>
            </a:pPr>
            <a:r>
              <a:rPr lang="en-US" sz="2000" dirty="0"/>
              <a:t>  </a:t>
            </a:r>
            <a:r>
              <a:rPr lang="en-US" sz="2000" b="1" dirty="0"/>
              <a:t>Point Cloud vendor software</a:t>
            </a:r>
          </a:p>
          <a:p>
            <a:pPr marL="400050" lvl="1" indent="3175">
              <a:lnSpc>
                <a:spcPct val="90000"/>
              </a:lnSpc>
            </a:pPr>
            <a:r>
              <a:rPr lang="en-US" sz="1800" dirty="0"/>
              <a:t>  Allows referencing Point Cloud projects in Smart 3D</a:t>
            </a:r>
          </a:p>
        </p:txBody>
      </p:sp>
      <p:pic>
        <p:nvPicPr>
          <p:cNvPr id="78851" name="Picture 11"/>
          <p:cNvPicPr>
            <a:picLocks noChangeAspect="1" noChangeArrowheads="1"/>
          </p:cNvPicPr>
          <p:nvPr/>
        </p:nvPicPr>
        <p:blipFill>
          <a:blip r:embed="rId3" cstate="print"/>
          <a:srcRect/>
          <a:stretch>
            <a:fillRect/>
          </a:stretch>
        </p:blipFill>
        <p:spPr bwMode="black">
          <a:xfrm>
            <a:off x="7722418" y="766763"/>
            <a:ext cx="1171575" cy="10572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848600" y="1015348"/>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266701" y="647700"/>
            <a:ext cx="8605838" cy="492060"/>
          </a:xfrm>
        </p:spPr>
        <p:txBody>
          <a:bodyPr/>
          <a:lstStyle/>
          <a:p>
            <a:pPr>
              <a:lnSpc>
                <a:spcPts val="1700"/>
              </a:lnSpc>
            </a:pPr>
            <a:r>
              <a:rPr lang="en-US" dirty="0"/>
              <a:t>System Setup: Installation of Smart 3D Design /Admin Client Installation</a:t>
            </a:r>
          </a:p>
        </p:txBody>
      </p:sp>
      <p:pic>
        <p:nvPicPr>
          <p:cNvPr id="4" name="Picture 3">
            <a:extLst>
              <a:ext uri="{FF2B5EF4-FFF2-40B4-BE49-F238E27FC236}">
                <a16:creationId xmlns:a16="http://schemas.microsoft.com/office/drawing/2014/main" id="{46D2EB54-6B6D-4D7B-B045-086282966EB1}"/>
              </a:ext>
            </a:extLst>
          </p:cNvPr>
          <p:cNvPicPr>
            <a:picLocks noChangeAspect="1"/>
          </p:cNvPicPr>
          <p:nvPr/>
        </p:nvPicPr>
        <p:blipFill>
          <a:blip r:embed="rId4"/>
          <a:stretch>
            <a:fillRect/>
          </a:stretch>
        </p:blipFill>
        <p:spPr>
          <a:xfrm>
            <a:off x="1219200" y="1295400"/>
            <a:ext cx="5410200" cy="5013763"/>
          </a:xfrm>
          <a:prstGeom prst="rect">
            <a:avLst/>
          </a:prstGeom>
        </p:spPr>
      </p:pic>
      <p:sp>
        <p:nvSpPr>
          <p:cNvPr id="75779" name="Rectangle 3"/>
          <p:cNvSpPr>
            <a:spLocks noGrp="1" noChangeArrowheads="1"/>
          </p:cNvSpPr>
          <p:nvPr>
            <p:ph type="body" sz="quarter" idx="10"/>
          </p:nvPr>
        </p:nvSpPr>
        <p:spPr/>
        <p:txBody>
          <a:bodyPr/>
          <a:lstStyle/>
          <a:p>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533525"/>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 64-bit Services</a:t>
            </a:r>
          </a:p>
        </p:txBody>
      </p:sp>
      <p:sp>
        <p:nvSpPr>
          <p:cNvPr id="75779" name="Rectangle 3"/>
          <p:cNvSpPr>
            <a:spLocks noGrp="1" noChangeArrowheads="1"/>
          </p:cNvSpPr>
          <p:nvPr>
            <p:ph type="body" sz="quarter" idx="10"/>
          </p:nvPr>
        </p:nvSpPr>
        <p:spPr>
          <a:xfrm>
            <a:off x="266701" y="1143000"/>
            <a:ext cx="8605838" cy="5181600"/>
          </a:xfrm>
        </p:spPr>
        <p:txBody>
          <a:bodyPr>
            <a:normAutofit lnSpcReduction="10000"/>
          </a:bodyPr>
          <a:lstStyle/>
          <a:p>
            <a:r>
              <a:rPr lang="en-US" sz="2000" dirty="0"/>
              <a:t>64-bit Services can be used for IFC service and/or Drawing Batch Services</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2000" dirty="0"/>
          </a:p>
          <a:p>
            <a:endParaRPr lang="en-US" sz="2000" dirty="0"/>
          </a:p>
          <a:p>
            <a:pPr marL="0" indent="0">
              <a:buNone/>
            </a:pPr>
            <a:endParaRPr lang="en-US" sz="2000" dirty="0"/>
          </a:p>
          <a:p>
            <a:endParaRPr lang="en-US" sz="2000" dirty="0"/>
          </a:p>
          <a:p>
            <a:endParaRPr lang="en-US" sz="2000" dirty="0"/>
          </a:p>
          <a:p>
            <a:r>
              <a:rPr lang="en-US" sz="2000" dirty="0"/>
              <a:t>These cannot be uninstalled individually.  Need to uninstall Smart 3D software.</a:t>
            </a:r>
          </a:p>
        </p:txBody>
      </p:sp>
      <p:pic>
        <p:nvPicPr>
          <p:cNvPr id="4" name="Picture 3">
            <a:extLst>
              <a:ext uri="{FF2B5EF4-FFF2-40B4-BE49-F238E27FC236}">
                <a16:creationId xmlns:a16="http://schemas.microsoft.com/office/drawing/2014/main" id="{6807573A-54E7-4F9A-A83B-F3D65F94047E}"/>
              </a:ext>
            </a:extLst>
          </p:cNvPr>
          <p:cNvPicPr>
            <a:picLocks noChangeAspect="1"/>
          </p:cNvPicPr>
          <p:nvPr/>
        </p:nvPicPr>
        <p:blipFill>
          <a:blip r:embed="rId4"/>
          <a:stretch>
            <a:fillRect/>
          </a:stretch>
        </p:blipFill>
        <p:spPr>
          <a:xfrm>
            <a:off x="1676400" y="1561488"/>
            <a:ext cx="4343400" cy="4031822"/>
          </a:xfrm>
          <a:prstGeom prst="rect">
            <a:avLst/>
          </a:prstGeom>
        </p:spPr>
      </p:pic>
    </p:spTree>
    <p:extLst>
      <p:ext uri="{BB962C8B-B14F-4D97-AF65-F5344CB8AC3E}">
        <p14:creationId xmlns:p14="http://schemas.microsoft.com/office/powerpoint/2010/main" val="187721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ctrTitle"/>
          </p:nvPr>
        </p:nvSpPr>
        <p:spPr/>
        <p:txBody>
          <a:bodyPr/>
          <a:lstStyle/>
          <a:p>
            <a:r>
              <a:rPr lang="en-US"/>
              <a:t>Setup and Administration Lab</a:t>
            </a:r>
          </a:p>
        </p:txBody>
      </p:sp>
      <p:sp>
        <p:nvSpPr>
          <p:cNvPr id="193538" name="Rectangle 3"/>
          <p:cNvSpPr>
            <a:spLocks noGrp="1" noChangeArrowheads="1"/>
          </p:cNvSpPr>
          <p:nvPr>
            <p:ph type="subTitle" idx="1"/>
          </p:nvPr>
        </p:nvSpPr>
        <p:spPr/>
        <p:txBody>
          <a:bodyPr>
            <a:normAutofit/>
          </a:bodyPr>
          <a:lstStyle/>
          <a:p>
            <a:r>
              <a:rPr lang="en-US" sz="2000" dirty="0"/>
              <a:t>Lab 1</a:t>
            </a:r>
          </a:p>
        </p:txBody>
      </p:sp>
    </p:spTree>
    <p:extLst>
      <p:ext uri="{BB962C8B-B14F-4D97-AF65-F5344CB8AC3E}">
        <p14:creationId xmlns:p14="http://schemas.microsoft.com/office/powerpoint/2010/main" val="409943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t>Agenda</a:t>
            </a:r>
          </a:p>
        </p:txBody>
      </p:sp>
      <p:sp>
        <p:nvSpPr>
          <p:cNvPr id="19458" name="Rectangle 3"/>
          <p:cNvSpPr>
            <a:spLocks noGrp="1" noChangeArrowheads="1"/>
          </p:cNvSpPr>
          <p:nvPr>
            <p:ph type="body" sz="quarter" idx="10"/>
          </p:nvPr>
        </p:nvSpPr>
        <p:spPr/>
        <p:txBody>
          <a:bodyPr/>
          <a:lstStyle/>
          <a:p>
            <a:pPr eaLnBrk="1" hangingPunct="1">
              <a:lnSpc>
                <a:spcPct val="80000"/>
              </a:lnSpc>
              <a:buFont typeface="Wingdings" pitchFamily="2" charset="2"/>
              <a:buNone/>
            </a:pPr>
            <a:r>
              <a:rPr lang="en-US" sz="2000" dirty="0"/>
              <a:t>Day 1</a:t>
            </a:r>
          </a:p>
          <a:p>
            <a:pPr eaLnBrk="1" hangingPunct="1">
              <a:lnSpc>
                <a:spcPct val="80000"/>
              </a:lnSpc>
              <a:buFont typeface="Wingdings" pitchFamily="2" charset="2"/>
              <a:buNone/>
            </a:pPr>
            <a:endParaRPr lang="en-US" sz="2000" dirty="0"/>
          </a:p>
          <a:p>
            <a:pPr eaLnBrk="1" hangingPunct="1">
              <a:lnSpc>
                <a:spcPct val="80000"/>
              </a:lnSpc>
            </a:pPr>
            <a:r>
              <a:rPr lang="en-US" sz="2000" dirty="0"/>
              <a:t>Introduction to Smart 3D (concepts, terminology)</a:t>
            </a:r>
          </a:p>
          <a:p>
            <a:pPr eaLnBrk="1" hangingPunct="1">
              <a:lnSpc>
                <a:spcPct val="80000"/>
              </a:lnSpc>
            </a:pPr>
            <a:r>
              <a:rPr lang="en-US" sz="2000" dirty="0"/>
              <a:t>System Setup</a:t>
            </a:r>
          </a:p>
          <a:p>
            <a:pPr eaLnBrk="1" hangingPunct="1">
              <a:lnSpc>
                <a:spcPct val="80000"/>
              </a:lnSpc>
            </a:pPr>
            <a:r>
              <a:rPr lang="en-US" sz="2000" dirty="0"/>
              <a:t>Project Hardware Sizing</a:t>
            </a:r>
          </a:p>
          <a:p>
            <a:pPr eaLnBrk="1" hangingPunct="1">
              <a:lnSpc>
                <a:spcPct val="80000"/>
              </a:lnSpc>
            </a:pPr>
            <a:r>
              <a:rPr lang="en-US" sz="2000" dirty="0"/>
              <a:t>Project Setup (Database Creation, permissions)</a:t>
            </a:r>
          </a:p>
          <a:p>
            <a:pPr eaLnBrk="1" hangingPunct="1">
              <a:lnSpc>
                <a:spcPct val="80000"/>
              </a:lnSpc>
              <a:buFont typeface="Wingdings" pitchFamily="2" charset="2"/>
              <a:buNone/>
            </a:pPr>
            <a:endParaRPr lang="en-US" sz="2000" dirty="0"/>
          </a:p>
          <a:p>
            <a:pPr eaLnBrk="1" hangingPunct="1">
              <a:lnSpc>
                <a:spcPct val="80000"/>
              </a:lnSpc>
              <a:buFont typeface="Wingdings" pitchFamily="2" charset="2"/>
              <a:buNone/>
            </a:pPr>
            <a:r>
              <a:rPr lang="en-US" sz="2000" dirty="0"/>
              <a:t>Day 2</a:t>
            </a:r>
          </a:p>
          <a:p>
            <a:pPr eaLnBrk="1" hangingPunct="1">
              <a:lnSpc>
                <a:spcPct val="80000"/>
              </a:lnSpc>
              <a:buFont typeface="Wingdings" pitchFamily="2" charset="2"/>
              <a:buNone/>
            </a:pPr>
            <a:endParaRPr lang="en-US" sz="2000" dirty="0"/>
          </a:p>
          <a:p>
            <a:pPr eaLnBrk="1" hangingPunct="1">
              <a:lnSpc>
                <a:spcPct val="80000"/>
              </a:lnSpc>
            </a:pPr>
            <a:r>
              <a:rPr lang="en-US" sz="2000" dirty="0"/>
              <a:t>Backup and Restore</a:t>
            </a:r>
          </a:p>
          <a:p>
            <a:pPr eaLnBrk="1" hangingPunct="1">
              <a:lnSpc>
                <a:spcPct val="80000"/>
              </a:lnSpc>
            </a:pPr>
            <a:r>
              <a:rPr lang="en-US" sz="2000" dirty="0"/>
              <a:t>Project Management (delete models, delete catalogs, hierarchy icons, create catalog)</a:t>
            </a:r>
          </a:p>
          <a:p>
            <a:pPr eaLnBrk="1" hangingPunct="1">
              <a:lnSpc>
                <a:spcPct val="80000"/>
              </a:lnSpc>
            </a:pPr>
            <a:r>
              <a:rPr lang="en-US" sz="2000" dirty="0"/>
              <a:t>Model Organization (Systems hierarchy)</a:t>
            </a:r>
          </a:p>
          <a:p>
            <a:pPr>
              <a:lnSpc>
                <a:spcPct val="80000"/>
              </a:lnSpc>
            </a:pPr>
            <a:r>
              <a:rPr lang="en-US" sz="2000" dirty="0"/>
              <a:t>Smart 3D Common Applications</a:t>
            </a:r>
          </a:p>
          <a:p>
            <a:pPr marL="0" indent="0" eaLnBrk="1" hangingPunct="1">
              <a:lnSpc>
                <a:spcPct val="80000"/>
              </a:lnSpc>
              <a:buNone/>
            </a:pP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Smart 3D Setup</a:t>
            </a:r>
          </a:p>
        </p:txBody>
      </p:sp>
      <p:sp>
        <p:nvSpPr>
          <p:cNvPr id="82946" name="Rectangle 3"/>
          <p:cNvSpPr>
            <a:spLocks noGrp="1" noChangeArrowheads="1"/>
          </p:cNvSpPr>
          <p:nvPr>
            <p:ph type="body" idx="4294967295"/>
          </p:nvPr>
        </p:nvSpPr>
        <p:spPr>
          <a:xfrm>
            <a:off x="1943100" y="5672138"/>
            <a:ext cx="7200900" cy="971550"/>
          </a:xfrm>
        </p:spPr>
        <p:txBody>
          <a:bodyPr>
            <a:normAutofit/>
          </a:bodyPr>
          <a:lstStyle/>
          <a:p>
            <a:pPr eaLnBrk="1" hangingPunct="1"/>
            <a:endParaRPr lang="en-US" sz="2400"/>
          </a:p>
          <a:p>
            <a:pPr eaLnBrk="1" hangingPunct="1"/>
            <a:endParaRPr 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dirty="0"/>
              <a:t>Smart 3D Setup</a:t>
            </a:r>
          </a:p>
        </p:txBody>
      </p:sp>
      <p:sp>
        <p:nvSpPr>
          <p:cNvPr id="88066" name="Rectangle 3"/>
          <p:cNvSpPr>
            <a:spLocks noGrp="1" noChangeArrowheads="1"/>
          </p:cNvSpPr>
          <p:nvPr>
            <p:ph type="body" sz="quarter" idx="10"/>
          </p:nvPr>
        </p:nvSpPr>
        <p:spPr/>
        <p:txBody>
          <a:bodyPr>
            <a:normAutofit/>
          </a:bodyPr>
          <a:lstStyle/>
          <a:p>
            <a:pPr>
              <a:lnSpc>
                <a:spcPct val="90000"/>
              </a:lnSpc>
              <a:buFont typeface="Wingdings" pitchFamily="2" charset="2"/>
              <a:buNone/>
            </a:pPr>
            <a:r>
              <a:rPr lang="en-US" sz="2000" dirty="0"/>
              <a:t>Software versioning is based on the different releases.</a:t>
            </a:r>
          </a:p>
          <a:p>
            <a:pPr>
              <a:lnSpc>
                <a:spcPct val="90000"/>
              </a:lnSpc>
            </a:pPr>
            <a:endParaRPr lang="en-US" sz="2000" dirty="0"/>
          </a:p>
          <a:p>
            <a:pPr>
              <a:lnSpc>
                <a:spcPct val="90000"/>
              </a:lnSpc>
            </a:pPr>
            <a:r>
              <a:rPr lang="en-US" sz="2000" dirty="0"/>
              <a:t>RTM      -	Release To Manufacturing  (CD/DVD)</a:t>
            </a:r>
          </a:p>
          <a:p>
            <a:pPr>
              <a:lnSpc>
                <a:spcPct val="90000"/>
              </a:lnSpc>
            </a:pPr>
            <a:r>
              <a:rPr lang="en-US" sz="2000" dirty="0"/>
              <a:t>Service Packs or Schema Changes</a:t>
            </a:r>
          </a:p>
          <a:p>
            <a:pPr>
              <a:lnSpc>
                <a:spcPct val="90000"/>
              </a:lnSpc>
            </a:pPr>
            <a:r>
              <a:rPr lang="en-US" sz="2000" dirty="0"/>
              <a:t>HotFixes   </a:t>
            </a:r>
          </a:p>
          <a:p>
            <a:pPr>
              <a:lnSpc>
                <a:spcPct val="90000"/>
              </a:lnSpc>
            </a:pPr>
            <a:endParaRPr lang="en-US" sz="2000" dirty="0"/>
          </a:p>
          <a:p>
            <a:pPr>
              <a:lnSpc>
                <a:spcPct val="90000"/>
              </a:lnSpc>
              <a:buFont typeface="Wingdings" pitchFamily="2" charset="2"/>
              <a:buNone/>
            </a:pPr>
            <a:r>
              <a:rPr lang="en-US" sz="2000" dirty="0"/>
              <a:t>Current version:  Smart 3D 2018 (12.00.25.0004)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r>
              <a:rPr lang="en-US" dirty="0"/>
              <a:t>Smart 3D Setup: Silent Install</a:t>
            </a:r>
          </a:p>
        </p:txBody>
      </p:sp>
      <p:sp>
        <p:nvSpPr>
          <p:cNvPr id="90114" name="Rectangle 3"/>
          <p:cNvSpPr>
            <a:spLocks noGrp="1" noChangeArrowheads="1"/>
          </p:cNvSpPr>
          <p:nvPr>
            <p:ph type="body" sz="quarter" idx="10"/>
          </p:nvPr>
        </p:nvSpPr>
        <p:spPr/>
        <p:txBody>
          <a:bodyPr/>
          <a:lstStyle/>
          <a:p>
            <a:r>
              <a:rPr lang="en-US" sz="2000" dirty="0"/>
              <a:t>Smart 3D can be installed through command line</a:t>
            </a:r>
          </a:p>
          <a:p>
            <a:r>
              <a:rPr lang="en-US" sz="2000" dirty="0"/>
              <a:t>Ideal to reduce deployment and maintenance impact</a:t>
            </a:r>
          </a:p>
          <a:p>
            <a:r>
              <a:rPr lang="en-US" sz="2000" dirty="0"/>
              <a:t>Service Packs or Hotfixes support silent install</a:t>
            </a:r>
          </a:p>
          <a:p>
            <a:endParaRPr lang="en-US" dirty="0"/>
          </a:p>
        </p:txBody>
      </p:sp>
      <p:pic>
        <p:nvPicPr>
          <p:cNvPr id="2052" name="Picture 4" descr="C:\Users\athigale\AppData\Local\Temp\SNAGHTML2f6084f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819400"/>
            <a:ext cx="5562600" cy="2810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r>
              <a:rPr lang="en-US" dirty="0"/>
              <a:t>Smart 3D Setup: Silent Install</a:t>
            </a:r>
          </a:p>
        </p:txBody>
      </p:sp>
      <p:sp>
        <p:nvSpPr>
          <p:cNvPr id="92162" name="Rectangle 3"/>
          <p:cNvSpPr>
            <a:spLocks noGrp="1" noChangeArrowheads="1"/>
          </p:cNvSpPr>
          <p:nvPr>
            <p:ph type="body" sz="quarter" idx="10"/>
          </p:nvPr>
        </p:nvSpPr>
        <p:spPr/>
        <p:txBody>
          <a:bodyPr>
            <a:normAutofit/>
          </a:bodyPr>
          <a:lstStyle/>
          <a:p>
            <a:r>
              <a:rPr lang="en-US" sz="2000" dirty="0"/>
              <a:t>S3DInstallation.exe </a:t>
            </a:r>
            <a:r>
              <a:rPr lang="en-US" sz="2000" b="1" dirty="0"/>
              <a:t>SERIALNUMBER</a:t>
            </a:r>
            <a:r>
              <a:rPr lang="en-US" sz="2000" dirty="0"/>
              <a:t>=### </a:t>
            </a:r>
            <a:r>
              <a:rPr lang="en-US" sz="2000" b="1" dirty="0"/>
              <a:t>SLAACCEPT</a:t>
            </a:r>
            <a:r>
              <a:rPr lang="en-US" sz="2000" dirty="0"/>
              <a:t>=YES [INSTALLDIR=&lt;Path&gt;] [X64SERVICES=Yes] [ADDLOCAL=Feature1,Feature2] [REMOVE=Feature1,Feature2]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a:t>Smart 3D Setup</a:t>
            </a:r>
          </a:p>
        </p:txBody>
      </p:sp>
      <p:sp>
        <p:nvSpPr>
          <p:cNvPr id="84993" name="Rectangle 9"/>
          <p:cNvSpPr>
            <a:spLocks noGrp="1" noChangeArrowheads="1"/>
          </p:cNvSpPr>
          <p:nvPr>
            <p:ph type="body" sz="quarter" idx="10"/>
          </p:nvPr>
        </p:nvSpPr>
        <p:spPr/>
        <p:txBody>
          <a:bodyPr/>
          <a:lstStyle/>
          <a:p>
            <a:pPr eaLnBrk="1" hangingPunct="1">
              <a:lnSpc>
                <a:spcPct val="90000"/>
              </a:lnSpc>
            </a:pPr>
            <a:r>
              <a:rPr lang="en-US" sz="2000" dirty="0"/>
              <a:t>Three different ways to configure Smart 3D.</a:t>
            </a:r>
          </a:p>
          <a:p>
            <a:pPr eaLnBrk="1" hangingPunct="1">
              <a:lnSpc>
                <a:spcPct val="90000"/>
              </a:lnSpc>
              <a:buFont typeface="Wingdings" pitchFamily="2" charset="2"/>
              <a:buNone/>
            </a:pPr>
            <a:endParaRPr lang="en-US" sz="2000" dirty="0"/>
          </a:p>
          <a:p>
            <a:pPr eaLnBrk="1" hangingPunct="1">
              <a:lnSpc>
                <a:spcPct val="90000"/>
              </a:lnSpc>
              <a:buFont typeface="Wingdings" pitchFamily="2" charset="2"/>
              <a:buNone/>
            </a:pPr>
            <a:r>
              <a:rPr lang="en-US" sz="2400" b="1" dirty="0"/>
              <a:t>Server</a:t>
            </a:r>
          </a:p>
          <a:p>
            <a:pPr eaLnBrk="1" hangingPunct="1">
              <a:lnSpc>
                <a:spcPct val="90000"/>
              </a:lnSpc>
              <a:buFont typeface="Wingdings" pitchFamily="2" charset="2"/>
              <a:buNone/>
            </a:pPr>
            <a:r>
              <a:rPr lang="en-US" sz="2000" dirty="0"/>
              <a:t>		Name Generator</a:t>
            </a:r>
          </a:p>
          <a:p>
            <a:pPr lvl="1" eaLnBrk="1" hangingPunct="1">
              <a:lnSpc>
                <a:spcPct val="90000"/>
              </a:lnSpc>
              <a:buFont typeface="Arial" charset="0"/>
              <a:buNone/>
            </a:pPr>
            <a:r>
              <a:rPr lang="en-US" sz="2000" dirty="0"/>
              <a:t>		Shared Content</a:t>
            </a:r>
          </a:p>
          <a:p>
            <a:pPr lvl="1" eaLnBrk="1" hangingPunct="1">
              <a:lnSpc>
                <a:spcPct val="90000"/>
              </a:lnSpc>
              <a:buFont typeface="Arial" charset="0"/>
              <a:buNone/>
            </a:pPr>
            <a:endParaRPr lang="en-US" sz="2000" dirty="0"/>
          </a:p>
          <a:p>
            <a:pPr eaLnBrk="1" hangingPunct="1">
              <a:lnSpc>
                <a:spcPct val="90000"/>
              </a:lnSpc>
              <a:buFont typeface="Wingdings" pitchFamily="2" charset="2"/>
              <a:buNone/>
            </a:pPr>
            <a:r>
              <a:rPr lang="en-US" sz="2400" b="1" dirty="0"/>
              <a:t>Workstation</a:t>
            </a:r>
            <a:r>
              <a:rPr lang="en-US" sz="2400" dirty="0"/>
              <a:t> </a:t>
            </a:r>
          </a:p>
          <a:p>
            <a:pPr>
              <a:lnSpc>
                <a:spcPct val="90000"/>
              </a:lnSpc>
              <a:buNone/>
            </a:pPr>
            <a:endParaRPr lang="en-US" dirty="0"/>
          </a:p>
          <a:p>
            <a:pPr>
              <a:lnSpc>
                <a:spcPct val="90000"/>
              </a:lnSpc>
              <a:buNone/>
            </a:pPr>
            <a:r>
              <a:rPr lang="en-US" dirty="0"/>
              <a:t>		</a:t>
            </a:r>
            <a:r>
              <a:rPr lang="en-US" sz="2000" dirty="0"/>
              <a:t>Project Management</a:t>
            </a:r>
          </a:p>
          <a:p>
            <a:pPr>
              <a:lnSpc>
                <a:spcPct val="90000"/>
              </a:lnSpc>
              <a:buNone/>
            </a:pPr>
            <a:r>
              <a:rPr lang="en-US" sz="2000" dirty="0"/>
              <a:t>		</a:t>
            </a:r>
            <a:r>
              <a:rPr lang="en-US" sz="2000" dirty="0" err="1"/>
              <a:t>Bulkload</a:t>
            </a:r>
            <a:endParaRPr lang="en-US" sz="2000" dirty="0"/>
          </a:p>
          <a:p>
            <a:pPr>
              <a:lnSpc>
                <a:spcPct val="90000"/>
              </a:lnSpc>
              <a:buNone/>
            </a:pPr>
            <a:r>
              <a:rPr lang="en-US" sz="2000" dirty="0"/>
              <a:t>		</a:t>
            </a:r>
            <a:r>
              <a:rPr lang="en-US" sz="2000" dirty="0" err="1"/>
              <a:t>IFC</a:t>
            </a:r>
            <a:r>
              <a:rPr lang="en-US" sz="2000" dirty="0"/>
              <a:t>…</a:t>
            </a:r>
          </a:p>
        </p:txBody>
      </p:sp>
      <p:sp>
        <p:nvSpPr>
          <p:cNvPr id="84995" name="Rectangle 4"/>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s-ES"/>
          </a:p>
        </p:txBody>
      </p:sp>
      <p:sp>
        <p:nvSpPr>
          <p:cNvPr id="4104" name="Text Box 8"/>
          <p:cNvSpPr txBox="1">
            <a:spLocks noChangeArrowheads="1"/>
          </p:cNvSpPr>
          <p:nvPr/>
        </p:nvSpPr>
        <p:spPr bwMode="auto">
          <a:xfrm>
            <a:off x="6248400" y="3444081"/>
            <a:ext cx="2236788" cy="579438"/>
          </a:xfrm>
          <a:prstGeom prst="rect">
            <a:avLst/>
          </a:prstGeom>
          <a:noFill/>
          <a:ln w="9525">
            <a:noFill/>
            <a:miter lim="800000"/>
            <a:headEnd/>
            <a:tailEnd/>
          </a:ln>
        </p:spPr>
        <p:txBody>
          <a:bodyPr wrap="none">
            <a:spAutoFit/>
          </a:bodyPr>
          <a:lstStyle/>
          <a:p>
            <a:r>
              <a:rPr lang="es-ES" sz="3200" dirty="0" err="1"/>
              <a:t>Standalone</a:t>
            </a:r>
            <a:endParaRPr lang="es-ES" sz="3200" dirty="0"/>
          </a:p>
        </p:txBody>
      </p:sp>
      <p:sp>
        <p:nvSpPr>
          <p:cNvPr id="84999" name="AutoShape 16"/>
          <p:cNvSpPr>
            <a:spLocks noChangeArrowheads="1"/>
          </p:cNvSpPr>
          <p:nvPr/>
        </p:nvSpPr>
        <p:spPr bwMode="auto">
          <a:xfrm>
            <a:off x="5046406" y="3384550"/>
            <a:ext cx="1032387" cy="698500"/>
          </a:xfrm>
          <a:prstGeom prst="rightArrow">
            <a:avLst>
              <a:gd name="adj1" fmla="val 50000"/>
              <a:gd name="adj2" fmla="val 53788"/>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en-US"/>
          </a:p>
        </p:txBody>
      </p:sp>
      <p:sp>
        <p:nvSpPr>
          <p:cNvPr id="40968" name="AutoShape 11"/>
          <p:cNvSpPr>
            <a:spLocks/>
          </p:cNvSpPr>
          <p:nvPr/>
        </p:nvSpPr>
        <p:spPr bwMode="black">
          <a:xfrm>
            <a:off x="4038600" y="1828800"/>
            <a:ext cx="838200" cy="3810000"/>
          </a:xfrm>
          <a:prstGeom prst="rightBrace">
            <a:avLst>
              <a:gd name="adj1" fmla="val 26515"/>
              <a:gd name="adj2" fmla="val 50000"/>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pPr eaLnBrk="0" hangingPunct="0"/>
            <a:endParaRPr lang="en-US"/>
          </a:p>
        </p:txBody>
      </p:sp>
      <p:sp>
        <p:nvSpPr>
          <p:cNvPr id="3" name="TextBox 2"/>
          <p:cNvSpPr txBox="1"/>
          <p:nvPr/>
        </p:nvSpPr>
        <p:spPr>
          <a:xfrm>
            <a:off x="838200" y="5791200"/>
            <a:ext cx="7646988" cy="523220"/>
          </a:xfrm>
          <a:prstGeom prst="rect">
            <a:avLst/>
          </a:prstGeom>
          <a:noFill/>
        </p:spPr>
        <p:txBody>
          <a:bodyPr wrap="square" rtlCol="0">
            <a:spAutoFit/>
          </a:bodyPr>
          <a:lstStyle/>
          <a:p>
            <a:pPr algn="ctr"/>
            <a:r>
              <a:rPr lang="en-US" sz="2800" dirty="0"/>
              <a:t>Global </a:t>
            </a:r>
            <a:r>
              <a:rPr lang="en-US" sz="2800" dirty="0" err="1"/>
              <a:t>Workshare</a:t>
            </a:r>
            <a:r>
              <a:rPr lang="en-US" sz="2800" dirty="0"/>
              <a:t> Configuration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p:cTn id="7" dur="1000" fill="hold"/>
                                        <p:tgtEl>
                                          <p:spTgt spid="40968"/>
                                        </p:tgtEl>
                                        <p:attrNameLst>
                                          <p:attrName>ppt_w</p:attrName>
                                        </p:attrNameLst>
                                      </p:cBhvr>
                                      <p:tavLst>
                                        <p:tav tm="0">
                                          <p:val>
                                            <p:strVal val="#ppt_w+.3"/>
                                          </p:val>
                                        </p:tav>
                                        <p:tav tm="100000">
                                          <p:val>
                                            <p:strVal val="#ppt_w"/>
                                          </p:val>
                                        </p:tav>
                                      </p:tavLst>
                                    </p:anim>
                                    <p:anim calcmode="lin" valueType="num">
                                      <p:cBhvr>
                                        <p:cTn id="8" dur="1000" fill="hold"/>
                                        <p:tgtEl>
                                          <p:spTgt spid="40968"/>
                                        </p:tgtEl>
                                        <p:attrNameLst>
                                          <p:attrName>ppt_h</p:attrName>
                                        </p:attrNameLst>
                                      </p:cBhvr>
                                      <p:tavLst>
                                        <p:tav tm="0">
                                          <p:val>
                                            <p:strVal val="#ppt_h"/>
                                          </p:val>
                                        </p:tav>
                                        <p:tav tm="100000">
                                          <p:val>
                                            <p:strVal val="#ppt_h"/>
                                          </p:val>
                                        </p:tav>
                                      </p:tavLst>
                                    </p:anim>
                                    <p:animEffect transition="in" filter="fade">
                                      <p:cBhvr>
                                        <p:cTn id="9" dur="1000"/>
                                        <p:tgtEl>
                                          <p:spTgt spid="4096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4999"/>
                                        </p:tgtEl>
                                        <p:attrNameLst>
                                          <p:attrName>style.visibility</p:attrName>
                                        </p:attrNameLst>
                                      </p:cBhvr>
                                      <p:to>
                                        <p:strVal val="visible"/>
                                      </p:to>
                                    </p:set>
                                    <p:anim calcmode="lin" valueType="num">
                                      <p:cBhvr>
                                        <p:cTn id="12" dur="1000" fill="hold"/>
                                        <p:tgtEl>
                                          <p:spTgt spid="84999"/>
                                        </p:tgtEl>
                                        <p:attrNameLst>
                                          <p:attrName>ppt_w</p:attrName>
                                        </p:attrNameLst>
                                      </p:cBhvr>
                                      <p:tavLst>
                                        <p:tav tm="0">
                                          <p:val>
                                            <p:strVal val="#ppt_w*0.70"/>
                                          </p:val>
                                        </p:tav>
                                        <p:tav tm="100000">
                                          <p:val>
                                            <p:strVal val="#ppt_w"/>
                                          </p:val>
                                        </p:tav>
                                      </p:tavLst>
                                    </p:anim>
                                    <p:anim calcmode="lin" valueType="num">
                                      <p:cBhvr>
                                        <p:cTn id="13" dur="1000" fill="hold"/>
                                        <p:tgtEl>
                                          <p:spTgt spid="84999"/>
                                        </p:tgtEl>
                                        <p:attrNameLst>
                                          <p:attrName>ppt_h</p:attrName>
                                        </p:attrNameLst>
                                      </p:cBhvr>
                                      <p:tavLst>
                                        <p:tav tm="0">
                                          <p:val>
                                            <p:strVal val="#ppt_h"/>
                                          </p:val>
                                        </p:tav>
                                        <p:tav tm="100000">
                                          <p:val>
                                            <p:strVal val="#ppt_h"/>
                                          </p:val>
                                        </p:tav>
                                      </p:tavLst>
                                    </p:anim>
                                    <p:animEffect transition="in" filter="fade">
                                      <p:cBhvr>
                                        <p:cTn id="14" dur="1000"/>
                                        <p:tgtEl>
                                          <p:spTgt spid="84999"/>
                                        </p:tgtEl>
                                      </p:cBhvr>
                                    </p:animEffect>
                                  </p:childTnLst>
                                </p:cTn>
                              </p:par>
                            </p:childTnLst>
                          </p:cTn>
                        </p:par>
                        <p:par>
                          <p:cTn id="15" fill="hold">
                            <p:stCondLst>
                              <p:cond delay="1000"/>
                            </p:stCondLst>
                            <p:childTnLst>
                              <p:par>
                                <p:cTn id="16" presetID="39" presetClass="entr" presetSubtype="0" accel="100000" fill="hold" grpId="0" nodeType="afterEffect">
                                  <p:stCondLst>
                                    <p:cond delay="0"/>
                                  </p:stCondLst>
                                  <p:childTnLst>
                                    <p:set>
                                      <p:cBhvr>
                                        <p:cTn id="17" dur="1" fill="hold">
                                          <p:stCondLst>
                                            <p:cond delay="0"/>
                                          </p:stCondLst>
                                        </p:cTn>
                                        <p:tgtEl>
                                          <p:spTgt spid="4104"/>
                                        </p:tgtEl>
                                        <p:attrNameLst>
                                          <p:attrName>style.visibility</p:attrName>
                                        </p:attrNameLst>
                                      </p:cBhvr>
                                      <p:to>
                                        <p:strVal val="visible"/>
                                      </p:to>
                                    </p:set>
                                    <p:anim calcmode="lin" valueType="num">
                                      <p:cBhvr>
                                        <p:cTn id="18" dur="500" fill="hold"/>
                                        <p:tgtEl>
                                          <p:spTgt spid="4104"/>
                                        </p:tgtEl>
                                        <p:attrNameLst>
                                          <p:attrName>ppt_h</p:attrName>
                                        </p:attrNameLst>
                                      </p:cBhvr>
                                      <p:tavLst>
                                        <p:tav tm="0">
                                          <p:val>
                                            <p:strVal val="#ppt_h/20"/>
                                          </p:val>
                                        </p:tav>
                                        <p:tav tm="50000">
                                          <p:val>
                                            <p:strVal val="#ppt_h/20"/>
                                          </p:val>
                                        </p:tav>
                                        <p:tav tm="100000">
                                          <p:val>
                                            <p:strVal val="#ppt_h"/>
                                          </p:val>
                                        </p:tav>
                                      </p:tavLst>
                                    </p:anim>
                                    <p:anim calcmode="lin" valueType="num">
                                      <p:cBhvr>
                                        <p:cTn id="19" dur="500" fill="hold"/>
                                        <p:tgtEl>
                                          <p:spTgt spid="4104"/>
                                        </p:tgtEl>
                                        <p:attrNameLst>
                                          <p:attrName>ppt_w</p:attrName>
                                        </p:attrNameLst>
                                      </p:cBhvr>
                                      <p:tavLst>
                                        <p:tav tm="0">
                                          <p:val>
                                            <p:strVal val="#ppt_w+.3"/>
                                          </p:val>
                                        </p:tav>
                                        <p:tav tm="50000">
                                          <p:val>
                                            <p:strVal val="#ppt_w+.3"/>
                                          </p:val>
                                        </p:tav>
                                        <p:tav tm="100000">
                                          <p:val>
                                            <p:strVal val="#ppt_w"/>
                                          </p:val>
                                        </p:tav>
                                      </p:tavLst>
                                    </p:anim>
                                    <p:anim calcmode="lin" valueType="num">
                                      <p:cBhvr>
                                        <p:cTn id="20" dur="500" fill="hold"/>
                                        <p:tgtEl>
                                          <p:spTgt spid="4104"/>
                                        </p:tgtEl>
                                        <p:attrNameLst>
                                          <p:attrName>ppt_x</p:attrName>
                                        </p:attrNameLst>
                                      </p:cBhvr>
                                      <p:tavLst>
                                        <p:tav tm="0">
                                          <p:val>
                                            <p:strVal val="#ppt_x-.3"/>
                                          </p:val>
                                        </p:tav>
                                        <p:tav tm="50000">
                                          <p:val>
                                            <p:strVal val="#ppt_x"/>
                                          </p:val>
                                        </p:tav>
                                        <p:tav tm="100000">
                                          <p:val>
                                            <p:strVal val="#ppt_x"/>
                                          </p:val>
                                        </p:tav>
                                      </p:tavLst>
                                    </p:anim>
                                    <p:anim calcmode="lin" valueType="num">
                                      <p:cBhvr>
                                        <p:cTn id="21" dur="500" fill="hold"/>
                                        <p:tgtEl>
                                          <p:spTgt spid="410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84999" grpId="0" animBg="1"/>
      <p:bldP spid="40968"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r>
              <a:rPr lang="en-US" dirty="0"/>
              <a:t>Smart 3D Setup</a:t>
            </a:r>
            <a:endParaRPr lang="es-ES" dirty="0"/>
          </a:p>
        </p:txBody>
      </p:sp>
      <p:sp>
        <p:nvSpPr>
          <p:cNvPr id="93186" name="Rectangle 3"/>
          <p:cNvSpPr>
            <a:spLocks noGrp="1" noChangeArrowheads="1"/>
          </p:cNvSpPr>
          <p:nvPr>
            <p:ph type="body" sz="quarter" idx="10"/>
          </p:nvPr>
        </p:nvSpPr>
        <p:spPr/>
        <p:txBody>
          <a:bodyPr>
            <a:normAutofit/>
          </a:bodyPr>
          <a:lstStyle/>
          <a:p>
            <a:pPr>
              <a:buFont typeface="Wingdings" pitchFamily="2" charset="2"/>
              <a:buNone/>
            </a:pPr>
            <a:r>
              <a:rPr lang="en-US" sz="2000" dirty="0"/>
              <a:t>Before Installing…</a:t>
            </a:r>
          </a:p>
          <a:p>
            <a:endParaRPr lang="es-ES" sz="2000" dirty="0"/>
          </a:p>
          <a:p>
            <a:pPr>
              <a:lnSpc>
                <a:spcPct val="150000"/>
              </a:lnSpc>
            </a:pPr>
            <a:r>
              <a:rPr lang="en-US" sz="2000" dirty="0"/>
              <a:t>Use an account with administrative privileges</a:t>
            </a:r>
          </a:p>
          <a:p>
            <a:r>
              <a:rPr lang="en-US" sz="2000" dirty="0"/>
              <a:t>If installing under Windows 7, Windows 10 or Windows Server 2016, execute setup.exe with the option “Run as Administrator”</a:t>
            </a:r>
          </a:p>
          <a:p>
            <a:pPr>
              <a:lnSpc>
                <a:spcPct val="150000"/>
              </a:lnSpc>
            </a:pPr>
            <a:r>
              <a:rPr lang="en-US" sz="2000" dirty="0"/>
              <a:t>Verify that all prerequisite software was installed</a:t>
            </a:r>
            <a:endParaRPr lang="es-ES" sz="2000" dirty="0"/>
          </a:p>
          <a:p>
            <a:pPr>
              <a:lnSpc>
                <a:spcPct val="150000"/>
              </a:lnSpc>
            </a:pPr>
            <a:r>
              <a:rPr lang="en-US" sz="2000" dirty="0"/>
              <a:t>Don't skip any restart recommended by the software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dirty="0"/>
              <a:t>Smart 3D Setup:  Splash screen</a:t>
            </a:r>
            <a:endParaRPr lang="es-ES" dirty="0"/>
          </a:p>
        </p:txBody>
      </p:sp>
      <p:sp>
        <p:nvSpPr>
          <p:cNvPr id="3" name="Text Placeholder 2">
            <a:extLst>
              <a:ext uri="{FF2B5EF4-FFF2-40B4-BE49-F238E27FC236}">
                <a16:creationId xmlns:a16="http://schemas.microsoft.com/office/drawing/2014/main" id="{022AE4A9-A3E5-435B-91BB-9BF982EED340}"/>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118823F7-DF54-4914-8DA4-4D7084D4E112}"/>
              </a:ext>
            </a:extLst>
          </p:cNvPr>
          <p:cNvPicPr>
            <a:picLocks noChangeAspect="1"/>
          </p:cNvPicPr>
          <p:nvPr/>
        </p:nvPicPr>
        <p:blipFill>
          <a:blip r:embed="rId3"/>
          <a:stretch>
            <a:fillRect/>
          </a:stretch>
        </p:blipFill>
        <p:spPr>
          <a:xfrm>
            <a:off x="1447799" y="1143000"/>
            <a:ext cx="5436545" cy="5067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dirty="0"/>
              <a:t>Smart 3D Setup</a:t>
            </a:r>
            <a:endParaRPr lang="es-ES" dirty="0"/>
          </a:p>
        </p:txBody>
      </p:sp>
      <p:sp>
        <p:nvSpPr>
          <p:cNvPr id="97282" name="Rectangle 3"/>
          <p:cNvSpPr>
            <a:spLocks noGrp="1" noChangeArrowheads="1"/>
          </p:cNvSpPr>
          <p:nvPr>
            <p:ph type="body" sz="quarter" idx="10"/>
          </p:nvPr>
        </p:nvSpPr>
        <p:spPr/>
        <p:txBody>
          <a:bodyPr>
            <a:normAutofit/>
          </a:bodyPr>
          <a:lstStyle/>
          <a:p>
            <a:endParaRPr lang="en-US" dirty="0"/>
          </a:p>
          <a:p>
            <a:pPr>
              <a:buNone/>
            </a:pPr>
            <a:r>
              <a:rPr lang="en-US" sz="6000" dirty="0"/>
              <a:t>Reference Data installation</a:t>
            </a:r>
          </a:p>
        </p:txBody>
      </p:sp>
      <p:pic>
        <p:nvPicPr>
          <p:cNvPr id="5" name="Picture 11"/>
          <p:cNvPicPr>
            <a:picLocks noChangeAspect="1" noChangeArrowheads="1"/>
          </p:cNvPicPr>
          <p:nvPr/>
        </p:nvPicPr>
        <p:blipFill>
          <a:blip r:embed="rId3" cstate="print"/>
          <a:srcRect/>
          <a:stretch>
            <a:fillRect/>
          </a:stretch>
        </p:blipFill>
        <p:spPr bwMode="black">
          <a:xfrm>
            <a:off x="7620000" y="1066800"/>
            <a:ext cx="1190625" cy="118268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Installation of Smart 3D</a:t>
            </a:r>
            <a:br>
              <a:rPr lang="en-US" dirty="0"/>
            </a:br>
            <a:r>
              <a:rPr lang="en-US" dirty="0"/>
              <a:t>Reference Data</a:t>
            </a:r>
          </a:p>
        </p:txBody>
      </p:sp>
      <p:sp>
        <p:nvSpPr>
          <p:cNvPr id="3" name="Text Placeholder 2">
            <a:extLst>
              <a:ext uri="{FF2B5EF4-FFF2-40B4-BE49-F238E27FC236}">
                <a16:creationId xmlns:a16="http://schemas.microsoft.com/office/drawing/2014/main" id="{A9C1C61B-91B3-4712-8A3A-7AAD1EB9C3BD}"/>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22DFBC7D-7E1C-4278-987A-424099AA5622}"/>
              </a:ext>
            </a:extLst>
          </p:cNvPr>
          <p:cNvPicPr>
            <a:picLocks noChangeAspect="1"/>
          </p:cNvPicPr>
          <p:nvPr/>
        </p:nvPicPr>
        <p:blipFill>
          <a:blip r:embed="rId3"/>
          <a:stretch>
            <a:fillRect/>
          </a:stretch>
        </p:blipFill>
        <p:spPr>
          <a:xfrm>
            <a:off x="1295400" y="1371600"/>
            <a:ext cx="5257800" cy="4858569"/>
          </a:xfrm>
          <a:prstGeom prst="rect">
            <a:avLst/>
          </a:prstGeom>
        </p:spPr>
      </p:pic>
    </p:spTree>
    <p:extLst>
      <p:ext uri="{BB962C8B-B14F-4D97-AF65-F5344CB8AC3E}">
        <p14:creationId xmlns:p14="http://schemas.microsoft.com/office/powerpoint/2010/main" val="294574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dirty="0"/>
              <a:t>Smart 3D Setup</a:t>
            </a:r>
            <a:endParaRPr lang="es-ES" dirty="0"/>
          </a:p>
        </p:txBody>
      </p:sp>
      <p:sp>
        <p:nvSpPr>
          <p:cNvPr id="97282" name="Rectangle 3"/>
          <p:cNvSpPr>
            <a:spLocks noGrp="1" noChangeArrowheads="1"/>
          </p:cNvSpPr>
          <p:nvPr>
            <p:ph type="body" sz="quarter" idx="10"/>
          </p:nvPr>
        </p:nvSpPr>
        <p:spPr/>
        <p:txBody>
          <a:bodyPr>
            <a:normAutofit/>
          </a:bodyPr>
          <a:lstStyle/>
          <a:p>
            <a:endParaRPr lang="en-US" dirty="0"/>
          </a:p>
          <a:p>
            <a:pPr>
              <a:buNone/>
            </a:pPr>
            <a:r>
              <a:rPr lang="en-US" sz="6000" dirty="0"/>
              <a:t>Name Generator installation</a:t>
            </a:r>
          </a:p>
        </p:txBody>
      </p:sp>
      <p:pic>
        <p:nvPicPr>
          <p:cNvPr id="5" name="Picture 11"/>
          <p:cNvPicPr>
            <a:picLocks noChangeAspect="1" noChangeArrowheads="1"/>
          </p:cNvPicPr>
          <p:nvPr/>
        </p:nvPicPr>
        <p:blipFill>
          <a:blip r:embed="rId3" cstate="print"/>
          <a:srcRect/>
          <a:stretch>
            <a:fillRect/>
          </a:stretch>
        </p:blipFill>
        <p:spPr bwMode="black">
          <a:xfrm>
            <a:off x="7620000" y="1066800"/>
            <a:ext cx="1190625" cy="1182688"/>
          </a:xfrm>
          <a:prstGeom prst="rect">
            <a:avLst/>
          </a:prstGeom>
          <a:noFill/>
          <a:ln w="9525">
            <a:noFill/>
            <a:miter lim="800000"/>
            <a:headEnd/>
            <a:tailEnd/>
          </a:ln>
        </p:spPr>
      </p:pic>
    </p:spTree>
    <p:extLst>
      <p:ext uri="{BB962C8B-B14F-4D97-AF65-F5344CB8AC3E}">
        <p14:creationId xmlns:p14="http://schemas.microsoft.com/office/powerpoint/2010/main" val="246686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t>Agenda (Cont’d)</a:t>
            </a:r>
          </a:p>
        </p:txBody>
      </p:sp>
      <p:sp>
        <p:nvSpPr>
          <p:cNvPr id="21506" name="Rectangle 3"/>
          <p:cNvSpPr>
            <a:spLocks noGrp="1" noChangeArrowheads="1"/>
          </p:cNvSpPr>
          <p:nvPr>
            <p:ph type="body" sz="quarter" idx="10"/>
          </p:nvPr>
        </p:nvSpPr>
        <p:spPr/>
        <p:txBody>
          <a:bodyPr>
            <a:normAutofit/>
          </a:bodyPr>
          <a:lstStyle/>
          <a:p>
            <a:pPr eaLnBrk="1" hangingPunct="1">
              <a:lnSpc>
                <a:spcPct val="80000"/>
              </a:lnSpc>
              <a:buFont typeface="Wingdings" pitchFamily="2" charset="2"/>
              <a:buNone/>
            </a:pPr>
            <a:r>
              <a:rPr lang="en-US" sz="2000" dirty="0"/>
              <a:t>Day 3</a:t>
            </a:r>
          </a:p>
          <a:p>
            <a:pPr eaLnBrk="1" hangingPunct="1">
              <a:lnSpc>
                <a:spcPct val="80000"/>
              </a:lnSpc>
              <a:buFont typeface="Wingdings" pitchFamily="2" charset="2"/>
              <a:buNone/>
            </a:pPr>
            <a:endParaRPr lang="en-US" sz="2000" dirty="0"/>
          </a:p>
          <a:p>
            <a:pPr>
              <a:lnSpc>
                <a:spcPct val="80000"/>
              </a:lnSpc>
            </a:pPr>
            <a:r>
              <a:rPr lang="en-US" sz="2000" dirty="0"/>
              <a:t>Optimization for Roles</a:t>
            </a:r>
          </a:p>
          <a:p>
            <a:pPr>
              <a:lnSpc>
                <a:spcPct val="80000"/>
              </a:lnSpc>
            </a:pPr>
            <a:r>
              <a:rPr lang="en-US" sz="2000" dirty="0"/>
              <a:t>Set Default Colors</a:t>
            </a:r>
          </a:p>
          <a:p>
            <a:pPr eaLnBrk="1" hangingPunct="1">
              <a:lnSpc>
                <a:spcPct val="80000"/>
              </a:lnSpc>
            </a:pPr>
            <a:r>
              <a:rPr lang="en-US" sz="2000" dirty="0"/>
              <a:t>Model Data Reuse &amp; Model Data Transform</a:t>
            </a:r>
          </a:p>
          <a:p>
            <a:pPr eaLnBrk="1" hangingPunct="1">
              <a:lnSpc>
                <a:spcPct val="80000"/>
              </a:lnSpc>
            </a:pPr>
            <a:r>
              <a:rPr lang="en-US" sz="2000" dirty="0"/>
              <a:t>Synchronize Model with Catalog</a:t>
            </a:r>
          </a:p>
          <a:p>
            <a:pPr eaLnBrk="1" hangingPunct="1">
              <a:lnSpc>
                <a:spcPct val="80000"/>
              </a:lnSpc>
            </a:pPr>
            <a:r>
              <a:rPr lang="en-US" sz="2000" dirty="0"/>
              <a:t>Database Maintenance</a:t>
            </a:r>
          </a:p>
          <a:p>
            <a:pPr eaLnBrk="1" hangingPunct="1">
              <a:lnSpc>
                <a:spcPct val="80000"/>
              </a:lnSpc>
            </a:pPr>
            <a:r>
              <a:rPr lang="en-US" sz="2000" dirty="0"/>
              <a:t>Database Integrity</a:t>
            </a:r>
          </a:p>
          <a:p>
            <a:pPr eaLnBrk="1" hangingPunct="1">
              <a:lnSpc>
                <a:spcPct val="80000"/>
              </a:lnSpc>
              <a:buFont typeface="Wingdings" pitchFamily="2" charset="2"/>
              <a:buNone/>
            </a:pPr>
            <a:endParaRPr lang="en-US" sz="2000" dirty="0"/>
          </a:p>
          <a:p>
            <a:pPr eaLnBrk="1" hangingPunct="1">
              <a:lnSpc>
                <a:spcPct val="80000"/>
              </a:lnSpc>
              <a:buFont typeface="Wingdings" pitchFamily="2" charset="2"/>
              <a:buNone/>
            </a:pPr>
            <a:r>
              <a:rPr lang="en-US" sz="2000" dirty="0"/>
              <a:t>Day 4</a:t>
            </a:r>
          </a:p>
          <a:p>
            <a:pPr eaLnBrk="1" hangingPunct="1">
              <a:lnSpc>
                <a:spcPct val="80000"/>
              </a:lnSpc>
              <a:buFont typeface="Wingdings" pitchFamily="2" charset="2"/>
              <a:buNone/>
            </a:pPr>
            <a:endParaRPr lang="en-US" sz="2000" dirty="0"/>
          </a:p>
          <a:p>
            <a:pPr eaLnBrk="1" hangingPunct="1">
              <a:lnSpc>
                <a:spcPct val="80000"/>
              </a:lnSpc>
            </a:pPr>
            <a:r>
              <a:rPr lang="en-US" sz="2000" dirty="0"/>
              <a:t>Error Logs and Memory monitor</a:t>
            </a:r>
          </a:p>
          <a:p>
            <a:pPr>
              <a:lnSpc>
                <a:spcPct val="80000"/>
              </a:lnSpc>
            </a:pPr>
            <a:r>
              <a:rPr lang="en-US" sz="2000" dirty="0"/>
              <a:t>Interference Checking Service</a:t>
            </a:r>
          </a:p>
          <a:p>
            <a:pPr>
              <a:lnSpc>
                <a:spcPct val="80000"/>
              </a:lnSpc>
            </a:pPr>
            <a:r>
              <a:rPr lang="en-US" sz="2000" dirty="0"/>
              <a:t>Point Cloud Reference</a:t>
            </a:r>
          </a:p>
          <a:p>
            <a:pPr>
              <a:lnSpc>
                <a:spcPct val="80000"/>
              </a:lnSpc>
            </a:pPr>
            <a:r>
              <a:rPr lang="en-US" sz="2000" dirty="0"/>
              <a:t>Reference 3D (R3D)  Part I</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Installation of Smart 3D</a:t>
            </a:r>
            <a:br>
              <a:rPr lang="en-US" dirty="0"/>
            </a:br>
            <a:r>
              <a:rPr lang="en-US" dirty="0"/>
              <a:t>Name Generator</a:t>
            </a:r>
          </a:p>
        </p:txBody>
      </p:sp>
      <p:sp>
        <p:nvSpPr>
          <p:cNvPr id="3" name="Text Placeholder 2">
            <a:extLst>
              <a:ext uri="{FF2B5EF4-FFF2-40B4-BE49-F238E27FC236}">
                <a16:creationId xmlns:a16="http://schemas.microsoft.com/office/drawing/2014/main" id="{E1432A82-68EA-4B14-975F-6FB4481D7EE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837555A-4ADF-45E8-8E66-04CF76572DDB}"/>
              </a:ext>
            </a:extLst>
          </p:cNvPr>
          <p:cNvPicPr>
            <a:picLocks noChangeAspect="1"/>
          </p:cNvPicPr>
          <p:nvPr/>
        </p:nvPicPr>
        <p:blipFill>
          <a:blip r:embed="rId3"/>
          <a:stretch>
            <a:fillRect/>
          </a:stretch>
        </p:blipFill>
        <p:spPr>
          <a:xfrm>
            <a:off x="1143000" y="1246045"/>
            <a:ext cx="5486400" cy="5083220"/>
          </a:xfrm>
          <a:prstGeom prst="rect">
            <a:avLst/>
          </a:prstGeom>
        </p:spPr>
      </p:pic>
    </p:spTree>
    <p:extLst>
      <p:ext uri="{BB962C8B-B14F-4D97-AF65-F5344CB8AC3E}">
        <p14:creationId xmlns:p14="http://schemas.microsoft.com/office/powerpoint/2010/main" val="1438449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r>
              <a:rPr lang="en-US" dirty="0"/>
              <a:t>Smart 3D Setup</a:t>
            </a:r>
            <a:endParaRPr lang="es-ES" dirty="0"/>
          </a:p>
        </p:txBody>
      </p:sp>
      <p:sp>
        <p:nvSpPr>
          <p:cNvPr id="120834" name="Rectangle 3"/>
          <p:cNvSpPr>
            <a:spLocks noGrp="1" noChangeArrowheads="1"/>
          </p:cNvSpPr>
          <p:nvPr>
            <p:ph type="body" sz="quarter" idx="10"/>
          </p:nvPr>
        </p:nvSpPr>
        <p:spPr/>
        <p:txBody>
          <a:bodyPr/>
          <a:lstStyle/>
          <a:p>
            <a:endParaRPr lang="es-ES" dirty="0"/>
          </a:p>
          <a:p>
            <a:endParaRPr lang="es-ES" dirty="0"/>
          </a:p>
          <a:p>
            <a:pPr>
              <a:buFont typeface="Wingdings" pitchFamily="2" charset="2"/>
              <a:buNone/>
            </a:pPr>
            <a:endParaRPr lang="es-ES" sz="3200" dirty="0"/>
          </a:p>
          <a:p>
            <a:pPr>
              <a:buFont typeface="Wingdings" pitchFamily="2" charset="2"/>
              <a:buNone/>
            </a:pPr>
            <a:endParaRPr lang="es-ES" sz="3200" dirty="0"/>
          </a:p>
          <a:p>
            <a:pPr>
              <a:buFont typeface="Wingdings" pitchFamily="2" charset="2"/>
              <a:buNone/>
            </a:pPr>
            <a:r>
              <a:rPr lang="en-US" sz="3200" dirty="0"/>
              <a:t>Workstation Installation</a:t>
            </a:r>
            <a:br>
              <a:rPr lang="en-US" sz="3200" dirty="0"/>
            </a:br>
            <a:r>
              <a:rPr lang="en-US" sz="3200" dirty="0"/>
              <a:t>(Design and/or Admin Client)</a:t>
            </a:r>
          </a:p>
        </p:txBody>
      </p:sp>
      <p:pic>
        <p:nvPicPr>
          <p:cNvPr id="120835" name="Picture 9"/>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a:t>
            </a:r>
            <a:br>
              <a:rPr lang="en-US" dirty="0"/>
            </a:br>
            <a:r>
              <a:rPr lang="en-US" dirty="0"/>
              <a:t>Design Client Installation</a:t>
            </a:r>
          </a:p>
        </p:txBody>
      </p:sp>
      <p:sp>
        <p:nvSpPr>
          <p:cNvPr id="2" name="Text Placeholder 1">
            <a:extLst>
              <a:ext uri="{FF2B5EF4-FFF2-40B4-BE49-F238E27FC236}">
                <a16:creationId xmlns:a16="http://schemas.microsoft.com/office/drawing/2014/main" id="{441CAB5B-2CD9-4E68-A960-CDBAAC120320}"/>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D60E4FC7-A38C-4736-A481-F1B0EAFC0266}"/>
              </a:ext>
            </a:extLst>
          </p:cNvPr>
          <p:cNvPicPr>
            <a:picLocks noChangeAspect="1"/>
          </p:cNvPicPr>
          <p:nvPr/>
        </p:nvPicPr>
        <p:blipFill>
          <a:blip r:embed="rId4"/>
          <a:stretch>
            <a:fillRect/>
          </a:stretch>
        </p:blipFill>
        <p:spPr>
          <a:xfrm>
            <a:off x="1219199" y="1354872"/>
            <a:ext cx="5410201" cy="5014333"/>
          </a:xfrm>
          <a:prstGeom prst="rect">
            <a:avLst/>
          </a:prstGeom>
        </p:spPr>
      </p:pic>
    </p:spTree>
    <p:extLst>
      <p:ext uri="{BB962C8B-B14F-4D97-AF65-F5344CB8AC3E}">
        <p14:creationId xmlns:p14="http://schemas.microsoft.com/office/powerpoint/2010/main" val="2850976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a:t>
            </a:r>
            <a:br>
              <a:rPr lang="en-US" dirty="0"/>
            </a:br>
            <a:r>
              <a:rPr lang="en-US" dirty="0"/>
              <a:t>Design /Admin Client Installation</a:t>
            </a:r>
          </a:p>
        </p:txBody>
      </p:sp>
      <p:sp>
        <p:nvSpPr>
          <p:cNvPr id="2" name="Text Placeholder 1">
            <a:extLst>
              <a:ext uri="{FF2B5EF4-FFF2-40B4-BE49-F238E27FC236}">
                <a16:creationId xmlns:a16="http://schemas.microsoft.com/office/drawing/2014/main" id="{A8E928EE-3C8C-4B3C-8550-43BB5196AB24}"/>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9BB4B691-03BC-41F5-A644-2F2392BF377E}"/>
              </a:ext>
            </a:extLst>
          </p:cNvPr>
          <p:cNvPicPr>
            <a:picLocks noChangeAspect="1"/>
          </p:cNvPicPr>
          <p:nvPr/>
        </p:nvPicPr>
        <p:blipFill>
          <a:blip r:embed="rId4"/>
          <a:stretch>
            <a:fillRect/>
          </a:stretch>
        </p:blipFill>
        <p:spPr>
          <a:xfrm>
            <a:off x="1219200" y="1295400"/>
            <a:ext cx="5410200" cy="5013763"/>
          </a:xfrm>
          <a:prstGeom prst="rect">
            <a:avLst/>
          </a:prstGeom>
        </p:spPr>
      </p:pic>
    </p:spTree>
    <p:extLst>
      <p:ext uri="{BB962C8B-B14F-4D97-AF65-F5344CB8AC3E}">
        <p14:creationId xmlns:p14="http://schemas.microsoft.com/office/powerpoint/2010/main" val="344404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a:t>
            </a:r>
            <a:br>
              <a:rPr lang="en-US" dirty="0"/>
            </a:br>
            <a:r>
              <a:rPr lang="en-US" dirty="0"/>
              <a:t>Full Installation</a:t>
            </a:r>
          </a:p>
        </p:txBody>
      </p:sp>
      <p:sp>
        <p:nvSpPr>
          <p:cNvPr id="2" name="Text Placeholder 1">
            <a:extLst>
              <a:ext uri="{FF2B5EF4-FFF2-40B4-BE49-F238E27FC236}">
                <a16:creationId xmlns:a16="http://schemas.microsoft.com/office/drawing/2014/main" id="{236B58E1-7B40-4460-AF80-37AD8250D7B8}"/>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85AD2CE0-183C-4598-8DBE-E32DF15DFD07}"/>
              </a:ext>
            </a:extLst>
          </p:cNvPr>
          <p:cNvPicPr>
            <a:picLocks noChangeAspect="1"/>
          </p:cNvPicPr>
          <p:nvPr/>
        </p:nvPicPr>
        <p:blipFill>
          <a:blip r:embed="rId4"/>
          <a:stretch>
            <a:fillRect/>
          </a:stretch>
        </p:blipFill>
        <p:spPr>
          <a:xfrm>
            <a:off x="1277847" y="1290271"/>
            <a:ext cx="5300247" cy="4920029"/>
          </a:xfrm>
          <a:prstGeom prst="rect">
            <a:avLst/>
          </a:prstGeom>
        </p:spPr>
      </p:pic>
    </p:spTree>
    <p:extLst>
      <p:ext uri="{BB962C8B-B14F-4D97-AF65-F5344CB8AC3E}">
        <p14:creationId xmlns:p14="http://schemas.microsoft.com/office/powerpoint/2010/main" val="3893517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a:t>
            </a:r>
            <a:br>
              <a:rPr lang="en-US" dirty="0"/>
            </a:br>
            <a:r>
              <a:rPr lang="en-US" dirty="0"/>
              <a:t>Full Installation</a:t>
            </a:r>
          </a:p>
        </p:txBody>
      </p:sp>
      <p:sp>
        <p:nvSpPr>
          <p:cNvPr id="2" name="Text Placeholder 1">
            <a:extLst>
              <a:ext uri="{FF2B5EF4-FFF2-40B4-BE49-F238E27FC236}">
                <a16:creationId xmlns:a16="http://schemas.microsoft.com/office/drawing/2014/main" id="{BE04C69F-A36B-4686-9046-E05ABC22BB41}"/>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A8A88CA7-5BBD-451E-9CE8-DE35EEA35B36}"/>
              </a:ext>
            </a:extLst>
          </p:cNvPr>
          <p:cNvPicPr>
            <a:picLocks noChangeAspect="1"/>
          </p:cNvPicPr>
          <p:nvPr/>
        </p:nvPicPr>
        <p:blipFill>
          <a:blip r:embed="rId4"/>
          <a:stretch>
            <a:fillRect/>
          </a:stretch>
        </p:blipFill>
        <p:spPr>
          <a:xfrm>
            <a:off x="1524000" y="1295400"/>
            <a:ext cx="5610225" cy="5200309"/>
          </a:xfrm>
          <a:prstGeom prst="rect">
            <a:avLst/>
          </a:prstGeom>
        </p:spPr>
      </p:pic>
    </p:spTree>
    <p:extLst>
      <p:ext uri="{BB962C8B-B14F-4D97-AF65-F5344CB8AC3E}">
        <p14:creationId xmlns:p14="http://schemas.microsoft.com/office/powerpoint/2010/main" val="221163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p:txBody>
          <a:bodyPr/>
          <a:lstStyle/>
          <a:p>
            <a:r>
              <a:rPr lang="en-US" dirty="0"/>
              <a:t>System Setup: Installation of Smart 3D</a:t>
            </a:r>
            <a:br>
              <a:rPr lang="en-US" dirty="0"/>
            </a:br>
            <a:r>
              <a:rPr lang="en-US" dirty="0"/>
              <a:t>Full Installation</a:t>
            </a:r>
          </a:p>
        </p:txBody>
      </p:sp>
      <p:sp>
        <p:nvSpPr>
          <p:cNvPr id="2" name="Text Placeholder 1">
            <a:extLst>
              <a:ext uri="{FF2B5EF4-FFF2-40B4-BE49-F238E27FC236}">
                <a16:creationId xmlns:a16="http://schemas.microsoft.com/office/drawing/2014/main" id="{BE04C69F-A36B-4686-9046-E05ABC22BB4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9D262BB-A8E5-495B-8D86-4D52CE1386F0}"/>
              </a:ext>
            </a:extLst>
          </p:cNvPr>
          <p:cNvPicPr>
            <a:picLocks noChangeAspect="1"/>
          </p:cNvPicPr>
          <p:nvPr/>
        </p:nvPicPr>
        <p:blipFill>
          <a:blip r:embed="rId4"/>
          <a:stretch>
            <a:fillRect/>
          </a:stretch>
        </p:blipFill>
        <p:spPr>
          <a:xfrm>
            <a:off x="1600200" y="1219200"/>
            <a:ext cx="5486400" cy="5138559"/>
          </a:xfrm>
          <a:prstGeom prst="rect">
            <a:avLst/>
          </a:prstGeom>
        </p:spPr>
      </p:pic>
    </p:spTree>
    <p:extLst>
      <p:ext uri="{BB962C8B-B14F-4D97-AF65-F5344CB8AC3E}">
        <p14:creationId xmlns:p14="http://schemas.microsoft.com/office/powerpoint/2010/main" val="397102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r>
              <a:rPr lang="en-US" dirty="0"/>
              <a:t>Smart 3D Setup:  HotFix installation</a:t>
            </a:r>
          </a:p>
        </p:txBody>
      </p:sp>
      <p:sp>
        <p:nvSpPr>
          <p:cNvPr id="145410" name="Rectangle 3"/>
          <p:cNvSpPr>
            <a:spLocks noGrp="1" noChangeArrowheads="1"/>
          </p:cNvSpPr>
          <p:nvPr>
            <p:ph type="body" sz="quarter" idx="10"/>
          </p:nvPr>
        </p:nvSpPr>
        <p:spPr/>
        <p:txBody>
          <a:bodyPr>
            <a:normAutofit/>
          </a:bodyPr>
          <a:lstStyle/>
          <a:p>
            <a:pPr>
              <a:buFont typeface="Wingdings" pitchFamily="2" charset="2"/>
              <a:buNone/>
            </a:pPr>
            <a:endParaRPr lang="en-US" sz="2000" dirty="0"/>
          </a:p>
          <a:p>
            <a:pPr>
              <a:buFontTx/>
              <a:buChar char="-"/>
            </a:pPr>
            <a:r>
              <a:rPr lang="en-US" sz="2000" dirty="0"/>
              <a:t>Installed through a GUI with similar options to base installation.</a:t>
            </a:r>
          </a:p>
          <a:p>
            <a:pPr>
              <a:buFontTx/>
              <a:buChar char="-"/>
            </a:pPr>
            <a:r>
              <a:rPr lang="en-US" sz="2000" dirty="0"/>
              <a:t>Can be installed silently with a script.</a:t>
            </a:r>
          </a:p>
          <a:p>
            <a:pPr>
              <a:buFontTx/>
              <a:buChar char="-"/>
            </a:pPr>
            <a:r>
              <a:rPr lang="en-US" sz="2000" dirty="0"/>
              <a:t>HotFixes are listed as updates to Smart 3D in the list of programs.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r>
              <a:rPr lang="en-US" dirty="0"/>
              <a:t>Smart 3D Setup:  </a:t>
            </a:r>
            <a:r>
              <a:rPr lang="en-US" dirty="0" err="1"/>
              <a:t>HotFix</a:t>
            </a:r>
            <a:r>
              <a:rPr lang="en-US" dirty="0"/>
              <a:t> installation</a:t>
            </a:r>
          </a:p>
        </p:txBody>
      </p:sp>
      <p:sp>
        <p:nvSpPr>
          <p:cNvPr id="2" name="Text Placeholder 1">
            <a:extLst>
              <a:ext uri="{FF2B5EF4-FFF2-40B4-BE49-F238E27FC236}">
                <a16:creationId xmlns:a16="http://schemas.microsoft.com/office/drawing/2014/main" id="{CAF998FB-1E65-4A60-A89C-FC50FD18C2D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DA5A119B-8E9C-4089-BDFF-D273E7151FE1}"/>
              </a:ext>
            </a:extLst>
          </p:cNvPr>
          <p:cNvPicPr>
            <a:picLocks noChangeAspect="1"/>
          </p:cNvPicPr>
          <p:nvPr/>
        </p:nvPicPr>
        <p:blipFill>
          <a:blip r:embed="rId2"/>
          <a:stretch>
            <a:fillRect/>
          </a:stretch>
        </p:blipFill>
        <p:spPr>
          <a:xfrm>
            <a:off x="974966" y="1523690"/>
            <a:ext cx="7178434" cy="449579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r>
              <a:rPr lang="en-US" dirty="0"/>
              <a:t>Smart 3D Setup:  </a:t>
            </a:r>
            <a:r>
              <a:rPr lang="en-US" dirty="0" err="1"/>
              <a:t>HotFix</a:t>
            </a:r>
            <a:r>
              <a:rPr lang="en-US" dirty="0"/>
              <a:t> installation</a:t>
            </a:r>
          </a:p>
        </p:txBody>
      </p:sp>
      <p:sp>
        <p:nvSpPr>
          <p:cNvPr id="2" name="Text Placeholder 1">
            <a:extLst>
              <a:ext uri="{FF2B5EF4-FFF2-40B4-BE49-F238E27FC236}">
                <a16:creationId xmlns:a16="http://schemas.microsoft.com/office/drawing/2014/main" id="{D90A2886-519B-4768-BE69-BC447E1E7469}"/>
              </a:ext>
            </a:extLst>
          </p:cNvPr>
          <p:cNvSpPr>
            <a:spLocks noGrp="1"/>
          </p:cNvSpPr>
          <p:nvPr>
            <p:ph type="body" sz="quarter" idx="10"/>
          </p:nvPr>
        </p:nvSpPr>
        <p:spPr/>
        <p:txBody>
          <a:bodyPr/>
          <a:lstStyle/>
          <a:p>
            <a:endParaRPr lang="en-US"/>
          </a:p>
        </p:txBody>
      </p:sp>
      <p:pic>
        <p:nvPicPr>
          <p:cNvPr id="3074" name="Picture 2" descr="C:\Users\athigale\AppData\Local\Temp\SNAGHTMLa8280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95400"/>
            <a:ext cx="3741174" cy="2286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thigale\AppData\Local\Temp\SNAGHTMLaa40e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687097"/>
            <a:ext cx="3741174" cy="228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675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dirty="0"/>
              <a:t>Agenda (Cont’d)</a:t>
            </a:r>
          </a:p>
        </p:txBody>
      </p:sp>
      <p:sp>
        <p:nvSpPr>
          <p:cNvPr id="23554" name="Rectangle 3"/>
          <p:cNvSpPr>
            <a:spLocks noGrp="1" noChangeArrowheads="1"/>
          </p:cNvSpPr>
          <p:nvPr>
            <p:ph type="body" sz="quarter" idx="10"/>
          </p:nvPr>
        </p:nvSpPr>
        <p:spPr/>
        <p:txBody>
          <a:bodyPr/>
          <a:lstStyle/>
          <a:p>
            <a:pPr eaLnBrk="1" hangingPunct="1">
              <a:buFont typeface="Wingdings" pitchFamily="2" charset="2"/>
              <a:buNone/>
            </a:pPr>
            <a:r>
              <a:rPr lang="en-US" sz="2000" dirty="0"/>
              <a:t>Day 5</a:t>
            </a:r>
          </a:p>
          <a:p>
            <a:pPr eaLnBrk="1" hangingPunct="1">
              <a:buFont typeface="Wingdings" pitchFamily="2" charset="2"/>
              <a:buNone/>
            </a:pPr>
            <a:endParaRPr lang="en-US" sz="2000" dirty="0"/>
          </a:p>
          <a:p>
            <a:pPr eaLnBrk="1" hangingPunct="1"/>
            <a:r>
              <a:rPr lang="en-US" sz="2000" dirty="0"/>
              <a:t>Reference 3D (R3D)  Part II</a:t>
            </a:r>
          </a:p>
          <a:p>
            <a:pPr eaLnBrk="1" hangingPunct="1"/>
            <a:r>
              <a:rPr lang="en-US" sz="2000" dirty="0"/>
              <a:t>Intergraph Batch Services</a:t>
            </a:r>
          </a:p>
          <a:p>
            <a:r>
              <a:rPr lang="en-US" sz="2000" dirty="0"/>
              <a:t>Database conversion wizard (SQL       ORACLE)</a:t>
            </a:r>
          </a:p>
          <a:p>
            <a:pPr eaLnBrk="1" hangingPunct="1"/>
            <a:r>
              <a:rPr lang="en-US" sz="2000" dirty="0"/>
              <a:t>Database version upgrade</a:t>
            </a:r>
          </a:p>
        </p:txBody>
      </p:sp>
      <p:cxnSp>
        <p:nvCxnSpPr>
          <p:cNvPr id="3" name="Straight Arrow Connector 2"/>
          <p:cNvCxnSpPr/>
          <p:nvPr/>
        </p:nvCxnSpPr>
        <p:spPr>
          <a:xfrm>
            <a:off x="4419600" y="3048000"/>
            <a:ext cx="381000" cy="0"/>
          </a:xfrm>
          <a:prstGeom prst="straightConnector1">
            <a:avLst/>
          </a:prstGeom>
          <a:ln w="19050">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r>
              <a:rPr lang="en-US" dirty="0"/>
              <a:t>Smart 3D Setup: Configurations</a:t>
            </a:r>
          </a:p>
        </p:txBody>
      </p:sp>
      <p:sp>
        <p:nvSpPr>
          <p:cNvPr id="148482" name="Rectangle 3"/>
          <p:cNvSpPr>
            <a:spLocks noGrp="1" noChangeArrowheads="1"/>
          </p:cNvSpPr>
          <p:nvPr>
            <p:ph type="body" sz="quarter" idx="10"/>
          </p:nvPr>
        </p:nvSpPr>
        <p:spPr>
          <a:xfrm>
            <a:off x="266701" y="1638300"/>
            <a:ext cx="8605838" cy="4495800"/>
          </a:xfrm>
          <a:noFill/>
        </p:spPr>
        <p:txBody>
          <a:bodyPr>
            <a:normAutofit/>
          </a:bodyPr>
          <a:lstStyle/>
          <a:p>
            <a:r>
              <a:rPr lang="en-US" sz="2000" b="1" dirty="0"/>
              <a:t>Final Configurations for a Workstation</a:t>
            </a:r>
          </a:p>
          <a:p>
            <a:pPr lvl="1"/>
            <a:r>
              <a:rPr lang="en-US" sz="1800" dirty="0"/>
              <a:t>Verify firewall is either turned off or proper exceptions have been set</a:t>
            </a:r>
          </a:p>
          <a:p>
            <a:pPr lvl="1"/>
            <a:r>
              <a:rPr lang="en-US" sz="1800" dirty="0"/>
              <a:t>Register SQL Server on administrative computers or configure the Oracle Net service</a:t>
            </a:r>
          </a:p>
        </p:txBody>
      </p:sp>
      <p:pic>
        <p:nvPicPr>
          <p:cNvPr id="148483" name="Picture 10"/>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10"/>
          <p:cNvPicPr>
            <a:picLocks noChangeAspect="1" noChangeArrowheads="1"/>
          </p:cNvPicPr>
          <p:nvPr/>
        </p:nvPicPr>
        <p:blipFill>
          <a:blip r:embed="rId3" cstate="print"/>
          <a:srcRect/>
          <a:stretch>
            <a:fillRect/>
          </a:stretch>
        </p:blipFill>
        <p:spPr bwMode="black">
          <a:xfrm>
            <a:off x="7953375" y="647700"/>
            <a:ext cx="1190625" cy="1182688"/>
          </a:xfrm>
          <a:prstGeom prst="rect">
            <a:avLst/>
          </a:prstGeom>
          <a:noFill/>
          <a:ln w="9525">
            <a:noFill/>
            <a:miter lim="800000"/>
            <a:headEnd/>
            <a:tailEnd/>
          </a:ln>
        </p:spPr>
      </p:pic>
      <p:sp>
        <p:nvSpPr>
          <p:cNvPr id="150529" name="Rectangle 2"/>
          <p:cNvSpPr>
            <a:spLocks noGrp="1" noChangeArrowheads="1"/>
          </p:cNvSpPr>
          <p:nvPr>
            <p:ph type="title"/>
          </p:nvPr>
        </p:nvSpPr>
        <p:spPr/>
        <p:txBody>
          <a:bodyPr/>
          <a:lstStyle/>
          <a:p>
            <a:r>
              <a:rPr lang="en-US" dirty="0"/>
              <a:t>Smart 3D Setup: Configurations</a:t>
            </a:r>
          </a:p>
        </p:txBody>
      </p:sp>
      <p:sp>
        <p:nvSpPr>
          <p:cNvPr id="150530" name="Rectangle 3"/>
          <p:cNvSpPr>
            <a:spLocks noGrp="1" noChangeArrowheads="1"/>
          </p:cNvSpPr>
          <p:nvPr>
            <p:ph type="body" sz="quarter" idx="10"/>
          </p:nvPr>
        </p:nvSpPr>
        <p:spPr>
          <a:noFill/>
        </p:spPr>
        <p:txBody>
          <a:bodyPr>
            <a:normAutofit/>
          </a:bodyPr>
          <a:lstStyle/>
          <a:p>
            <a:r>
              <a:rPr lang="en-US" sz="2000" b="1" dirty="0"/>
              <a:t>Final Configurations for a Reference Data server</a:t>
            </a:r>
          </a:p>
          <a:p>
            <a:pPr lvl="1"/>
            <a:r>
              <a:rPr lang="en-US" sz="1800" dirty="0"/>
              <a:t>Share to the network and adjust proper permissions on the Shared Content folder</a:t>
            </a:r>
          </a:p>
          <a:p>
            <a:pPr>
              <a:buFontTx/>
              <a:buChar char="-"/>
            </a:pPr>
            <a:endParaRPr lang="en-US" sz="2000" dirty="0"/>
          </a:p>
          <a:p>
            <a:r>
              <a:rPr lang="en-US" sz="2000" b="1" dirty="0"/>
              <a:t>Final Configurations for a Name Generator server</a:t>
            </a:r>
          </a:p>
          <a:p>
            <a:pPr lvl="1"/>
            <a:r>
              <a:rPr lang="en-US" sz="1800" dirty="0"/>
              <a:t>Set proper exceptions in the Windows Firewall to allow inbound requests on port 8081</a:t>
            </a:r>
            <a:endParaRPr lang="en-US" sz="1800" b="1" dirty="0"/>
          </a:p>
          <a:p>
            <a:pPr>
              <a:buFontTx/>
              <a:buChar char="-"/>
            </a:pPr>
            <a:endParaRPr 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Project Setup</a:t>
            </a:r>
          </a:p>
        </p:txBody>
      </p:sp>
      <p:sp>
        <p:nvSpPr>
          <p:cNvPr id="152577" name="Content Placeholder 2"/>
          <p:cNvSpPr>
            <a:spLocks noGrp="1"/>
          </p:cNvSpPr>
          <p:nvPr>
            <p:ph type="body" idx="4294967295"/>
          </p:nvPr>
        </p:nvSpPr>
        <p:spPr>
          <a:xfrm>
            <a:off x="1943100" y="5672138"/>
            <a:ext cx="7200900" cy="971550"/>
          </a:xfrm>
        </p:spPr>
        <p:txBody>
          <a:bodyPr>
            <a:normAutofit/>
          </a:bodyPr>
          <a:lstStyle/>
          <a:p>
            <a:pPr eaLnBrk="1" hangingPunct="1">
              <a:buFont typeface="Wingdings" pitchFamily="2" charset="2"/>
              <a:buNone/>
            </a:pPr>
            <a:r>
              <a:rPr lang="en-US"/>
              <a:t>				</a:t>
            </a:r>
          </a:p>
          <a:p>
            <a:pPr eaLnBrk="1" hangingPunct="1">
              <a:buFont typeface="Wingdings" pitchFamily="2" charset="2"/>
              <a:buNone/>
            </a:pPr>
            <a:r>
              <a:rPr lang="en-US"/>
              <a:t>			</a:t>
            </a:r>
          </a:p>
          <a:p>
            <a:pPr eaLnBrk="1" hangingPunct="1">
              <a:buFont typeface="Wingdings" pitchFamily="2" charset="2"/>
              <a:buNone/>
            </a:pPr>
            <a:r>
              <a:rPr lang="en-US"/>
              <a:t>			  	</a:t>
            </a:r>
            <a:endParaRPr lang="en-US" sz="4000"/>
          </a:p>
          <a:p>
            <a:pPr eaLnBrk="1" hangingPunct="1"/>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eaLnBrk="1" hangingPunct="1"/>
            <a:r>
              <a:rPr lang="en-US"/>
              <a:t>Project Setup: Hardware sizing recommendations</a:t>
            </a:r>
          </a:p>
        </p:txBody>
      </p:sp>
      <p:sp>
        <p:nvSpPr>
          <p:cNvPr id="154626" name="Rectangle 3"/>
          <p:cNvSpPr>
            <a:spLocks noGrp="1" noChangeArrowheads="1"/>
          </p:cNvSpPr>
          <p:nvPr>
            <p:ph type="body" sz="quarter" idx="10"/>
          </p:nvPr>
        </p:nvSpPr>
        <p:spPr/>
        <p:txBody>
          <a:bodyPr>
            <a:normAutofit/>
          </a:bodyPr>
          <a:lstStyle/>
          <a:p>
            <a:r>
              <a:rPr lang="en-US" sz="2000" dirty="0"/>
              <a:t>Hardware sizing, especially for servers, depends on many factors such as:</a:t>
            </a:r>
          </a:p>
          <a:p>
            <a:pPr>
              <a:buFont typeface="Wingdings" pitchFamily="2" charset="2"/>
              <a:buNone/>
            </a:pPr>
            <a:endParaRPr lang="en-US" sz="2000" dirty="0"/>
          </a:p>
          <a:p>
            <a:pPr>
              <a:buFont typeface="Wingdings" pitchFamily="2" charset="2"/>
              <a:buNone/>
            </a:pPr>
            <a:r>
              <a:rPr lang="en-US" sz="2000" dirty="0"/>
              <a:t>-  The number of concurrent users per server</a:t>
            </a:r>
          </a:p>
          <a:p>
            <a:pPr>
              <a:buFont typeface="Wingdings" pitchFamily="2" charset="2"/>
              <a:buNone/>
            </a:pPr>
            <a:r>
              <a:rPr lang="en-US" sz="2000" dirty="0"/>
              <a:t>-  The number of locations (Global Workshare)</a:t>
            </a:r>
          </a:p>
          <a:p>
            <a:pPr>
              <a:buFont typeface="Wingdings" pitchFamily="2" charset="2"/>
              <a:buNone/>
            </a:pPr>
            <a:r>
              <a:rPr lang="en-US" sz="2000" dirty="0"/>
              <a:t>-  The size of the project (which translates into the size of the databases)</a:t>
            </a:r>
          </a:p>
          <a:p>
            <a:pPr>
              <a:buFont typeface="Wingdings" pitchFamily="2" charset="2"/>
              <a:buNone/>
            </a:pPr>
            <a:r>
              <a:rPr lang="en-US" sz="2000" dirty="0"/>
              <a:t>-  Other software that is running on the machine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p:txBody>
          <a:bodyPr/>
          <a:lstStyle/>
          <a:p>
            <a:pPr eaLnBrk="1" hangingPunct="1"/>
            <a:r>
              <a:rPr lang="en-US"/>
              <a:t>Project Setup: Hardware sizing recommendations</a:t>
            </a:r>
          </a:p>
        </p:txBody>
      </p:sp>
      <p:sp>
        <p:nvSpPr>
          <p:cNvPr id="156674" name="Rectangle 3"/>
          <p:cNvSpPr>
            <a:spLocks noGrp="1" noChangeArrowheads="1"/>
          </p:cNvSpPr>
          <p:nvPr>
            <p:ph type="body" sz="quarter" idx="10"/>
          </p:nvPr>
        </p:nvSpPr>
        <p:spPr/>
        <p:txBody>
          <a:bodyPr>
            <a:normAutofit fontScale="85000" lnSpcReduction="20000"/>
          </a:bodyPr>
          <a:lstStyle/>
          <a:p>
            <a:r>
              <a:rPr lang="en-US" sz="2200" dirty="0"/>
              <a:t>The users per server that define the different project sizes (small, medium, and large) need to be taken as an effective number. The effective number of users should be calculated by taking into consideration the following:</a:t>
            </a:r>
          </a:p>
          <a:p>
            <a:endParaRPr lang="en-US" sz="2200" dirty="0"/>
          </a:p>
          <a:p>
            <a:r>
              <a:rPr lang="en-US" sz="2200" dirty="0"/>
              <a:t>Drawing Batch server - add 3 users</a:t>
            </a:r>
          </a:p>
          <a:p>
            <a:r>
              <a:rPr lang="en-US" sz="2200" dirty="0"/>
              <a:t>Remote </a:t>
            </a:r>
            <a:r>
              <a:rPr lang="en-US" sz="2200" dirty="0" err="1"/>
              <a:t>IFC</a:t>
            </a:r>
            <a:r>
              <a:rPr lang="en-US" sz="2200" dirty="0"/>
              <a:t> - add 1 user</a:t>
            </a:r>
          </a:p>
          <a:p>
            <a:r>
              <a:rPr lang="en-US" sz="2200" dirty="0"/>
              <a:t>Global </a:t>
            </a:r>
            <a:r>
              <a:rPr lang="en-US" sz="2200" dirty="0" err="1"/>
              <a:t>Workshare</a:t>
            </a:r>
            <a:r>
              <a:rPr lang="en-US" sz="2200" dirty="0"/>
              <a:t> Setup - For each server add 25% of the total concurrent users of all the other servers.  </a:t>
            </a:r>
            <a:r>
              <a:rPr lang="en-US" sz="2000" dirty="0"/>
              <a:t> </a:t>
            </a:r>
          </a:p>
          <a:p>
            <a:pPr>
              <a:buFont typeface="Wingdings" pitchFamily="2" charset="2"/>
              <a:buNone/>
            </a:pPr>
            <a:r>
              <a:rPr lang="en-US" sz="2000" dirty="0"/>
              <a:t>	</a:t>
            </a:r>
          </a:p>
          <a:p>
            <a:pPr>
              <a:buFont typeface="Wingdings" pitchFamily="2" charset="2"/>
              <a:buNone/>
            </a:pPr>
            <a:r>
              <a:rPr lang="en-US" sz="2000" dirty="0"/>
              <a:t>	</a:t>
            </a:r>
            <a:r>
              <a:rPr lang="en-US" sz="2200" dirty="0" err="1"/>
              <a:t>Ef</a:t>
            </a:r>
            <a:r>
              <a:rPr lang="en-US" sz="2200" dirty="0"/>
              <a:t> = Cu + (0.25 * (Ct))</a:t>
            </a:r>
          </a:p>
          <a:p>
            <a:pPr>
              <a:buFont typeface="Wingdings" pitchFamily="2" charset="2"/>
              <a:buNone/>
            </a:pPr>
            <a:endParaRPr lang="en-US" sz="2200" dirty="0"/>
          </a:p>
          <a:p>
            <a:pPr>
              <a:buFont typeface="Wingdings" pitchFamily="2" charset="2"/>
              <a:buNone/>
            </a:pPr>
            <a:r>
              <a:rPr lang="en-US" sz="2200" dirty="0"/>
              <a:t>	Where:  </a:t>
            </a:r>
          </a:p>
          <a:p>
            <a:pPr>
              <a:buNone/>
            </a:pPr>
            <a:r>
              <a:rPr lang="en-US" sz="2200" dirty="0"/>
              <a:t>	</a:t>
            </a:r>
            <a:r>
              <a:rPr lang="en-US" sz="2200" dirty="0" err="1"/>
              <a:t>Ef</a:t>
            </a:r>
            <a:r>
              <a:rPr lang="en-US" sz="2200" dirty="0"/>
              <a:t>  = effective concurrent users for one server</a:t>
            </a:r>
          </a:p>
          <a:p>
            <a:pPr>
              <a:buFont typeface="Wingdings" pitchFamily="2" charset="2"/>
              <a:buNone/>
            </a:pPr>
            <a:r>
              <a:rPr lang="en-US" sz="2200" dirty="0"/>
              <a:t>	Cu = concurrent users for this server</a:t>
            </a:r>
          </a:p>
          <a:p>
            <a:pPr>
              <a:buFont typeface="Wingdings" pitchFamily="2" charset="2"/>
              <a:buNone/>
            </a:pPr>
            <a:r>
              <a:rPr lang="en-US" sz="2200" dirty="0"/>
              <a:t>	Ct = total concurrent users for all other servers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a:t>Project Setup: Hardware sizing recommendations</a:t>
            </a:r>
          </a:p>
        </p:txBody>
      </p:sp>
      <p:sp>
        <p:nvSpPr>
          <p:cNvPr id="158722" name="Rectangle 3"/>
          <p:cNvSpPr>
            <a:spLocks noGrp="1" noChangeArrowheads="1"/>
          </p:cNvSpPr>
          <p:nvPr>
            <p:ph type="body" sz="quarter" idx="10"/>
          </p:nvPr>
        </p:nvSpPr>
        <p:spPr/>
        <p:txBody>
          <a:bodyPr>
            <a:normAutofit fontScale="77500" lnSpcReduction="20000"/>
          </a:bodyPr>
          <a:lstStyle/>
          <a:p>
            <a:pPr>
              <a:buFont typeface="Wingdings" pitchFamily="2" charset="2"/>
              <a:buNone/>
            </a:pPr>
            <a:r>
              <a:rPr lang="en-US" sz="2000" dirty="0"/>
              <a:t>Example:</a:t>
            </a:r>
          </a:p>
          <a:p>
            <a:r>
              <a:rPr lang="en-US" sz="2000" dirty="0"/>
              <a:t>In a Global Workshare project with 3 servers (locations), 40 users will connect to two servers, and 5 users will connect to one server:</a:t>
            </a:r>
          </a:p>
          <a:p>
            <a:pPr>
              <a:buFont typeface="Wingdings" pitchFamily="2" charset="2"/>
              <a:buNone/>
            </a:pPr>
            <a:endParaRPr lang="en-US" sz="2000" dirty="0"/>
          </a:p>
          <a:p>
            <a:pPr>
              <a:buFontTx/>
              <a:buNone/>
            </a:pPr>
            <a:endParaRPr lang="en-US" sz="2000" dirty="0"/>
          </a:p>
          <a:p>
            <a:pPr>
              <a:buFontTx/>
              <a:buNone/>
            </a:pPr>
            <a:endParaRPr lang="en-US" sz="2000" dirty="0"/>
          </a:p>
          <a:p>
            <a:pPr>
              <a:buNone/>
            </a:pPr>
            <a:r>
              <a:rPr lang="en-US" sz="2000" dirty="0" err="1"/>
              <a:t>Ef</a:t>
            </a:r>
            <a:r>
              <a:rPr lang="en-US" sz="2000" dirty="0"/>
              <a:t> = Cu + (0.25 (Ct))</a:t>
            </a:r>
          </a:p>
          <a:p>
            <a:pPr>
              <a:buFontTx/>
              <a:buChar char="•"/>
            </a:pPr>
            <a:endParaRPr lang="en-US" sz="2000" dirty="0"/>
          </a:p>
          <a:p>
            <a:pPr>
              <a:buNone/>
            </a:pPr>
            <a:r>
              <a:rPr lang="en-US" sz="2000" dirty="0"/>
              <a:t>When all 3 servers are working concurrently, the equivalent number of users at each server is:</a:t>
            </a:r>
          </a:p>
          <a:p>
            <a:pPr marL="457200" indent="-457200">
              <a:buNone/>
            </a:pPr>
            <a:endParaRPr lang="en-US" sz="2000" dirty="0"/>
          </a:p>
          <a:p>
            <a:pPr marL="457200" indent="-457200">
              <a:buNone/>
            </a:pPr>
            <a:r>
              <a:rPr lang="en-US" sz="2000" dirty="0"/>
              <a:t>The equivalent number of users at each one of the 40-user servers are: </a:t>
            </a:r>
          </a:p>
          <a:p>
            <a:pPr marL="857250" lvl="1" indent="-457200">
              <a:buNone/>
            </a:pPr>
            <a:endParaRPr lang="en-US" sz="2000" dirty="0"/>
          </a:p>
          <a:p>
            <a:pPr marL="857250" lvl="1" indent="-457200">
              <a:buNone/>
            </a:pPr>
            <a:r>
              <a:rPr lang="en-US" sz="2000" dirty="0"/>
              <a:t>40 + (0.25 * (45)) = 51.25 users</a:t>
            </a:r>
          </a:p>
          <a:p>
            <a:pPr>
              <a:buFont typeface="Wingdings" pitchFamily="2" charset="2"/>
              <a:buNone/>
            </a:pPr>
            <a:endParaRPr lang="en-US" sz="2000" dirty="0"/>
          </a:p>
          <a:p>
            <a:pPr>
              <a:buFont typeface="Wingdings" pitchFamily="2" charset="2"/>
              <a:buNone/>
            </a:pPr>
            <a:r>
              <a:rPr lang="en-US" sz="2000" dirty="0"/>
              <a:t>The equivalent number of users at the 5-user server is: </a:t>
            </a:r>
          </a:p>
          <a:p>
            <a:pPr>
              <a:buFont typeface="Wingdings" pitchFamily="2" charset="2"/>
              <a:buNone/>
            </a:pPr>
            <a:endParaRPr lang="en-US" sz="2000" dirty="0"/>
          </a:p>
          <a:p>
            <a:pPr>
              <a:buFont typeface="Wingdings" pitchFamily="2" charset="2"/>
              <a:buNone/>
            </a:pPr>
            <a:r>
              <a:rPr lang="en-US" sz="2000" dirty="0"/>
              <a:t>	5 + (0.25 * (80)) = 25 users.</a:t>
            </a:r>
          </a:p>
          <a:p>
            <a:pPr>
              <a:buFontTx/>
              <a:buNone/>
            </a:pPr>
            <a:endParaRPr lang="en-US" sz="1800" dirty="0"/>
          </a:p>
        </p:txBody>
      </p:sp>
      <p:sp>
        <p:nvSpPr>
          <p:cNvPr id="4" name="Oval 3"/>
          <p:cNvSpPr/>
          <p:nvPr/>
        </p:nvSpPr>
        <p:spPr>
          <a:xfrm>
            <a:off x="6324600" y="19812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05600" y="1981200"/>
            <a:ext cx="1143000" cy="323165"/>
          </a:xfrm>
          <a:prstGeom prst="rect">
            <a:avLst/>
          </a:prstGeom>
          <a:noFill/>
        </p:spPr>
        <p:txBody>
          <a:bodyPr wrap="square" rtlCol="0">
            <a:spAutoFit/>
          </a:bodyPr>
          <a:lstStyle/>
          <a:p>
            <a:r>
              <a:rPr lang="en-US" sz="1500"/>
              <a:t>Cu= 40</a:t>
            </a:r>
          </a:p>
        </p:txBody>
      </p:sp>
      <p:sp>
        <p:nvSpPr>
          <p:cNvPr id="17" name="TextBox 16"/>
          <p:cNvSpPr txBox="1"/>
          <p:nvPr/>
        </p:nvSpPr>
        <p:spPr>
          <a:xfrm>
            <a:off x="7162800" y="2743200"/>
            <a:ext cx="1143000" cy="323165"/>
          </a:xfrm>
          <a:prstGeom prst="rect">
            <a:avLst/>
          </a:prstGeom>
          <a:noFill/>
        </p:spPr>
        <p:txBody>
          <a:bodyPr wrap="square" rtlCol="0">
            <a:spAutoFit/>
          </a:bodyPr>
          <a:lstStyle/>
          <a:p>
            <a:r>
              <a:rPr lang="en-US" sz="1500"/>
              <a:t>Cu= 40</a:t>
            </a:r>
          </a:p>
        </p:txBody>
      </p:sp>
      <p:sp>
        <p:nvSpPr>
          <p:cNvPr id="18" name="TextBox 17"/>
          <p:cNvSpPr txBox="1"/>
          <p:nvPr/>
        </p:nvSpPr>
        <p:spPr>
          <a:xfrm>
            <a:off x="5192751" y="2798956"/>
            <a:ext cx="1143000" cy="323165"/>
          </a:xfrm>
          <a:prstGeom prst="rect">
            <a:avLst/>
          </a:prstGeom>
          <a:noFill/>
        </p:spPr>
        <p:txBody>
          <a:bodyPr wrap="square" rtlCol="0">
            <a:spAutoFit/>
          </a:bodyPr>
          <a:lstStyle/>
          <a:p>
            <a:r>
              <a:rPr lang="en-US" sz="1500"/>
              <a:t>Cu= 5</a:t>
            </a:r>
          </a:p>
        </p:txBody>
      </p:sp>
      <p:sp>
        <p:nvSpPr>
          <p:cNvPr id="21" name="Rounded Rectangular Callout 20"/>
          <p:cNvSpPr/>
          <p:nvPr/>
        </p:nvSpPr>
        <p:spPr>
          <a:xfrm>
            <a:off x="7696200" y="1981200"/>
            <a:ext cx="1295400" cy="457200"/>
          </a:xfrm>
          <a:prstGeom prst="wedgeRoundRectCallout">
            <a:avLst>
              <a:gd name="adj1" fmla="val -50701"/>
              <a:gd name="adj2" fmla="val 82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a:t>Global Workshare</a:t>
            </a:r>
            <a:endParaRPr lang="en-US" sz="1200" dirty="0"/>
          </a:p>
        </p:txBody>
      </p:sp>
      <p:cxnSp>
        <p:nvCxnSpPr>
          <p:cNvPr id="15" name="Straight Arrow Connector 14"/>
          <p:cNvCxnSpPr/>
          <p:nvPr/>
        </p:nvCxnSpPr>
        <p:spPr>
          <a:xfrm rot="16200000" flipH="1">
            <a:off x="6553994" y="2439194"/>
            <a:ext cx="381000" cy="2270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6096000" y="2438400"/>
            <a:ext cx="381000" cy="228600"/>
          </a:xfrm>
          <a:prstGeom prst="straightConnector1">
            <a:avLst/>
          </a:prstGeom>
          <a:ln w="254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5943600" y="2819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81800" y="2819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dirty="0"/>
              <a:t>Project Setup: Hardware sizing recommendations</a:t>
            </a:r>
          </a:p>
        </p:txBody>
      </p:sp>
      <p:sp>
        <p:nvSpPr>
          <p:cNvPr id="2" name="Text Placeholder 1">
            <a:extLst>
              <a:ext uri="{FF2B5EF4-FFF2-40B4-BE49-F238E27FC236}">
                <a16:creationId xmlns:a16="http://schemas.microsoft.com/office/drawing/2014/main" id="{36E6DED3-9D5E-4F44-A7A4-D21A49B1643F}"/>
              </a:ext>
            </a:extLst>
          </p:cNvPr>
          <p:cNvSpPr>
            <a:spLocks noGrp="1"/>
          </p:cNvSpPr>
          <p:nvPr>
            <p:ph type="body" sz="quarter" idx="10"/>
          </p:nvPr>
        </p:nvSpPr>
        <p:spPr/>
        <p:txBody>
          <a:bodyPr/>
          <a:lstStyle/>
          <a:p>
            <a:endParaRPr lang="en-US"/>
          </a:p>
        </p:txBody>
      </p:sp>
      <p:graphicFrame>
        <p:nvGraphicFramePr>
          <p:cNvPr id="77866" name="Group 42"/>
          <p:cNvGraphicFramePr>
            <a:graphicFrameLocks noGrp="1"/>
          </p:cNvGraphicFramePr>
          <p:nvPr>
            <p:extLst>
              <p:ext uri="{D42A27DB-BD31-4B8C-83A1-F6EECF244321}">
                <p14:modId xmlns:p14="http://schemas.microsoft.com/office/powerpoint/2010/main" val="1085439288"/>
              </p:ext>
            </p:extLst>
          </p:nvPr>
        </p:nvGraphicFramePr>
        <p:xfrm>
          <a:off x="304800" y="1676400"/>
          <a:ext cx="8458200" cy="3955289"/>
        </p:xfrm>
        <a:graphic>
          <a:graphicData uri="http://schemas.openxmlformats.org/drawingml/2006/table">
            <a:tbl>
              <a:tblPr>
                <a:tableStyleId>{2D5ABB26-0587-4C30-8999-92F81FD0307C}</a:tableStyleId>
              </a:tblPr>
              <a:tblGrid>
                <a:gridCol w="1784758">
                  <a:extLst>
                    <a:ext uri="{9D8B030D-6E8A-4147-A177-3AD203B41FA5}">
                      <a16:colId xmlns:a16="http://schemas.microsoft.com/office/drawing/2014/main" val="20000"/>
                    </a:ext>
                  </a:extLst>
                </a:gridCol>
                <a:gridCol w="1598846">
                  <a:extLst>
                    <a:ext uri="{9D8B030D-6E8A-4147-A177-3AD203B41FA5}">
                      <a16:colId xmlns:a16="http://schemas.microsoft.com/office/drawing/2014/main" val="20001"/>
                    </a:ext>
                  </a:extLst>
                </a:gridCol>
                <a:gridCol w="1690993">
                  <a:extLst>
                    <a:ext uri="{9D8B030D-6E8A-4147-A177-3AD203B41FA5}">
                      <a16:colId xmlns:a16="http://schemas.microsoft.com/office/drawing/2014/main" val="20002"/>
                    </a:ext>
                  </a:extLst>
                </a:gridCol>
                <a:gridCol w="1598845">
                  <a:extLst>
                    <a:ext uri="{9D8B030D-6E8A-4147-A177-3AD203B41FA5}">
                      <a16:colId xmlns:a16="http://schemas.microsoft.com/office/drawing/2014/main" val="20003"/>
                    </a:ext>
                  </a:extLst>
                </a:gridCol>
                <a:gridCol w="1784758">
                  <a:extLst>
                    <a:ext uri="{9D8B030D-6E8A-4147-A177-3AD203B41FA5}">
                      <a16:colId xmlns:a16="http://schemas.microsoft.com/office/drawing/2014/main" val="20004"/>
                    </a:ext>
                  </a:extLst>
                </a:gridCol>
              </a:tblGrid>
              <a:tr h="614644">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Project Size</a:t>
                      </a:r>
                      <a:endParaRPr kumimoji="0" lang="en-US" sz="16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Effective users on one server</a:t>
                      </a:r>
                      <a:endParaRPr kumimoji="0" lang="en-US" sz="16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Model database size</a:t>
                      </a:r>
                      <a:endParaRPr kumimoji="0" lang="en-US" sz="16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err="1">
                          <a:ln>
                            <a:noFill/>
                          </a:ln>
                          <a:solidFill>
                            <a:schemeClr val="accent1">
                              <a:lumMod val="75000"/>
                            </a:schemeClr>
                          </a:solidFill>
                          <a:effectLst/>
                        </a:rPr>
                        <a:t>IFC</a:t>
                      </a:r>
                      <a:r>
                        <a:rPr kumimoji="0" lang="en-US" sz="1600" u="none" strike="noStrike" cap="none" normalizeH="0" baseline="0" dirty="0">
                          <a:ln>
                            <a:noFill/>
                          </a:ln>
                          <a:solidFill>
                            <a:schemeClr val="accent1">
                              <a:lumMod val="75000"/>
                            </a:schemeClr>
                          </a:solidFill>
                          <a:effectLst/>
                        </a:rPr>
                        <a:t> Server</a:t>
                      </a:r>
                      <a:endParaRPr kumimoji="0" lang="en-US" sz="16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Batch Server</a:t>
                      </a:r>
                      <a:endParaRPr kumimoji="0" lang="en-US" sz="1600" b="0"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07832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Small project</a:t>
                      </a:r>
                      <a:endParaRPr kumimoji="0" lang="en-US" sz="1600" b="1"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1 to 15</a:t>
                      </a:r>
                      <a:endParaRPr kumimoji="0" lang="en-US" sz="1600" b="1"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Up to 20 GB</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Separate server or workstation</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Separate server or workstation</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1183999">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Medium project</a:t>
                      </a:r>
                      <a:endParaRPr kumimoji="0" lang="en-US" sz="1600" b="1"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16 to 50</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20 - 50 GB</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Separate server or workstation</a:t>
                      </a:r>
                    </a:p>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One or more separate server or workstation</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107832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accent1">
                              <a:lumMod val="75000"/>
                            </a:schemeClr>
                          </a:solidFill>
                          <a:effectLst/>
                        </a:rPr>
                        <a:t>Large project</a:t>
                      </a:r>
                      <a:endParaRPr kumimoji="0" lang="en-US" sz="1600" b="1" i="0" u="none" strike="noStrike" cap="none" normalizeH="0" baseline="0" dirty="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a:ln>
                            <a:noFill/>
                          </a:ln>
                          <a:solidFill>
                            <a:schemeClr val="tx1"/>
                          </a:solidFill>
                          <a:effectLst/>
                        </a:rPr>
                        <a:t>51 to 100</a:t>
                      </a:r>
                      <a:endParaRPr kumimoji="0" lang="en-US" sz="1600" b="0" i="0" u="none" strike="noStrike" cap="none" normalizeH="0" baseline="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50 GB or more</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Separate server or workstation</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a:ln>
                            <a:noFill/>
                          </a:ln>
                          <a:solidFill>
                            <a:schemeClr val="tx1"/>
                          </a:solidFill>
                          <a:effectLst/>
                        </a:rPr>
                        <a:t>Multiple separate servers or workstation</a:t>
                      </a:r>
                      <a:endParaRPr kumimoji="0" lang="en-US" sz="1600" b="0" i="0" u="none" strike="noStrike" cap="none" normalizeH="0" baseline="0" dirty="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chemeClr val="accent5">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en-US" dirty="0"/>
              <a:t>Project Setup: Hardware sizing recommendations</a:t>
            </a:r>
          </a:p>
        </p:txBody>
      </p:sp>
      <p:sp>
        <p:nvSpPr>
          <p:cNvPr id="2" name="Text Placeholder 1">
            <a:extLst>
              <a:ext uri="{FF2B5EF4-FFF2-40B4-BE49-F238E27FC236}">
                <a16:creationId xmlns:a16="http://schemas.microsoft.com/office/drawing/2014/main" id="{C3981343-C48A-4A2C-A34A-F832B1541395}"/>
              </a:ext>
            </a:extLst>
          </p:cNvPr>
          <p:cNvSpPr>
            <a:spLocks noGrp="1"/>
          </p:cNvSpPr>
          <p:nvPr>
            <p:ph type="body" sz="quarter" idx="10"/>
          </p:nvPr>
        </p:nvSpPr>
        <p:spPr/>
        <p:txBody>
          <a:bodyPr/>
          <a:lstStyle/>
          <a:p>
            <a:endParaRPr lang="en-US"/>
          </a:p>
        </p:txBody>
      </p:sp>
      <p:graphicFrame>
        <p:nvGraphicFramePr>
          <p:cNvPr id="78885" name="Group 37"/>
          <p:cNvGraphicFramePr>
            <a:graphicFrameLocks noGrp="1"/>
          </p:cNvGraphicFramePr>
          <p:nvPr>
            <p:extLst>
              <p:ext uri="{D42A27DB-BD31-4B8C-83A1-F6EECF244321}">
                <p14:modId xmlns:p14="http://schemas.microsoft.com/office/powerpoint/2010/main" val="3497909685"/>
              </p:ext>
            </p:extLst>
          </p:nvPr>
        </p:nvGraphicFramePr>
        <p:xfrm>
          <a:off x="304800" y="2209800"/>
          <a:ext cx="8458200" cy="2595033"/>
        </p:xfrm>
        <a:graphic>
          <a:graphicData uri="http://schemas.openxmlformats.org/drawingml/2006/table">
            <a:tbl>
              <a:tblPr/>
              <a:tblGrid>
                <a:gridCol w="3915833">
                  <a:extLst>
                    <a:ext uri="{9D8B030D-6E8A-4147-A177-3AD203B41FA5}">
                      <a16:colId xmlns:a16="http://schemas.microsoft.com/office/drawing/2014/main" val="20000"/>
                    </a:ext>
                  </a:extLst>
                </a:gridCol>
                <a:gridCol w="1488017">
                  <a:extLst>
                    <a:ext uri="{9D8B030D-6E8A-4147-A177-3AD203B41FA5}">
                      <a16:colId xmlns:a16="http://schemas.microsoft.com/office/drawing/2014/main" val="20001"/>
                    </a:ext>
                  </a:extLst>
                </a:gridCol>
                <a:gridCol w="1488017">
                  <a:extLst>
                    <a:ext uri="{9D8B030D-6E8A-4147-A177-3AD203B41FA5}">
                      <a16:colId xmlns:a16="http://schemas.microsoft.com/office/drawing/2014/main" val="20002"/>
                    </a:ext>
                  </a:extLst>
                </a:gridCol>
                <a:gridCol w="1566333">
                  <a:extLst>
                    <a:ext uri="{9D8B030D-6E8A-4147-A177-3AD203B41FA5}">
                      <a16:colId xmlns:a16="http://schemas.microsoft.com/office/drawing/2014/main" val="20003"/>
                    </a:ext>
                  </a:extLst>
                </a:gridCol>
              </a:tblGrid>
              <a:tr h="4953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Project Size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Small</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Medium</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Large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7239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Number of processor cores (one Core 2 Duo counts as two) </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4</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4 - 8</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8 or more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71543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Memory for SQL Server 2014 and Oracle 12c</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32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64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128+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6604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accent1">
                              <a:lumMod val="75000"/>
                            </a:schemeClr>
                          </a:solidFill>
                          <a:effectLst/>
                          <a:latin typeface="Arial" charset="0"/>
                          <a:cs typeface="Times New Roman" pitchFamily="18" charset="0"/>
                        </a:rPr>
                        <a:t>Bus Size, OS, and Database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lstStyle/>
          <a:p>
            <a:pPr eaLnBrk="1" hangingPunct="1"/>
            <a:r>
              <a:rPr lang="en-US"/>
              <a:t>Project Setup: Familiarize with the software</a:t>
            </a:r>
          </a:p>
        </p:txBody>
      </p:sp>
      <p:sp>
        <p:nvSpPr>
          <p:cNvPr id="2" name="Text Placeholder 1">
            <a:extLst>
              <a:ext uri="{FF2B5EF4-FFF2-40B4-BE49-F238E27FC236}">
                <a16:creationId xmlns:a16="http://schemas.microsoft.com/office/drawing/2014/main" id="{010A1566-DE85-42C1-BEEA-98C23FF58726}"/>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F24570A-9A2E-4320-B46E-C6BC4E12916B}"/>
              </a:ext>
            </a:extLst>
          </p:cNvPr>
          <p:cNvPicPr>
            <a:picLocks noChangeAspect="1"/>
          </p:cNvPicPr>
          <p:nvPr/>
        </p:nvPicPr>
        <p:blipFill>
          <a:blip r:embed="rId3"/>
          <a:stretch>
            <a:fillRect/>
          </a:stretch>
        </p:blipFill>
        <p:spPr>
          <a:xfrm>
            <a:off x="3124200" y="1168167"/>
            <a:ext cx="2628512" cy="5143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p:txBody>
          <a:bodyPr/>
          <a:lstStyle/>
          <a:p>
            <a:pPr eaLnBrk="1" hangingPunct="1"/>
            <a:r>
              <a:rPr lang="en-US" dirty="0"/>
              <a:t>Project Setup: Database creation</a:t>
            </a:r>
          </a:p>
        </p:txBody>
      </p:sp>
      <p:sp>
        <p:nvSpPr>
          <p:cNvPr id="166914" name="Rectangle 3"/>
          <p:cNvSpPr>
            <a:spLocks noGrp="1" noChangeArrowheads="1"/>
          </p:cNvSpPr>
          <p:nvPr>
            <p:ph type="body" sz="quarter" idx="10"/>
          </p:nvPr>
        </p:nvSpPr>
        <p:spPr>
          <a:noFill/>
        </p:spPr>
        <p:txBody>
          <a:bodyPr/>
          <a:lstStyle/>
          <a:p>
            <a:pPr eaLnBrk="1" hangingPunct="1"/>
            <a:r>
              <a:rPr lang="en-US" sz="2400" b="1" dirty="0"/>
              <a:t>Site and Catalog database creation</a:t>
            </a:r>
          </a:p>
          <a:p>
            <a:pPr lvl="1" eaLnBrk="1" hangingPunct="1"/>
            <a:endParaRPr lang="en-US" sz="2000" dirty="0"/>
          </a:p>
          <a:p>
            <a:pPr lvl="1" eaLnBrk="1" hangingPunct="1"/>
            <a:r>
              <a:rPr lang="en-US" sz="2000" dirty="0"/>
              <a:t>Database Wizard</a:t>
            </a:r>
          </a:p>
          <a:p>
            <a:pPr eaLnBrk="1" hangingPunct="1"/>
            <a:endParaRPr lang="en-US" sz="2000" dirty="0"/>
          </a:p>
          <a:p>
            <a:pPr eaLnBrk="1" hangingPunct="1"/>
            <a:r>
              <a:rPr lang="en-US" sz="2400" b="1" dirty="0"/>
              <a:t>Model creation</a:t>
            </a:r>
          </a:p>
          <a:p>
            <a:pPr lvl="1" eaLnBrk="1" hangingPunct="1"/>
            <a:endParaRPr lang="en-US" sz="2000" dirty="0"/>
          </a:p>
          <a:p>
            <a:pPr lvl="1" eaLnBrk="1" hangingPunct="1"/>
            <a:r>
              <a:rPr lang="en-US" sz="2000" dirty="0"/>
              <a:t>Project Management</a:t>
            </a:r>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p:txBody>
      </p:sp>
      <p:pic>
        <p:nvPicPr>
          <p:cNvPr id="3" name="Picture 2">
            <a:extLst>
              <a:ext uri="{FF2B5EF4-FFF2-40B4-BE49-F238E27FC236}">
                <a16:creationId xmlns:a16="http://schemas.microsoft.com/office/drawing/2014/main" id="{BA63F8D9-FE46-45FC-B8FC-9947AF75E871}"/>
              </a:ext>
            </a:extLst>
          </p:cNvPr>
          <p:cNvPicPr>
            <a:picLocks noChangeAspect="1"/>
          </p:cNvPicPr>
          <p:nvPr/>
        </p:nvPicPr>
        <p:blipFill>
          <a:blip r:embed="rId3"/>
          <a:stretch>
            <a:fillRect/>
          </a:stretch>
        </p:blipFill>
        <p:spPr>
          <a:xfrm>
            <a:off x="1752600" y="4114800"/>
            <a:ext cx="3237990" cy="2405796"/>
          </a:xfrm>
          <a:prstGeom prst="rect">
            <a:avLst/>
          </a:prstGeom>
        </p:spPr>
      </p:pic>
      <p:pic>
        <p:nvPicPr>
          <p:cNvPr id="4" name="Picture 3">
            <a:extLst>
              <a:ext uri="{FF2B5EF4-FFF2-40B4-BE49-F238E27FC236}">
                <a16:creationId xmlns:a16="http://schemas.microsoft.com/office/drawing/2014/main" id="{3030E72F-86EF-458C-89A0-847B75C54F89}"/>
              </a:ext>
            </a:extLst>
          </p:cNvPr>
          <p:cNvPicPr>
            <a:picLocks noChangeAspect="1"/>
          </p:cNvPicPr>
          <p:nvPr/>
        </p:nvPicPr>
        <p:blipFill>
          <a:blip r:embed="rId4"/>
          <a:stretch>
            <a:fillRect/>
          </a:stretch>
        </p:blipFill>
        <p:spPr>
          <a:xfrm>
            <a:off x="4561930" y="1944356"/>
            <a:ext cx="4495419" cy="2170444"/>
          </a:xfrm>
          <a:prstGeom prst="rect">
            <a:avLst/>
          </a:prstGeom>
        </p:spPr>
      </p:pic>
    </p:spTree>
    <p:extLst>
      <p:ext uri="{BB962C8B-B14F-4D97-AF65-F5344CB8AC3E}">
        <p14:creationId xmlns:p14="http://schemas.microsoft.com/office/powerpoint/2010/main" val="129714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Smart 3D Introduction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Setup: Create a model from scratch</a:t>
            </a:r>
          </a:p>
        </p:txBody>
      </p:sp>
      <p:sp>
        <p:nvSpPr>
          <p:cNvPr id="3" name="Content Placeholder 2"/>
          <p:cNvSpPr>
            <a:spLocks noGrp="1"/>
          </p:cNvSpPr>
          <p:nvPr>
            <p:ph type="body" sz="quarter" idx="10"/>
          </p:nvPr>
        </p:nvSpPr>
        <p:spPr/>
        <p:txBody>
          <a:bodyPr>
            <a:normAutofit fontScale="92500" lnSpcReduction="10000"/>
          </a:bodyPr>
          <a:lstStyle/>
          <a:p>
            <a:r>
              <a:rPr lang="en-US" sz="2000" dirty="0"/>
              <a:t>Site		</a:t>
            </a:r>
          </a:p>
          <a:p>
            <a:pPr>
              <a:buNone/>
            </a:pPr>
            <a:r>
              <a:rPr lang="en-US" sz="2500" dirty="0"/>
              <a:t>				   			</a:t>
            </a:r>
            <a:r>
              <a:rPr lang="en-US" sz="2000" dirty="0"/>
              <a:t>Database Wizard                AppRepos.dat/</a:t>
            </a:r>
            <a:r>
              <a:rPr lang="en-US" sz="2000" dirty="0" err="1"/>
              <a:t>dmp</a:t>
            </a:r>
            <a:endParaRPr lang="en-US" sz="2000" dirty="0"/>
          </a:p>
          <a:p>
            <a:r>
              <a:rPr lang="en-US" sz="2000" dirty="0"/>
              <a:t>Site Schema</a:t>
            </a:r>
          </a:p>
          <a:p>
            <a:endParaRPr lang="en-US" sz="2000" dirty="0"/>
          </a:p>
          <a:p>
            <a:r>
              <a:rPr lang="en-US" sz="2000" dirty="0"/>
              <a:t>Catalog		    			Project Management 	       AppRepos.dat/</a:t>
            </a:r>
            <a:r>
              <a:rPr lang="en-US" sz="2000" dirty="0" err="1"/>
              <a:t>dmp</a:t>
            </a:r>
            <a:endParaRPr lang="en-US" sz="2000" dirty="0"/>
          </a:p>
          <a:p>
            <a:pPr>
              <a:buNone/>
            </a:pPr>
            <a:r>
              <a:rPr lang="en-US" sz="2000" dirty="0"/>
              <a:t>				    			Database Wizard 	              CatalogDB.dat/</a:t>
            </a:r>
            <a:r>
              <a:rPr lang="en-US" sz="2000" dirty="0" err="1"/>
              <a:t>dmp</a:t>
            </a:r>
            <a:r>
              <a:rPr lang="en-US" sz="2000" dirty="0"/>
              <a:t>	 </a:t>
            </a:r>
            <a:endParaRPr lang="en-US" sz="1800" dirty="0"/>
          </a:p>
          <a:p>
            <a:r>
              <a:rPr lang="en-US" sz="2000" dirty="0"/>
              <a:t>Catalog Schema</a:t>
            </a:r>
          </a:p>
          <a:p>
            <a:endParaRPr lang="en-US" sz="2000" dirty="0"/>
          </a:p>
          <a:p>
            <a:r>
              <a:rPr lang="en-US" sz="2000" dirty="0"/>
              <a:t>Model</a:t>
            </a:r>
          </a:p>
          <a:p>
            <a:endParaRPr lang="en-US" sz="2000" dirty="0"/>
          </a:p>
          <a:p>
            <a:r>
              <a:rPr lang="en-US" sz="2000" dirty="0"/>
              <a:t>Reports		     			Project Management	</a:t>
            </a:r>
          </a:p>
          <a:p>
            <a:endParaRPr lang="en-US" sz="2000" dirty="0"/>
          </a:p>
          <a:p>
            <a:r>
              <a:rPr lang="en-US" sz="2000" dirty="0"/>
              <a:t>Reports Schema</a:t>
            </a:r>
          </a:p>
        </p:txBody>
      </p:sp>
      <p:cxnSp>
        <p:nvCxnSpPr>
          <p:cNvPr id="14" name="Straight Connector 13"/>
          <p:cNvCxnSpPr/>
          <p:nvPr/>
        </p:nvCxnSpPr>
        <p:spPr>
          <a:xfrm rot="16200000" flipH="1">
            <a:off x="2667000" y="4419600"/>
            <a:ext cx="8382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2705100" y="5295900"/>
            <a:ext cx="8382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H="1">
            <a:off x="2743200" y="26670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819400" y="3124200"/>
            <a:ext cx="3810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6200000" flipH="1">
            <a:off x="2667000" y="13716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flipH="1" flipV="1">
            <a:off x="2705100" y="1943100"/>
            <a:ext cx="5334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6200000" flipH="1">
            <a:off x="5867400" y="26670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flipH="1" flipV="1">
            <a:off x="5905500" y="3238500"/>
            <a:ext cx="5334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16200000" flipH="1">
            <a:off x="5791200" y="13716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flipH="1" flipV="1">
            <a:off x="5829300" y="1943100"/>
            <a:ext cx="533400" cy="3048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en-US" dirty="0"/>
              <a:t>Project Setup: Permissions hierarchy</a:t>
            </a:r>
          </a:p>
        </p:txBody>
      </p:sp>
      <p:sp>
        <p:nvSpPr>
          <p:cNvPr id="168962" name="Rectangle 3"/>
          <p:cNvSpPr>
            <a:spLocks noGrp="1" noChangeArrowheads="1"/>
          </p:cNvSpPr>
          <p:nvPr>
            <p:ph type="body" sz="quarter" idx="10"/>
          </p:nvPr>
        </p:nvSpPr>
        <p:spPr>
          <a:noFill/>
        </p:spPr>
        <p:txBody>
          <a:bodyPr/>
          <a:lstStyle/>
          <a:p>
            <a:pPr marL="0" indent="3175" eaLnBrk="1" hangingPunct="1"/>
            <a:r>
              <a:rPr lang="en-US" sz="2400" dirty="0"/>
              <a:t> Model/Catalog root</a:t>
            </a:r>
          </a:p>
          <a:p>
            <a:pPr marL="403225" lvl="1" eaLnBrk="1" hangingPunct="1"/>
            <a:r>
              <a:rPr lang="en-US" sz="2000" dirty="0"/>
              <a:t>Top level item in the hierarchy</a:t>
            </a:r>
          </a:p>
          <a:p>
            <a:pPr marL="403225" lvl="1" eaLnBrk="1" hangingPunct="1"/>
            <a:endParaRPr lang="en-US" sz="2000" dirty="0"/>
          </a:p>
          <a:p>
            <a:pPr marL="0" indent="3175" eaLnBrk="1" hangingPunct="1"/>
            <a:r>
              <a:rPr lang="en-US" sz="2400" dirty="0"/>
              <a:t> Permission Group Folder</a:t>
            </a:r>
          </a:p>
          <a:p>
            <a:pPr marL="403225" lvl="1" eaLnBrk="1" hangingPunct="1"/>
            <a:r>
              <a:rPr lang="en-US" sz="2000" dirty="0"/>
              <a:t>A set used to organize permission groups</a:t>
            </a:r>
          </a:p>
          <a:p>
            <a:pPr marL="403225" lvl="1" eaLnBrk="1" hangingPunct="1"/>
            <a:endParaRPr lang="en-US" sz="2000" dirty="0"/>
          </a:p>
          <a:p>
            <a:pPr marL="0" indent="3175" eaLnBrk="1" hangingPunct="1"/>
            <a:r>
              <a:rPr lang="en-US" sz="2400" dirty="0"/>
              <a:t> Permission Group</a:t>
            </a:r>
          </a:p>
          <a:p>
            <a:pPr marL="403225" lvl="1" eaLnBrk="1" hangingPunct="1"/>
            <a:r>
              <a:rPr lang="en-US" sz="2000" dirty="0"/>
              <a:t>Portion of model/catalog over which various </a:t>
            </a:r>
            <a:br>
              <a:rPr lang="en-US" sz="2000" dirty="0"/>
            </a:br>
            <a:r>
              <a:rPr lang="en-US" sz="2000" dirty="0"/>
              <a:t>people have various levels of access and </a:t>
            </a:r>
            <a:br>
              <a:rPr lang="en-US" sz="2000" dirty="0"/>
            </a:br>
            <a:r>
              <a:rPr lang="en-US" sz="2000" dirty="0"/>
              <a:t>responsibility</a:t>
            </a:r>
          </a:p>
        </p:txBody>
      </p:sp>
      <p:pic>
        <p:nvPicPr>
          <p:cNvPr id="2" name="Picture 1">
            <a:extLst>
              <a:ext uri="{FF2B5EF4-FFF2-40B4-BE49-F238E27FC236}">
                <a16:creationId xmlns:a16="http://schemas.microsoft.com/office/drawing/2014/main" id="{61D1C961-8522-4FFF-9458-BF9CB26ECAA2}"/>
              </a:ext>
            </a:extLst>
          </p:cNvPr>
          <p:cNvPicPr>
            <a:picLocks noChangeAspect="1"/>
          </p:cNvPicPr>
          <p:nvPr/>
        </p:nvPicPr>
        <p:blipFill>
          <a:blip r:embed="rId3"/>
          <a:stretch>
            <a:fillRect/>
          </a:stretch>
        </p:blipFill>
        <p:spPr>
          <a:xfrm>
            <a:off x="6248399" y="1295400"/>
            <a:ext cx="2478061" cy="4267200"/>
          </a:xfrm>
          <a:prstGeom prst="rect">
            <a:avLst/>
          </a:prstGeom>
        </p:spPr>
      </p:pic>
    </p:spTree>
    <p:extLst>
      <p:ext uri="{BB962C8B-B14F-4D97-AF65-F5344CB8AC3E}">
        <p14:creationId xmlns:p14="http://schemas.microsoft.com/office/powerpoint/2010/main" val="4116431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p:txBody>
          <a:bodyPr/>
          <a:lstStyle/>
          <a:p>
            <a:r>
              <a:rPr lang="en-US" dirty="0"/>
              <a:t>Project Setup: Permissions hierarchy</a:t>
            </a:r>
          </a:p>
        </p:txBody>
      </p:sp>
      <p:sp>
        <p:nvSpPr>
          <p:cNvPr id="171010" name="Rectangle 3"/>
          <p:cNvSpPr>
            <a:spLocks noGrp="1" noChangeArrowheads="1"/>
          </p:cNvSpPr>
          <p:nvPr>
            <p:ph sz="half" idx="1"/>
          </p:nvPr>
        </p:nvSpPr>
        <p:spPr>
          <a:xfrm>
            <a:off x="277872" y="1447800"/>
            <a:ext cx="4827528" cy="4495800"/>
          </a:xfrm>
        </p:spPr>
        <p:txBody>
          <a:bodyPr>
            <a:normAutofit/>
          </a:bodyPr>
          <a:lstStyle/>
          <a:p>
            <a:pPr marL="0" indent="3175" eaLnBrk="1" hangingPunct="1"/>
            <a:r>
              <a:rPr lang="en-US" sz="2000" dirty="0"/>
              <a:t> This hierarchy is seen only in Project Management</a:t>
            </a:r>
          </a:p>
          <a:p>
            <a:pPr marL="0" indent="3175" eaLnBrk="1" hangingPunct="1"/>
            <a:r>
              <a:rPr lang="en-US" sz="2000" dirty="0"/>
              <a:t> Can have unlimited number of levels of folders </a:t>
            </a:r>
          </a:p>
          <a:p>
            <a:pPr marL="0" indent="3175" eaLnBrk="1" hangingPunct="1"/>
            <a:r>
              <a:rPr lang="en-US" sz="2000" dirty="0"/>
              <a:t> Cannot have permission groups and </a:t>
            </a:r>
            <a:br>
              <a:rPr lang="en-US" sz="2000" dirty="0"/>
            </a:br>
            <a:r>
              <a:rPr lang="en-US" sz="2000" dirty="0"/>
              <a:t>   permission group folders at the same level</a:t>
            </a:r>
          </a:p>
          <a:p>
            <a:pPr marL="0" indent="3175" eaLnBrk="1" hangingPunct="1"/>
            <a:r>
              <a:rPr lang="en-US" sz="2000" dirty="0"/>
              <a:t> Permission Groups are the last leaf in a branch</a:t>
            </a:r>
          </a:p>
          <a:p>
            <a:pPr marL="0" indent="3175" eaLnBrk="1" hangingPunct="1"/>
            <a:r>
              <a:rPr lang="en-US" sz="2000" dirty="0"/>
              <a:t> Copy/Paste permission groups available</a:t>
            </a:r>
          </a:p>
        </p:txBody>
      </p:sp>
      <p:pic>
        <p:nvPicPr>
          <p:cNvPr id="11" name="Picture 10">
            <a:extLst>
              <a:ext uri="{FF2B5EF4-FFF2-40B4-BE49-F238E27FC236}">
                <a16:creationId xmlns:a16="http://schemas.microsoft.com/office/drawing/2014/main" id="{0E294093-3980-4327-AB7C-D22EBCAE6333}"/>
              </a:ext>
            </a:extLst>
          </p:cNvPr>
          <p:cNvPicPr>
            <a:picLocks noChangeAspect="1"/>
          </p:cNvPicPr>
          <p:nvPr/>
        </p:nvPicPr>
        <p:blipFill>
          <a:blip r:embed="rId3"/>
          <a:stretch>
            <a:fillRect/>
          </a:stretch>
        </p:blipFill>
        <p:spPr>
          <a:xfrm>
            <a:off x="5486400" y="1036738"/>
            <a:ext cx="2895600" cy="49861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r>
              <a:rPr lang="en-US" dirty="0"/>
              <a:t>Project Setup: Sample Permission Objects hierarchy</a:t>
            </a:r>
          </a:p>
        </p:txBody>
      </p:sp>
      <p:sp>
        <p:nvSpPr>
          <p:cNvPr id="3" name="Text Placeholder 2">
            <a:extLst>
              <a:ext uri="{FF2B5EF4-FFF2-40B4-BE49-F238E27FC236}">
                <a16:creationId xmlns:a16="http://schemas.microsoft.com/office/drawing/2014/main" id="{5EF1854D-2666-4DBE-A226-CEC78EE67B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733540F6-C5D9-4AAF-B638-D149FC533FF6}"/>
              </a:ext>
            </a:extLst>
          </p:cNvPr>
          <p:cNvPicPr>
            <a:picLocks noChangeAspect="1"/>
          </p:cNvPicPr>
          <p:nvPr/>
        </p:nvPicPr>
        <p:blipFill>
          <a:blip r:embed="rId3"/>
          <a:stretch>
            <a:fillRect/>
          </a:stretch>
        </p:blipFill>
        <p:spPr>
          <a:xfrm>
            <a:off x="2971800" y="1202600"/>
            <a:ext cx="2895600" cy="498619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pPr eaLnBrk="1" hangingPunct="1"/>
            <a:r>
              <a:rPr lang="en-US" dirty="0"/>
              <a:t>Project Setup:  Modify Permission Objects hierarchy</a:t>
            </a:r>
          </a:p>
        </p:txBody>
      </p:sp>
      <p:sp>
        <p:nvSpPr>
          <p:cNvPr id="175106" name="Rectangle 3"/>
          <p:cNvSpPr>
            <a:spLocks noGrp="1" noChangeArrowheads="1"/>
          </p:cNvSpPr>
          <p:nvPr>
            <p:ph type="body" sz="quarter" idx="10"/>
          </p:nvPr>
        </p:nvSpPr>
        <p:spPr/>
        <p:txBody>
          <a:bodyPr/>
          <a:lstStyle/>
          <a:p>
            <a:pPr marL="0" indent="3175" eaLnBrk="1" hangingPunct="1"/>
            <a:r>
              <a:rPr lang="en-US" sz="2400" dirty="0"/>
              <a:t> Rename command</a:t>
            </a:r>
          </a:p>
          <a:p>
            <a:pPr marL="0" indent="3175" eaLnBrk="1" hangingPunct="1"/>
            <a:r>
              <a:rPr lang="en-US" sz="2400" dirty="0"/>
              <a:t> Folders cannot be deleted if there are Permission Groups under them</a:t>
            </a:r>
          </a:p>
          <a:p>
            <a:pPr marL="0" indent="3175" eaLnBrk="1" hangingPunct="1"/>
            <a:r>
              <a:rPr lang="en-US" sz="2400" dirty="0"/>
              <a:t> Permission Groups containing objects cannot be deleted</a:t>
            </a:r>
          </a:p>
          <a:p>
            <a:pPr marL="0" indent="3175" eaLnBrk="1" hangingPunct="1"/>
            <a:r>
              <a:rPr lang="en-US" sz="2400" dirty="0"/>
              <a:t> Copy/Paste of Permission Groups and Folders copies just the Permission Objects, not model items contained within. Name has to be unique within container (catalog or model).</a:t>
            </a:r>
          </a:p>
          <a:p>
            <a:pPr marL="0" indent="3175"/>
            <a:r>
              <a:rPr lang="en-US" sz="2400" dirty="0"/>
              <a:t> Move command allow to relocate Permission Objects </a:t>
            </a:r>
            <a:r>
              <a:rPr lang="en-US" sz="2400"/>
              <a:t>within container</a:t>
            </a:r>
            <a:endParaRPr 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dirty="0"/>
              <a:t>Project Setup:  Root </a:t>
            </a:r>
            <a:r>
              <a:rPr lang="en-US" dirty="0" err="1"/>
              <a:t>vs</a:t>
            </a:r>
            <a:r>
              <a:rPr lang="en-US" dirty="0"/>
              <a:t> Permission Group assignment</a:t>
            </a:r>
          </a:p>
        </p:txBody>
      </p:sp>
      <p:sp>
        <p:nvSpPr>
          <p:cNvPr id="177155" name="Rectangle 3"/>
          <p:cNvSpPr>
            <a:spLocks noGrp="1" noChangeArrowheads="1"/>
          </p:cNvSpPr>
          <p:nvPr>
            <p:ph type="body" sz="quarter" idx="10"/>
          </p:nvPr>
        </p:nvSpPr>
        <p:spPr/>
        <p:txBody>
          <a:bodyPr/>
          <a:lstStyle/>
          <a:p>
            <a:r>
              <a:rPr lang="en-US" sz="2400" dirty="0"/>
              <a:t>Permissions can be granted for Windows Security Object (Groups and/or Users) at the Model/Catalog Root and Permission Group level</a:t>
            </a:r>
          </a:p>
          <a:p>
            <a:pPr eaLnBrk="1" hangingPunct="1"/>
            <a:r>
              <a:rPr lang="en-US" sz="2400" dirty="0"/>
              <a:t>Permissions granted at Model/Catalog Root level allow access to modify permissions hierarchy within the model and perform various administrative tasks.</a:t>
            </a:r>
          </a:p>
          <a:p>
            <a:pPr eaLnBrk="1" hangingPunct="1"/>
            <a:endParaRPr lang="en-US" sz="2400" dirty="0"/>
          </a:p>
          <a:p>
            <a:pPr eaLnBrk="1" hangingPunct="1">
              <a:buFont typeface="Wingdings" pitchFamily="2" charset="2"/>
              <a:buNone/>
            </a:pPr>
            <a:endParaRPr lang="en-US" sz="2400" dirty="0"/>
          </a:p>
        </p:txBody>
      </p:sp>
      <p:sp>
        <p:nvSpPr>
          <p:cNvPr id="177156" name="Text Box 12"/>
          <p:cNvSpPr txBox="1">
            <a:spLocks noChangeArrowheads="1"/>
          </p:cNvSpPr>
          <p:nvPr/>
        </p:nvSpPr>
        <p:spPr bwMode="black">
          <a:xfrm>
            <a:off x="381000" y="3886200"/>
            <a:ext cx="5562600" cy="1938992"/>
          </a:xfrm>
          <a:prstGeom prst="rect">
            <a:avLst/>
          </a:prstGeom>
          <a:noFill/>
          <a:ln w="9525">
            <a:noFill/>
            <a:miter lim="800000"/>
            <a:headEnd/>
            <a:tailEnd/>
          </a:ln>
        </p:spPr>
        <p:txBody>
          <a:bodyPr wrap="square">
            <a:spAutoFit/>
          </a:bodyPr>
          <a:lstStyle/>
          <a:p>
            <a:pPr marL="342900" indent="-342900">
              <a:spcBef>
                <a:spcPct val="20000"/>
              </a:spcBef>
              <a:buClr>
                <a:schemeClr val="tx2"/>
              </a:buClr>
              <a:buFont typeface="Wingdings" pitchFamily="2" charset="2"/>
              <a:buChar char="§"/>
            </a:pPr>
            <a:r>
              <a:rPr lang="en-US" sz="2400" dirty="0"/>
              <a:t>Permissions granted at Permission Group level affect access to objects within that permission group.</a:t>
            </a:r>
            <a:br>
              <a:rPr lang="en-US" sz="2400" dirty="0"/>
            </a:br>
            <a:r>
              <a:rPr lang="en-US" sz="2400" dirty="0"/>
              <a:t>These are used for  general modeling purposes.</a:t>
            </a:r>
          </a:p>
        </p:txBody>
      </p:sp>
      <p:pic>
        <p:nvPicPr>
          <p:cNvPr id="3" name="Picture 2">
            <a:extLst>
              <a:ext uri="{FF2B5EF4-FFF2-40B4-BE49-F238E27FC236}">
                <a16:creationId xmlns:a16="http://schemas.microsoft.com/office/drawing/2014/main" id="{AC03FE6F-CC23-4943-880E-E479A7BB0DCD}"/>
              </a:ext>
            </a:extLst>
          </p:cNvPr>
          <p:cNvPicPr>
            <a:picLocks noChangeAspect="1"/>
          </p:cNvPicPr>
          <p:nvPr/>
        </p:nvPicPr>
        <p:blipFill>
          <a:blip r:embed="rId3"/>
          <a:stretch>
            <a:fillRect/>
          </a:stretch>
        </p:blipFill>
        <p:spPr>
          <a:xfrm>
            <a:off x="6034829" y="3413620"/>
            <a:ext cx="2271227" cy="263903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p:txBody>
          <a:bodyPr/>
          <a:lstStyle/>
          <a:p>
            <a:pPr eaLnBrk="1" hangingPunct="1"/>
            <a:r>
              <a:rPr lang="en-US" dirty="0"/>
              <a:t>Project Setup:  Association concept</a:t>
            </a:r>
          </a:p>
        </p:txBody>
      </p:sp>
      <p:sp>
        <p:nvSpPr>
          <p:cNvPr id="179202" name="Rectangle 3"/>
          <p:cNvSpPr>
            <a:spLocks noGrp="1" noChangeArrowheads="1"/>
          </p:cNvSpPr>
          <p:nvPr>
            <p:ph type="body" sz="quarter" idx="10"/>
          </p:nvPr>
        </p:nvSpPr>
        <p:spPr/>
        <p:txBody>
          <a:bodyPr/>
          <a:lstStyle/>
          <a:p>
            <a:pPr eaLnBrk="1" hangingPunct="1"/>
            <a:r>
              <a:rPr lang="en-US" sz="2400" dirty="0"/>
              <a:t>When objects are placed, they will be automatically assigned to a permission group.</a:t>
            </a:r>
          </a:p>
          <a:p>
            <a:pPr eaLnBrk="1" hangingPunct="1"/>
            <a:r>
              <a:rPr lang="en-US" sz="2400" dirty="0"/>
              <a:t>Objects can be associated to </a:t>
            </a:r>
            <a:r>
              <a:rPr lang="en-US" sz="2400" u="sng" dirty="0"/>
              <a:t>systems</a:t>
            </a:r>
            <a:r>
              <a:rPr lang="en-US" sz="2400" dirty="0"/>
              <a:t> belonging to permission group where user has access</a:t>
            </a:r>
          </a:p>
          <a:p>
            <a:pPr eaLnBrk="1" hangingPunct="1"/>
            <a:r>
              <a:rPr lang="en-US" sz="2400" dirty="0"/>
              <a:t>Objects can only be modified or deleted if user has access to permission group assigned to the object.</a:t>
            </a:r>
          </a:p>
          <a:p>
            <a:pPr eaLnBrk="1" hangingPunct="1"/>
            <a:r>
              <a:rPr lang="en-US" sz="2400" dirty="0"/>
              <a:t>You can associate objects to those Work Breakdown Structure (</a:t>
            </a:r>
            <a:r>
              <a:rPr lang="en-US" sz="2400" dirty="0" err="1"/>
              <a:t>WBS</a:t>
            </a:r>
            <a:r>
              <a:rPr lang="en-US" sz="2400" dirty="0"/>
              <a:t>) items to which you have access based on the permission group they belong to.</a:t>
            </a:r>
          </a:p>
          <a:p>
            <a:pPr eaLnBrk="1" hangingPunct="1"/>
            <a:endParaRPr lang="en-US" sz="2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p:txBody>
          <a:bodyPr/>
          <a:lstStyle/>
          <a:p>
            <a:pPr eaLnBrk="1" hangingPunct="1"/>
            <a:r>
              <a:rPr lang="en-US" dirty="0"/>
              <a:t>Project Setup: Permission access levels</a:t>
            </a:r>
          </a:p>
        </p:txBody>
      </p:sp>
      <p:sp>
        <p:nvSpPr>
          <p:cNvPr id="181250" name="Rectangle 3"/>
          <p:cNvSpPr>
            <a:spLocks noGrp="1" noChangeArrowheads="1"/>
          </p:cNvSpPr>
          <p:nvPr>
            <p:ph type="body" sz="quarter" idx="10"/>
          </p:nvPr>
        </p:nvSpPr>
        <p:spPr/>
        <p:txBody>
          <a:bodyPr/>
          <a:lstStyle/>
          <a:p>
            <a:pPr marL="0" indent="3175" eaLnBrk="1" hangingPunct="1"/>
            <a:r>
              <a:rPr lang="en-US" sz="2400" dirty="0"/>
              <a:t> </a:t>
            </a:r>
            <a:r>
              <a:rPr lang="en-US" sz="2400" b="1" dirty="0"/>
              <a:t>Read</a:t>
            </a:r>
            <a:r>
              <a:rPr lang="en-US" sz="2400" dirty="0"/>
              <a:t> = view objects</a:t>
            </a:r>
          </a:p>
          <a:p>
            <a:pPr marL="0" indent="3175" eaLnBrk="1" hangingPunct="1"/>
            <a:r>
              <a:rPr lang="en-US" sz="2400" dirty="0"/>
              <a:t> </a:t>
            </a:r>
            <a:r>
              <a:rPr lang="en-US" sz="2400" b="1" dirty="0"/>
              <a:t>Write</a:t>
            </a:r>
            <a:r>
              <a:rPr lang="en-US" sz="2400" dirty="0"/>
              <a:t> = create/modify/delete objects</a:t>
            </a:r>
          </a:p>
          <a:p>
            <a:pPr marL="0" indent="3175"/>
            <a:r>
              <a:rPr lang="en-US" sz="2400" dirty="0"/>
              <a:t> </a:t>
            </a:r>
            <a:r>
              <a:rPr lang="en-US" sz="2400" b="1" dirty="0"/>
              <a:t>Full Control</a:t>
            </a:r>
            <a:r>
              <a:rPr lang="en-US" sz="2400" dirty="0"/>
              <a:t> = create/modify/delete + approve or reject objects</a:t>
            </a:r>
          </a:p>
        </p:txBody>
      </p:sp>
      <p:pic>
        <p:nvPicPr>
          <p:cNvPr id="181251" name="Picture 6"/>
          <p:cNvPicPr>
            <a:picLocks noChangeAspect="1" noChangeArrowheads="1"/>
          </p:cNvPicPr>
          <p:nvPr/>
        </p:nvPicPr>
        <p:blipFill>
          <a:blip r:embed="rId3" cstate="print"/>
          <a:srcRect/>
          <a:stretch>
            <a:fillRect/>
          </a:stretch>
        </p:blipFill>
        <p:spPr bwMode="black">
          <a:xfrm>
            <a:off x="2057400" y="2714625"/>
            <a:ext cx="4019550" cy="353377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6"/>
          <p:cNvPicPr>
            <a:picLocks noChangeAspect="1" noChangeArrowheads="1"/>
          </p:cNvPicPr>
          <p:nvPr/>
        </p:nvPicPr>
        <p:blipFill>
          <a:blip r:embed="rId3" cstate="print"/>
          <a:srcRect/>
          <a:stretch>
            <a:fillRect/>
          </a:stretch>
        </p:blipFill>
        <p:spPr bwMode="black">
          <a:xfrm>
            <a:off x="2244789" y="4275137"/>
            <a:ext cx="3420035" cy="2422525"/>
          </a:xfrm>
          <a:prstGeom prst="rect">
            <a:avLst/>
          </a:prstGeom>
          <a:noFill/>
          <a:ln w="9525">
            <a:noFill/>
            <a:miter lim="800000"/>
            <a:headEnd/>
            <a:tailEnd/>
          </a:ln>
        </p:spPr>
      </p:pic>
      <p:sp>
        <p:nvSpPr>
          <p:cNvPr id="183298" name="Rectangle 2"/>
          <p:cNvSpPr>
            <a:spLocks noGrp="1" noChangeArrowheads="1"/>
          </p:cNvSpPr>
          <p:nvPr>
            <p:ph type="title"/>
          </p:nvPr>
        </p:nvSpPr>
        <p:spPr/>
        <p:txBody>
          <a:bodyPr/>
          <a:lstStyle/>
          <a:p>
            <a:pPr eaLnBrk="1" hangingPunct="1"/>
            <a:r>
              <a:rPr lang="en-US" dirty="0"/>
              <a:t>Project Setup: Object status</a:t>
            </a:r>
          </a:p>
        </p:txBody>
      </p:sp>
      <p:sp>
        <p:nvSpPr>
          <p:cNvPr id="183299" name="Rectangle 3"/>
          <p:cNvSpPr>
            <a:spLocks noGrp="1" noChangeArrowheads="1"/>
          </p:cNvSpPr>
          <p:nvPr>
            <p:ph type="body" sz="quarter" idx="10"/>
          </p:nvPr>
        </p:nvSpPr>
        <p:spPr/>
        <p:txBody>
          <a:bodyPr/>
          <a:lstStyle/>
          <a:p>
            <a:pPr eaLnBrk="1" hangingPunct="1"/>
            <a:r>
              <a:rPr lang="en-US" sz="2000" b="1" dirty="0"/>
              <a:t>Working </a:t>
            </a:r>
          </a:p>
          <a:p>
            <a:pPr lvl="1"/>
            <a:r>
              <a:rPr lang="en-US" sz="1800" dirty="0"/>
              <a:t>Initial status of all objects;  Objects can be edited/deleted while in this status</a:t>
            </a:r>
          </a:p>
          <a:p>
            <a:pPr eaLnBrk="1" hangingPunct="1"/>
            <a:r>
              <a:rPr lang="en-US" sz="2000" b="1" dirty="0"/>
              <a:t>In Review </a:t>
            </a:r>
          </a:p>
          <a:p>
            <a:pPr lvl="1"/>
            <a:r>
              <a:rPr lang="en-US" sz="1800" dirty="0"/>
              <a:t>Object is in read-only mode and waiting for approval/rejection</a:t>
            </a:r>
          </a:p>
          <a:p>
            <a:pPr eaLnBrk="1" hangingPunct="1"/>
            <a:r>
              <a:rPr lang="en-US" sz="2000" b="1" dirty="0"/>
              <a:t>Rejected </a:t>
            </a:r>
          </a:p>
          <a:p>
            <a:pPr lvl="1"/>
            <a:r>
              <a:rPr lang="en-US" sz="1800" dirty="0"/>
              <a:t>If an object is found to be incorrect, reviewer can send object to this status</a:t>
            </a:r>
          </a:p>
          <a:p>
            <a:pPr eaLnBrk="1" hangingPunct="1"/>
            <a:r>
              <a:rPr lang="en-US" sz="2000" b="1" dirty="0"/>
              <a:t>Approved </a:t>
            </a:r>
          </a:p>
          <a:p>
            <a:pPr lvl="1"/>
            <a:r>
              <a:rPr lang="en-US" sz="1800" dirty="0"/>
              <a:t>If an object is found to be correct, reviewer can send object to this status</a:t>
            </a:r>
          </a:p>
        </p:txBody>
      </p:sp>
      <p:sp>
        <p:nvSpPr>
          <p:cNvPr id="183300" name="AutoShape 13"/>
          <p:cNvSpPr>
            <a:spLocks noChangeArrowheads="1"/>
          </p:cNvSpPr>
          <p:nvPr/>
        </p:nvSpPr>
        <p:spPr bwMode="black">
          <a:xfrm>
            <a:off x="914400" y="5334000"/>
            <a:ext cx="685800" cy="304800"/>
          </a:xfrm>
          <a:custGeom>
            <a:avLst/>
            <a:gdLst>
              <a:gd name="T0" fmla="*/ 9879012 w 21600"/>
              <a:gd name="T1" fmla="*/ 0 h 21600"/>
              <a:gd name="T2" fmla="*/ 0 w 21600"/>
              <a:gd name="T3" fmla="*/ 2150533 h 21600"/>
              <a:gd name="T4" fmla="*/ 9879012 w 21600"/>
              <a:gd name="T5" fmla="*/ 4301067 h 21600"/>
              <a:gd name="T6" fmla="*/ 13172018 w 21600"/>
              <a:gd name="T7" fmla="*/ 21505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eaLnBrk="0" hangingPunct="0"/>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p:txBody>
          <a:bodyPr/>
          <a:lstStyle/>
          <a:p>
            <a:pPr eaLnBrk="1" hangingPunct="1"/>
            <a:r>
              <a:rPr lang="en-US" dirty="0"/>
              <a:t>Project Setup:  Status change based on permissions</a:t>
            </a:r>
          </a:p>
        </p:txBody>
      </p:sp>
      <p:sp>
        <p:nvSpPr>
          <p:cNvPr id="185346" name="Rectangle 3"/>
          <p:cNvSpPr>
            <a:spLocks noGrp="1" noChangeArrowheads="1"/>
          </p:cNvSpPr>
          <p:nvPr>
            <p:ph type="body" sz="quarter" idx="10"/>
          </p:nvPr>
        </p:nvSpPr>
        <p:spPr/>
        <p:txBody>
          <a:bodyPr/>
          <a:lstStyle/>
          <a:p>
            <a:pPr eaLnBrk="1" hangingPunct="1"/>
            <a:r>
              <a:rPr lang="en-US" sz="2400" b="1" dirty="0"/>
              <a:t>Read </a:t>
            </a:r>
          </a:p>
          <a:p>
            <a:pPr lvl="1"/>
            <a:r>
              <a:rPr lang="en-US" sz="2000" dirty="0"/>
              <a:t>can’t change status</a:t>
            </a:r>
          </a:p>
          <a:p>
            <a:pPr lvl="1"/>
            <a:endParaRPr lang="en-US" sz="2000" dirty="0"/>
          </a:p>
          <a:p>
            <a:pPr eaLnBrk="1" hangingPunct="1"/>
            <a:r>
              <a:rPr lang="en-US" sz="2400" b="1" dirty="0"/>
              <a:t>Write</a:t>
            </a:r>
          </a:p>
          <a:p>
            <a:pPr lvl="1"/>
            <a:r>
              <a:rPr lang="en-US" sz="2000" dirty="0"/>
              <a:t>can change from Working to </a:t>
            </a:r>
            <a:r>
              <a:rPr lang="en-US" sz="2000" dirty="0" err="1"/>
              <a:t>InReview</a:t>
            </a:r>
            <a:endParaRPr lang="en-US" sz="2000" dirty="0"/>
          </a:p>
          <a:p>
            <a:pPr lvl="1" eaLnBrk="1" hangingPunct="1"/>
            <a:r>
              <a:rPr lang="en-US" sz="2000" dirty="0"/>
              <a:t>can change from </a:t>
            </a:r>
            <a:r>
              <a:rPr lang="en-US" sz="2000" dirty="0" err="1"/>
              <a:t>InReview</a:t>
            </a:r>
            <a:r>
              <a:rPr lang="en-US" sz="2000" dirty="0"/>
              <a:t> to Working</a:t>
            </a:r>
          </a:p>
          <a:p>
            <a:pPr lvl="1" eaLnBrk="1" hangingPunct="1"/>
            <a:r>
              <a:rPr lang="en-US" sz="2000" dirty="0"/>
              <a:t>can change from Rejected to Working</a:t>
            </a:r>
          </a:p>
          <a:p>
            <a:pPr lvl="1" eaLnBrk="1" hangingPunct="1"/>
            <a:endParaRPr lang="en-US" sz="2000" dirty="0"/>
          </a:p>
          <a:p>
            <a:pPr eaLnBrk="1" hangingPunct="1"/>
            <a:r>
              <a:rPr lang="en-US" sz="2400" b="1" dirty="0"/>
              <a:t>Full Control </a:t>
            </a:r>
          </a:p>
          <a:p>
            <a:pPr lvl="1"/>
            <a:r>
              <a:rPr lang="en-US" sz="2000" dirty="0"/>
              <a:t>can change from any status to any status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429000" y="3238500"/>
            <a:ext cx="762000" cy="640378"/>
            <a:chOff x="3886200" y="5257800"/>
            <a:chExt cx="762000" cy="640378"/>
          </a:xfrm>
        </p:grpSpPr>
        <p:sp>
          <p:nvSpPr>
            <p:cNvPr id="31" name="AutoShape 10"/>
            <p:cNvSpPr>
              <a:spLocks noChangeArrowheads="1"/>
            </p:cNvSpPr>
            <p:nvPr/>
          </p:nvSpPr>
          <p:spPr bwMode="invGray">
            <a:xfrm flipH="1">
              <a:off x="3962400" y="5257800"/>
              <a:ext cx="609600" cy="609600"/>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8" name="TextBox 37"/>
            <p:cNvSpPr txBox="1"/>
            <p:nvPr/>
          </p:nvSpPr>
          <p:spPr>
            <a:xfrm flipH="1">
              <a:off x="3886200" y="5421124"/>
              <a:ext cx="762000" cy="477054"/>
            </a:xfrm>
            <a:prstGeom prst="rect">
              <a:avLst/>
            </a:prstGeom>
            <a:noFill/>
          </p:spPr>
          <p:txBody>
            <a:bodyPr wrap="square" rtlCol="0">
              <a:spAutoFit/>
            </a:bodyPr>
            <a:lstStyle/>
            <a:p>
              <a:pPr algn="ctr"/>
              <a:r>
                <a:rPr lang="en-US" sz="1500" b="1" dirty="0">
                  <a:solidFill>
                    <a:schemeClr val="bg1"/>
                  </a:solidFill>
                </a:rPr>
                <a:t>RDB</a:t>
              </a:r>
            </a:p>
            <a:p>
              <a:pPr algn="ctr"/>
              <a:r>
                <a:rPr lang="en-US" sz="900" b="1" dirty="0">
                  <a:solidFill>
                    <a:schemeClr val="bg1"/>
                  </a:solidFill>
                </a:rPr>
                <a:t>SCHEMA</a:t>
              </a:r>
              <a:endParaRPr lang="en-US" sz="1050" dirty="0"/>
            </a:p>
          </p:txBody>
        </p:sp>
      </p:grpSp>
      <p:grpSp>
        <p:nvGrpSpPr>
          <p:cNvPr id="44" name="Group 43"/>
          <p:cNvGrpSpPr/>
          <p:nvPr/>
        </p:nvGrpSpPr>
        <p:grpSpPr>
          <a:xfrm>
            <a:off x="3505200" y="2628900"/>
            <a:ext cx="609600" cy="706398"/>
            <a:chOff x="3962400" y="4648200"/>
            <a:chExt cx="609600" cy="706398"/>
          </a:xfrm>
        </p:grpSpPr>
        <p:sp>
          <p:nvSpPr>
            <p:cNvPr id="30" name="AutoShape 10"/>
            <p:cNvSpPr>
              <a:spLocks noChangeArrowheads="1"/>
            </p:cNvSpPr>
            <p:nvPr/>
          </p:nvSpPr>
          <p:spPr bwMode="invGray">
            <a:xfrm flipH="1">
              <a:off x="3962400" y="4648200"/>
              <a:ext cx="609600" cy="609600"/>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6" name="TextBox 35"/>
            <p:cNvSpPr txBox="1"/>
            <p:nvPr/>
          </p:nvSpPr>
          <p:spPr>
            <a:xfrm flipH="1">
              <a:off x="3962400" y="4800600"/>
              <a:ext cx="609600" cy="553998"/>
            </a:xfrm>
            <a:prstGeom prst="rect">
              <a:avLst/>
            </a:prstGeom>
            <a:noFill/>
          </p:spPr>
          <p:txBody>
            <a:bodyPr wrap="square" rtlCol="0">
              <a:spAutoFit/>
            </a:bodyPr>
            <a:lstStyle/>
            <a:p>
              <a:pPr algn="ctr"/>
              <a:r>
                <a:rPr lang="en-US" sz="1500" b="1" dirty="0">
                  <a:solidFill>
                    <a:schemeClr val="bg1"/>
                  </a:solidFill>
                </a:rPr>
                <a:t>RDB</a:t>
              </a:r>
            </a:p>
            <a:p>
              <a:endParaRPr lang="en-US" sz="1500" dirty="0"/>
            </a:p>
          </p:txBody>
        </p:sp>
      </p:grpSp>
      <p:grpSp>
        <p:nvGrpSpPr>
          <p:cNvPr id="43" name="Group 42"/>
          <p:cNvGrpSpPr/>
          <p:nvPr/>
        </p:nvGrpSpPr>
        <p:grpSpPr>
          <a:xfrm>
            <a:off x="2431418" y="2636005"/>
            <a:ext cx="762000" cy="706398"/>
            <a:chOff x="3886200" y="4038600"/>
            <a:chExt cx="762000" cy="706398"/>
          </a:xfrm>
        </p:grpSpPr>
        <p:sp>
          <p:nvSpPr>
            <p:cNvPr id="29" name="AutoShape 10"/>
            <p:cNvSpPr>
              <a:spLocks noChangeArrowheads="1"/>
            </p:cNvSpPr>
            <p:nvPr/>
          </p:nvSpPr>
          <p:spPr bwMode="invGray">
            <a:xfrm flipH="1">
              <a:off x="3962400" y="4038600"/>
              <a:ext cx="609600" cy="6096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sp>
          <p:nvSpPr>
            <p:cNvPr id="35" name="TextBox 34"/>
            <p:cNvSpPr txBox="1"/>
            <p:nvPr/>
          </p:nvSpPr>
          <p:spPr>
            <a:xfrm flipH="1">
              <a:off x="3886200" y="4191000"/>
              <a:ext cx="762000" cy="553998"/>
            </a:xfrm>
            <a:prstGeom prst="rect">
              <a:avLst/>
            </a:prstGeom>
            <a:noFill/>
          </p:spPr>
          <p:txBody>
            <a:bodyPr wrap="square" rtlCol="0">
              <a:spAutoFit/>
            </a:bodyPr>
            <a:lstStyle/>
            <a:p>
              <a:pPr algn="ctr"/>
              <a:r>
                <a:rPr lang="en-US" sz="1500" b="1" dirty="0">
                  <a:solidFill>
                    <a:schemeClr val="bg1"/>
                  </a:solidFill>
                </a:rPr>
                <a:t>MDB</a:t>
              </a:r>
            </a:p>
            <a:p>
              <a:endParaRPr lang="en-US" sz="1500" dirty="0"/>
            </a:p>
          </p:txBody>
        </p:sp>
      </p:grpSp>
      <p:grpSp>
        <p:nvGrpSpPr>
          <p:cNvPr id="42" name="Group 41"/>
          <p:cNvGrpSpPr/>
          <p:nvPr/>
        </p:nvGrpSpPr>
        <p:grpSpPr>
          <a:xfrm>
            <a:off x="1447800" y="3239240"/>
            <a:ext cx="762000" cy="624249"/>
            <a:chOff x="3879166" y="3429000"/>
            <a:chExt cx="762000" cy="624249"/>
          </a:xfrm>
        </p:grpSpPr>
        <p:sp>
          <p:nvSpPr>
            <p:cNvPr id="28" name="AutoShape 10"/>
            <p:cNvSpPr>
              <a:spLocks noChangeArrowheads="1"/>
            </p:cNvSpPr>
            <p:nvPr/>
          </p:nvSpPr>
          <p:spPr bwMode="invGray">
            <a:xfrm flipH="1">
              <a:off x="3962400" y="3429000"/>
              <a:ext cx="609600" cy="609600"/>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37" name="TextBox 36"/>
            <p:cNvSpPr txBox="1"/>
            <p:nvPr/>
          </p:nvSpPr>
          <p:spPr>
            <a:xfrm flipH="1">
              <a:off x="3879166" y="3591584"/>
              <a:ext cx="762000" cy="461665"/>
            </a:xfrm>
            <a:prstGeom prst="rect">
              <a:avLst/>
            </a:prstGeom>
            <a:noFill/>
          </p:spPr>
          <p:txBody>
            <a:bodyPr wrap="square" rtlCol="0">
              <a:spAutoFit/>
            </a:bodyPr>
            <a:lstStyle/>
            <a:p>
              <a:pPr algn="ctr"/>
              <a:r>
                <a:rPr lang="en-US" sz="1500" b="1" dirty="0">
                  <a:solidFill>
                    <a:schemeClr val="bg1"/>
                  </a:solidFill>
                </a:rPr>
                <a:t>CDB</a:t>
              </a:r>
            </a:p>
            <a:p>
              <a:pPr algn="ctr"/>
              <a:r>
                <a:rPr lang="en-US" sz="900" b="1" dirty="0">
                  <a:solidFill>
                    <a:schemeClr val="bg1"/>
                  </a:solidFill>
                </a:rPr>
                <a:t>SC</a:t>
              </a:r>
              <a:r>
                <a:rPr lang="cs-CZ" sz="900" b="1" dirty="0">
                  <a:solidFill>
                    <a:schemeClr val="bg1"/>
                  </a:solidFill>
                </a:rPr>
                <a:t>HEMA</a:t>
              </a:r>
              <a:endParaRPr lang="en-US" dirty="0"/>
            </a:p>
          </p:txBody>
        </p:sp>
      </p:grpSp>
      <p:grpSp>
        <p:nvGrpSpPr>
          <p:cNvPr id="41" name="Group 40"/>
          <p:cNvGrpSpPr/>
          <p:nvPr/>
        </p:nvGrpSpPr>
        <p:grpSpPr>
          <a:xfrm>
            <a:off x="1531034" y="2629640"/>
            <a:ext cx="609600" cy="706398"/>
            <a:chOff x="3962400" y="2819400"/>
            <a:chExt cx="609600" cy="706398"/>
          </a:xfrm>
        </p:grpSpPr>
        <p:sp>
          <p:nvSpPr>
            <p:cNvPr id="27" name="AutoShape 10"/>
            <p:cNvSpPr>
              <a:spLocks noChangeArrowheads="1"/>
            </p:cNvSpPr>
            <p:nvPr/>
          </p:nvSpPr>
          <p:spPr bwMode="invGray">
            <a:xfrm flipH="1">
              <a:off x="3962400" y="2819400"/>
              <a:ext cx="609600" cy="609600"/>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34" name="TextBox 33"/>
            <p:cNvSpPr txBox="1"/>
            <p:nvPr/>
          </p:nvSpPr>
          <p:spPr>
            <a:xfrm flipH="1">
              <a:off x="3962400" y="2971800"/>
              <a:ext cx="609600" cy="553998"/>
            </a:xfrm>
            <a:prstGeom prst="rect">
              <a:avLst/>
            </a:prstGeom>
            <a:noFill/>
          </p:spPr>
          <p:txBody>
            <a:bodyPr wrap="square" rtlCol="0">
              <a:spAutoFit/>
            </a:bodyPr>
            <a:lstStyle/>
            <a:p>
              <a:pPr algn="ctr"/>
              <a:r>
                <a:rPr lang="en-US" sz="1500" b="1" dirty="0">
                  <a:solidFill>
                    <a:schemeClr val="bg1"/>
                  </a:solidFill>
                </a:rPr>
                <a:t>CDB</a:t>
              </a:r>
            </a:p>
            <a:p>
              <a:endParaRPr lang="en-US" sz="1500" dirty="0"/>
            </a:p>
          </p:txBody>
        </p:sp>
      </p:grpSp>
      <p:grpSp>
        <p:nvGrpSpPr>
          <p:cNvPr id="40" name="Group 39"/>
          <p:cNvGrpSpPr/>
          <p:nvPr/>
        </p:nvGrpSpPr>
        <p:grpSpPr>
          <a:xfrm>
            <a:off x="457200" y="5083381"/>
            <a:ext cx="762000" cy="634663"/>
            <a:chOff x="3886200" y="2209800"/>
            <a:chExt cx="762000" cy="634663"/>
          </a:xfrm>
        </p:grpSpPr>
        <p:sp>
          <p:nvSpPr>
            <p:cNvPr id="26" name="AutoShape 10"/>
            <p:cNvSpPr>
              <a:spLocks noChangeArrowheads="1"/>
            </p:cNvSpPr>
            <p:nvPr/>
          </p:nvSpPr>
          <p:spPr bwMode="invGray">
            <a:xfrm flipH="1">
              <a:off x="3962400" y="2209800"/>
              <a:ext cx="609600" cy="609600"/>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3" name="TextBox 32"/>
            <p:cNvSpPr txBox="1"/>
            <p:nvPr/>
          </p:nvSpPr>
          <p:spPr>
            <a:xfrm flipH="1">
              <a:off x="3886200" y="2382798"/>
              <a:ext cx="762000" cy="461665"/>
            </a:xfrm>
            <a:prstGeom prst="rect">
              <a:avLst/>
            </a:prstGeom>
            <a:noFill/>
          </p:spPr>
          <p:txBody>
            <a:bodyPr wrap="square" rtlCol="0">
              <a:spAutoFit/>
            </a:bodyPr>
            <a:lstStyle/>
            <a:p>
              <a:pPr algn="ctr"/>
              <a:r>
                <a:rPr lang="en-US" sz="1500" b="1" dirty="0">
                  <a:solidFill>
                    <a:schemeClr val="bg1"/>
                  </a:solidFill>
                </a:rPr>
                <a:t>SDB</a:t>
              </a:r>
            </a:p>
            <a:p>
              <a:pPr algn="ctr"/>
              <a:r>
                <a:rPr lang="en-US" sz="900" b="1" dirty="0">
                  <a:solidFill>
                    <a:schemeClr val="bg1"/>
                  </a:solidFill>
                </a:rPr>
                <a:t>SCHEMA</a:t>
              </a:r>
              <a:endParaRPr lang="en-US" sz="900" dirty="0"/>
            </a:p>
          </p:txBody>
        </p:sp>
      </p:grpSp>
      <p:sp>
        <p:nvSpPr>
          <p:cNvPr id="2" name="Title 1"/>
          <p:cNvSpPr>
            <a:spLocks noGrp="1"/>
          </p:cNvSpPr>
          <p:nvPr>
            <p:ph type="title"/>
          </p:nvPr>
        </p:nvSpPr>
        <p:spPr/>
        <p:txBody>
          <a:bodyPr/>
          <a:lstStyle/>
          <a:p>
            <a:r>
              <a:rPr lang="en-US" dirty="0"/>
              <a:t>Smart 3D - Database architecture</a:t>
            </a:r>
          </a:p>
        </p:txBody>
      </p:sp>
      <p:sp>
        <p:nvSpPr>
          <p:cNvPr id="3" name="Text Placeholder 2">
            <a:extLst>
              <a:ext uri="{FF2B5EF4-FFF2-40B4-BE49-F238E27FC236}">
                <a16:creationId xmlns:a16="http://schemas.microsoft.com/office/drawing/2014/main" id="{B378CAF1-907D-4162-A6E8-5BEDBE0C2746}"/>
              </a:ext>
            </a:extLst>
          </p:cNvPr>
          <p:cNvSpPr>
            <a:spLocks noGrp="1"/>
          </p:cNvSpPr>
          <p:nvPr>
            <p:ph type="body" sz="quarter" idx="10"/>
          </p:nvPr>
        </p:nvSpPr>
        <p:spPr/>
        <p:txBody>
          <a:bodyPr/>
          <a:lstStyle/>
          <a:p>
            <a:endParaRPr lang="en-US"/>
          </a:p>
        </p:txBody>
      </p:sp>
      <p:grpSp>
        <p:nvGrpSpPr>
          <p:cNvPr id="39" name="Group 38"/>
          <p:cNvGrpSpPr/>
          <p:nvPr/>
        </p:nvGrpSpPr>
        <p:grpSpPr>
          <a:xfrm>
            <a:off x="533400" y="4473781"/>
            <a:ext cx="609600" cy="782598"/>
            <a:chOff x="3962400" y="1600200"/>
            <a:chExt cx="609600" cy="782598"/>
          </a:xfrm>
        </p:grpSpPr>
        <p:sp>
          <p:nvSpPr>
            <p:cNvPr id="8" name="AutoShape 10"/>
            <p:cNvSpPr>
              <a:spLocks noChangeArrowheads="1"/>
            </p:cNvSpPr>
            <p:nvPr/>
          </p:nvSpPr>
          <p:spPr bwMode="invGray">
            <a:xfrm flipH="1">
              <a:off x="3962400" y="1600200"/>
              <a:ext cx="609600" cy="609600"/>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2" name="TextBox 31"/>
            <p:cNvSpPr txBox="1"/>
            <p:nvPr/>
          </p:nvSpPr>
          <p:spPr>
            <a:xfrm flipH="1">
              <a:off x="3962400" y="1828800"/>
              <a:ext cx="609600" cy="553998"/>
            </a:xfrm>
            <a:prstGeom prst="rect">
              <a:avLst/>
            </a:prstGeom>
            <a:noFill/>
          </p:spPr>
          <p:txBody>
            <a:bodyPr wrap="square" rtlCol="0">
              <a:spAutoFit/>
            </a:bodyPr>
            <a:lstStyle/>
            <a:p>
              <a:pPr algn="ctr"/>
              <a:r>
                <a:rPr lang="en-US" sz="1500" b="1" dirty="0">
                  <a:solidFill>
                    <a:schemeClr val="bg1"/>
                  </a:solidFill>
                </a:rPr>
                <a:t>SDB</a:t>
              </a:r>
            </a:p>
            <a:p>
              <a:endParaRPr lang="en-US" sz="1500" dirty="0"/>
            </a:p>
          </p:txBody>
        </p:sp>
      </p:grpSp>
      <p:sp>
        <p:nvSpPr>
          <p:cNvPr id="107" name="AutoShape 33"/>
          <p:cNvSpPr>
            <a:spLocks noChangeArrowheads="1"/>
          </p:cNvSpPr>
          <p:nvPr/>
        </p:nvSpPr>
        <p:spPr bwMode="black">
          <a:xfrm>
            <a:off x="381000" y="2286000"/>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109" name="Rectangle 108"/>
          <p:cNvSpPr/>
          <p:nvPr/>
        </p:nvSpPr>
        <p:spPr>
          <a:xfrm>
            <a:off x="378041" y="1012298"/>
            <a:ext cx="2180405" cy="338554"/>
          </a:xfrm>
          <a:prstGeom prst="rect">
            <a:avLst/>
          </a:prstGeom>
        </p:spPr>
        <p:txBody>
          <a:bodyPr wrap="none">
            <a:spAutoFit/>
          </a:bodyPr>
          <a:lstStyle/>
          <a:p>
            <a:r>
              <a:rPr lang="en-US" sz="1600" b="1" dirty="0">
                <a:solidFill>
                  <a:prstClr val="black"/>
                </a:solidFill>
              </a:rPr>
              <a:t>Model Configuration</a:t>
            </a:r>
            <a:endParaRPr lang="en-US" dirty="0"/>
          </a:p>
        </p:txBody>
      </p:sp>
      <p:sp>
        <p:nvSpPr>
          <p:cNvPr id="111" name="TextBox 110"/>
          <p:cNvSpPr txBox="1"/>
          <p:nvPr/>
        </p:nvSpPr>
        <p:spPr>
          <a:xfrm>
            <a:off x="4953000" y="1773759"/>
            <a:ext cx="3124200" cy="3108543"/>
          </a:xfrm>
          <a:prstGeom prst="rect">
            <a:avLst/>
          </a:prstGeom>
          <a:noFill/>
        </p:spPr>
        <p:txBody>
          <a:bodyPr wrap="square" rtlCol="0">
            <a:spAutoFit/>
          </a:bodyPr>
          <a:lstStyle/>
          <a:p>
            <a:r>
              <a:rPr lang="en-US" sz="2800" b="1" dirty="0">
                <a:solidFill>
                  <a:schemeClr val="accent6"/>
                </a:solidFill>
                <a:effectLst>
                  <a:outerShdw blurRad="38100" dist="38100" dir="2700000" algn="tl">
                    <a:srgbClr val="000000">
                      <a:alpha val="43137"/>
                    </a:srgbClr>
                  </a:outerShdw>
                </a:effectLst>
              </a:rPr>
              <a:t>Site</a:t>
            </a:r>
          </a:p>
          <a:p>
            <a:r>
              <a:rPr lang="en-US" sz="2800" b="1" dirty="0">
                <a:solidFill>
                  <a:schemeClr val="accent6"/>
                </a:solidFill>
                <a:effectLst>
                  <a:outerShdw blurRad="38100" dist="38100" dir="2700000" algn="tl">
                    <a:srgbClr val="000000">
                      <a:alpha val="43137"/>
                    </a:srgbClr>
                  </a:outerShdw>
                </a:effectLst>
              </a:rPr>
              <a:t>Site Schema</a:t>
            </a:r>
          </a:p>
          <a:p>
            <a:r>
              <a:rPr lang="en-US" sz="2800" b="1" dirty="0">
                <a:solidFill>
                  <a:schemeClr val="accent1"/>
                </a:solidFill>
                <a:effectLst>
                  <a:outerShdw blurRad="38100" dist="38100" dir="2700000" algn="tl">
                    <a:srgbClr val="000000">
                      <a:alpha val="43137"/>
                    </a:srgbClr>
                  </a:outerShdw>
                </a:effectLst>
              </a:rPr>
              <a:t>Catalog</a:t>
            </a:r>
          </a:p>
          <a:p>
            <a:r>
              <a:rPr lang="en-US" sz="2800" b="1" dirty="0">
                <a:solidFill>
                  <a:schemeClr val="accent1"/>
                </a:solidFill>
                <a:effectLst>
                  <a:outerShdw blurRad="38100" dist="38100" dir="2700000" algn="tl">
                    <a:srgbClr val="000000">
                      <a:alpha val="43137"/>
                    </a:srgbClr>
                  </a:outerShdw>
                </a:effectLst>
              </a:rPr>
              <a:t>Catalog Schema</a:t>
            </a:r>
          </a:p>
          <a:p>
            <a:r>
              <a:rPr lang="en-US" sz="2800" b="1" dirty="0">
                <a:solidFill>
                  <a:schemeClr val="accent4"/>
                </a:solidFill>
                <a:effectLst>
                  <a:outerShdw blurRad="38100" dist="38100" dir="2700000" algn="tl">
                    <a:srgbClr val="000000">
                      <a:alpha val="43137"/>
                    </a:srgbClr>
                  </a:outerShdw>
                </a:effectLst>
              </a:rPr>
              <a:t>Model</a:t>
            </a:r>
          </a:p>
          <a:p>
            <a:r>
              <a:rPr lang="en-US" sz="2800" b="1" dirty="0">
                <a:solidFill>
                  <a:schemeClr val="accent3"/>
                </a:solidFill>
                <a:effectLst>
                  <a:outerShdw blurRad="38100" dist="38100" dir="2700000" algn="tl">
                    <a:srgbClr val="000000">
                      <a:alpha val="43137"/>
                    </a:srgbClr>
                  </a:outerShdw>
                </a:effectLst>
              </a:rPr>
              <a:t>Reports</a:t>
            </a:r>
          </a:p>
          <a:p>
            <a:r>
              <a:rPr lang="en-US" sz="2800" b="1" dirty="0">
                <a:solidFill>
                  <a:schemeClr val="accent3"/>
                </a:solidFill>
                <a:effectLst>
                  <a:outerShdw blurRad="38100" dist="38100" dir="2700000" algn="tl">
                    <a:srgbClr val="000000">
                      <a:alpha val="43137"/>
                    </a:srgbClr>
                  </a:outerShdw>
                </a:effectLst>
              </a:rPr>
              <a:t>Reports Schema</a:t>
            </a:r>
          </a:p>
        </p:txBody>
      </p:sp>
    </p:spTree>
    <p:extLst>
      <p:ext uri="{BB962C8B-B14F-4D97-AF65-F5344CB8AC3E}">
        <p14:creationId xmlns:p14="http://schemas.microsoft.com/office/powerpoint/2010/main" val="218219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Scale>
                                      <p:cBhvr>
                                        <p:cTn id="7" dur="2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39"/>
                                        </p:tgtEl>
                                        <p:attrNameLst>
                                          <p:attrName>ppt_x</p:attrName>
                                          <p:attrName>ppt_y</p:attrName>
                                        </p:attrNameLst>
                                      </p:cBhvr>
                                    </p:animMotion>
                                    <p:animEffect transition="in" filter="fade">
                                      <p:cBhvr>
                                        <p:cTn id="9" dur="2000"/>
                                        <p:tgtEl>
                                          <p:spTgt spid="39"/>
                                        </p:tgtEl>
                                      </p:cBhvr>
                                    </p:animEffect>
                                  </p:childTnLst>
                                </p:cTn>
                              </p:par>
                              <p:par>
                                <p:cTn id="10" presetID="3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600" decel="100000"/>
                                        <p:tgtEl>
                                          <p:spTgt spid="40"/>
                                        </p:tgtEl>
                                      </p:cBhvr>
                                    </p:animEffect>
                                    <p:anim calcmode="lin" valueType="num">
                                      <p:cBhvr>
                                        <p:cTn id="13" dur="1600" decel="100000" fill="hold"/>
                                        <p:tgtEl>
                                          <p:spTgt spid="40"/>
                                        </p:tgtEl>
                                        <p:attrNameLst>
                                          <p:attrName>style.rotation</p:attrName>
                                        </p:attrNameLst>
                                      </p:cBhvr>
                                      <p:tavLst>
                                        <p:tav tm="0">
                                          <p:val>
                                            <p:fltVal val="-90"/>
                                          </p:val>
                                        </p:tav>
                                        <p:tav tm="100000">
                                          <p:val>
                                            <p:fltVal val="0"/>
                                          </p:val>
                                        </p:tav>
                                      </p:tavLst>
                                    </p:anim>
                                    <p:anim calcmode="lin" valueType="num">
                                      <p:cBhvr>
                                        <p:cTn id="14" dur="1600" decel="100000" fill="hold"/>
                                        <p:tgtEl>
                                          <p:spTgt spid="40"/>
                                        </p:tgtEl>
                                        <p:attrNameLst>
                                          <p:attrName>ppt_x</p:attrName>
                                        </p:attrNameLst>
                                      </p:cBhvr>
                                      <p:tavLst>
                                        <p:tav tm="0">
                                          <p:val>
                                            <p:strVal val="#ppt_x+0.4"/>
                                          </p:val>
                                        </p:tav>
                                        <p:tav tm="100000">
                                          <p:val>
                                            <p:strVal val="#ppt_x-0.05"/>
                                          </p:val>
                                        </p:tav>
                                      </p:tavLst>
                                    </p:anim>
                                    <p:anim calcmode="lin" valueType="num">
                                      <p:cBhvr>
                                        <p:cTn id="15" dur="1600" decel="100000" fill="hold"/>
                                        <p:tgtEl>
                                          <p:spTgt spid="40"/>
                                        </p:tgtEl>
                                        <p:attrNameLst>
                                          <p:attrName>ppt_y</p:attrName>
                                        </p:attrNameLst>
                                      </p:cBhvr>
                                      <p:tavLst>
                                        <p:tav tm="0">
                                          <p:val>
                                            <p:strVal val="#ppt_y-0.4"/>
                                          </p:val>
                                        </p:tav>
                                        <p:tav tm="100000">
                                          <p:val>
                                            <p:strVal val="#ppt_y+0.1"/>
                                          </p:val>
                                        </p:tav>
                                      </p:tavLst>
                                    </p:anim>
                                    <p:anim calcmode="lin" valueType="num">
                                      <p:cBhvr>
                                        <p:cTn id="16" dur="400" accel="100000" fill="hold">
                                          <p:stCondLst>
                                            <p:cond delay="1600"/>
                                          </p:stCondLst>
                                        </p:cTn>
                                        <p:tgtEl>
                                          <p:spTgt spid="40"/>
                                        </p:tgtEl>
                                        <p:attrNameLst>
                                          <p:attrName>ppt_x</p:attrName>
                                        </p:attrNameLst>
                                      </p:cBhvr>
                                      <p:tavLst>
                                        <p:tav tm="0">
                                          <p:val>
                                            <p:strVal val="#ppt_x-0.05"/>
                                          </p:val>
                                        </p:tav>
                                        <p:tav tm="100000">
                                          <p:val>
                                            <p:strVal val="#ppt_x"/>
                                          </p:val>
                                        </p:tav>
                                      </p:tavLst>
                                    </p:anim>
                                    <p:anim calcmode="lin" valueType="num">
                                      <p:cBhvr>
                                        <p:cTn id="17" dur="400" accel="100000" fill="hold">
                                          <p:stCondLst>
                                            <p:cond delay="1600"/>
                                          </p:stCondLst>
                                        </p:cTn>
                                        <p:tgtEl>
                                          <p:spTgt spid="40"/>
                                        </p:tgtEl>
                                        <p:attrNameLst>
                                          <p:attrName>ppt_y</p:attrName>
                                        </p:attrNameLst>
                                      </p:cBhvr>
                                      <p:tavLst>
                                        <p:tav tm="0">
                                          <p:val>
                                            <p:strVal val="#ppt_y+0.1"/>
                                          </p:val>
                                        </p:tav>
                                        <p:tav tm="100000">
                                          <p:val>
                                            <p:strVal val="#ppt_y"/>
                                          </p:val>
                                        </p:tav>
                                      </p:tavLst>
                                    </p:anim>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heel(1)">
                                      <p:cBhvr>
                                        <p:cTn id="21" dur="20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000"/>
                                        <p:tgtEl>
                                          <p:spTgt spid="41"/>
                                        </p:tgtEl>
                                      </p:cBhvr>
                                    </p:animEffect>
                                    <p:anim calcmode="lin" valueType="num">
                                      <p:cBhvr>
                                        <p:cTn id="27" dur="2000" fill="hold"/>
                                        <p:tgtEl>
                                          <p:spTgt spid="41"/>
                                        </p:tgtEl>
                                        <p:attrNameLst>
                                          <p:attrName>ppt_x</p:attrName>
                                        </p:attrNameLst>
                                      </p:cBhvr>
                                      <p:tavLst>
                                        <p:tav tm="0">
                                          <p:val>
                                            <p:strVal val="#ppt_x"/>
                                          </p:val>
                                        </p:tav>
                                        <p:tav tm="100000">
                                          <p:val>
                                            <p:strVal val="#ppt_x"/>
                                          </p:val>
                                        </p:tav>
                                      </p:tavLst>
                                    </p:anim>
                                    <p:anim calcmode="lin" valueType="num">
                                      <p:cBhvr>
                                        <p:cTn id="28" dur="1800" decel="100000" fill="hold"/>
                                        <p:tgtEl>
                                          <p:spTgt spid="41"/>
                                        </p:tgtEl>
                                        <p:attrNameLst>
                                          <p:attrName>ppt_y</p:attrName>
                                        </p:attrNameLst>
                                      </p:cBhvr>
                                      <p:tavLst>
                                        <p:tav tm="0">
                                          <p:val>
                                            <p:strVal val="#ppt_y+1"/>
                                          </p:val>
                                        </p:tav>
                                        <p:tav tm="100000">
                                          <p:val>
                                            <p:strVal val="#ppt_y-.03"/>
                                          </p:val>
                                        </p:tav>
                                      </p:tavLst>
                                    </p:anim>
                                    <p:anim calcmode="lin" valueType="num">
                                      <p:cBhvr>
                                        <p:cTn id="29" dur="200" accel="100000" fill="hold">
                                          <p:stCondLst>
                                            <p:cond delay="1800"/>
                                          </p:stCondLst>
                                        </p:cTn>
                                        <p:tgtEl>
                                          <p:spTgt spid="41"/>
                                        </p:tgtEl>
                                        <p:attrNameLst>
                                          <p:attrName>ppt_y</p:attrName>
                                        </p:attrNameLst>
                                      </p:cBhvr>
                                      <p:tavLst>
                                        <p:tav tm="0">
                                          <p:val>
                                            <p:strVal val="#ppt_y-.03"/>
                                          </p:val>
                                        </p:tav>
                                        <p:tav tm="100000">
                                          <p:val>
                                            <p:strVal val="#ppt_y"/>
                                          </p:val>
                                        </p:tav>
                                      </p:tavLst>
                                    </p:anim>
                                  </p:childTnLst>
                                </p:cTn>
                              </p:par>
                              <p:par>
                                <p:cTn id="30" presetID="5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Scale>
                                      <p:cBhvr>
                                        <p:cTn id="32" dur="2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2000" decel="50000" fill="hold">
                                          <p:stCondLst>
                                            <p:cond delay="0"/>
                                          </p:stCondLst>
                                        </p:cTn>
                                        <p:tgtEl>
                                          <p:spTgt spid="42"/>
                                        </p:tgtEl>
                                        <p:attrNameLst>
                                          <p:attrName>ppt_x</p:attrName>
                                          <p:attrName>ppt_y</p:attrName>
                                        </p:attrNameLst>
                                      </p:cBhvr>
                                    </p:animMotion>
                                    <p:animEffect transition="in" filter="fade">
                                      <p:cBhvr>
                                        <p:cTn id="34" dur="2000"/>
                                        <p:tgtEl>
                                          <p:spTgt spid="42"/>
                                        </p:tgtEl>
                                      </p:cBhvr>
                                    </p:animEffect>
                                  </p:childTnLst>
                                </p:cTn>
                              </p:par>
                            </p:childTnLst>
                          </p:cTn>
                        </p:par>
                        <p:par>
                          <p:cTn id="35" fill="hold">
                            <p:stCondLst>
                              <p:cond delay="2000"/>
                            </p:stCondLst>
                            <p:childTnLst>
                              <p:par>
                                <p:cTn id="36" presetID="54" presetClass="entr" presetSubtype="0" accel="10000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2000" fill="hold"/>
                                        <p:tgtEl>
                                          <p:spTgt spid="43"/>
                                        </p:tgtEl>
                                        <p:attrNameLst>
                                          <p:attrName>ppt_w</p:attrName>
                                        </p:attrNameLst>
                                      </p:cBhvr>
                                      <p:tavLst>
                                        <p:tav tm="0">
                                          <p:val>
                                            <p:strVal val="#ppt_w*0.05"/>
                                          </p:val>
                                        </p:tav>
                                        <p:tav tm="100000">
                                          <p:val>
                                            <p:strVal val="#ppt_w"/>
                                          </p:val>
                                        </p:tav>
                                      </p:tavLst>
                                    </p:anim>
                                    <p:anim calcmode="lin" valueType="num">
                                      <p:cBhvr>
                                        <p:cTn id="39" dur="2000" fill="hold"/>
                                        <p:tgtEl>
                                          <p:spTgt spid="43"/>
                                        </p:tgtEl>
                                        <p:attrNameLst>
                                          <p:attrName>ppt_h</p:attrName>
                                        </p:attrNameLst>
                                      </p:cBhvr>
                                      <p:tavLst>
                                        <p:tav tm="0">
                                          <p:val>
                                            <p:strVal val="#ppt_h"/>
                                          </p:val>
                                        </p:tav>
                                        <p:tav tm="100000">
                                          <p:val>
                                            <p:strVal val="#ppt_h"/>
                                          </p:val>
                                        </p:tav>
                                      </p:tavLst>
                                    </p:anim>
                                    <p:anim calcmode="lin" valueType="num">
                                      <p:cBhvr>
                                        <p:cTn id="40" dur="2000" fill="hold"/>
                                        <p:tgtEl>
                                          <p:spTgt spid="43"/>
                                        </p:tgtEl>
                                        <p:attrNameLst>
                                          <p:attrName>ppt_x</p:attrName>
                                        </p:attrNameLst>
                                      </p:cBhvr>
                                      <p:tavLst>
                                        <p:tav tm="0">
                                          <p:val>
                                            <p:strVal val="#ppt_x-.2"/>
                                          </p:val>
                                        </p:tav>
                                        <p:tav tm="100000">
                                          <p:val>
                                            <p:strVal val="#ppt_x"/>
                                          </p:val>
                                        </p:tav>
                                      </p:tavLst>
                                    </p:anim>
                                    <p:anim calcmode="lin" valueType="num">
                                      <p:cBhvr>
                                        <p:cTn id="41" dur="2000" fill="hold"/>
                                        <p:tgtEl>
                                          <p:spTgt spid="43"/>
                                        </p:tgtEl>
                                        <p:attrNameLst>
                                          <p:attrName>ppt_y</p:attrName>
                                        </p:attrNameLst>
                                      </p:cBhvr>
                                      <p:tavLst>
                                        <p:tav tm="0">
                                          <p:val>
                                            <p:strVal val="#ppt_y"/>
                                          </p:val>
                                        </p:tav>
                                        <p:tav tm="100000">
                                          <p:val>
                                            <p:strVal val="#ppt_y"/>
                                          </p:val>
                                        </p:tav>
                                      </p:tavLst>
                                    </p:anim>
                                    <p:animEffect transition="in" filter="fade">
                                      <p:cBhvr>
                                        <p:cTn id="42" dur="2000"/>
                                        <p:tgtEl>
                                          <p:spTgt spid="43"/>
                                        </p:tgtEl>
                                      </p:cBhvr>
                                    </p:animEffect>
                                  </p:childTnLst>
                                </p:cTn>
                              </p:par>
                            </p:childTnLst>
                          </p:cTn>
                        </p:par>
                        <p:par>
                          <p:cTn id="43" fill="hold">
                            <p:stCondLst>
                              <p:cond delay="4000"/>
                            </p:stCondLst>
                            <p:childTnLst>
                              <p:par>
                                <p:cTn id="44" presetID="37"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2000"/>
                                        <p:tgtEl>
                                          <p:spTgt spid="44"/>
                                        </p:tgtEl>
                                      </p:cBhvr>
                                    </p:animEffect>
                                    <p:anim calcmode="lin" valueType="num">
                                      <p:cBhvr>
                                        <p:cTn id="47" dur="2000" fill="hold"/>
                                        <p:tgtEl>
                                          <p:spTgt spid="44"/>
                                        </p:tgtEl>
                                        <p:attrNameLst>
                                          <p:attrName>ppt_x</p:attrName>
                                        </p:attrNameLst>
                                      </p:cBhvr>
                                      <p:tavLst>
                                        <p:tav tm="0">
                                          <p:val>
                                            <p:strVal val="#ppt_x"/>
                                          </p:val>
                                        </p:tav>
                                        <p:tav tm="100000">
                                          <p:val>
                                            <p:strVal val="#ppt_x"/>
                                          </p:val>
                                        </p:tav>
                                      </p:tavLst>
                                    </p:anim>
                                    <p:anim calcmode="lin" valueType="num">
                                      <p:cBhvr>
                                        <p:cTn id="48" dur="1800" decel="100000" fill="hold"/>
                                        <p:tgtEl>
                                          <p:spTgt spid="44"/>
                                        </p:tgtEl>
                                        <p:attrNameLst>
                                          <p:attrName>ppt_y</p:attrName>
                                        </p:attrNameLst>
                                      </p:cBhvr>
                                      <p:tavLst>
                                        <p:tav tm="0">
                                          <p:val>
                                            <p:strVal val="#ppt_y+1"/>
                                          </p:val>
                                        </p:tav>
                                        <p:tav tm="100000">
                                          <p:val>
                                            <p:strVal val="#ppt_y-.03"/>
                                          </p:val>
                                        </p:tav>
                                      </p:tavLst>
                                    </p:anim>
                                    <p:anim calcmode="lin" valueType="num">
                                      <p:cBhvr>
                                        <p:cTn id="49" dur="200" accel="100000" fill="hold">
                                          <p:stCondLst>
                                            <p:cond delay="1800"/>
                                          </p:stCondLst>
                                        </p:cTn>
                                        <p:tgtEl>
                                          <p:spTgt spid="44"/>
                                        </p:tgtEl>
                                        <p:attrNameLst>
                                          <p:attrName>ppt_y</p:attrName>
                                        </p:attrNameLst>
                                      </p:cBhvr>
                                      <p:tavLst>
                                        <p:tav tm="0">
                                          <p:val>
                                            <p:strVal val="#ppt_y-.03"/>
                                          </p:val>
                                        </p:tav>
                                        <p:tav tm="100000">
                                          <p:val>
                                            <p:strVal val="#ppt_y"/>
                                          </p:val>
                                        </p:tav>
                                      </p:tavLst>
                                    </p:anim>
                                  </p:childTnLst>
                                </p:cTn>
                              </p:par>
                              <p:par>
                                <p:cTn id="50" presetID="26"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870">
                                          <p:stCondLst>
                                            <p:cond delay="0"/>
                                          </p:stCondLst>
                                        </p:cTn>
                                        <p:tgtEl>
                                          <p:spTgt spid="45"/>
                                        </p:tgtEl>
                                      </p:cBhvr>
                                    </p:animEffect>
                                    <p:anim calcmode="lin" valueType="num">
                                      <p:cBhvr>
                                        <p:cTn id="53" dur="2733"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4" dur="996"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5" dur="996" tmFilter="0, 0; 0.125,0.2665; 0.25,0.4; 0.375,0.465; 0.5,0.5;  0.625,0.535; 0.75,0.6; 0.875,0.7335; 1,1">
                                          <p:stCondLst>
                                            <p:cond delay="996"/>
                                          </p:stCondLst>
                                        </p:cTn>
                                        <p:tgtEl>
                                          <p:spTgt spid="45"/>
                                        </p:tgtEl>
                                        <p:attrNameLst>
                                          <p:attrName>ppt_y</p:attrName>
                                        </p:attrNameLst>
                                      </p:cBhvr>
                                      <p:tavLst>
                                        <p:tav tm="0" fmla="#ppt_y-sin(pi*$)/9">
                                          <p:val>
                                            <p:fltVal val="0"/>
                                          </p:val>
                                        </p:tav>
                                        <p:tav tm="100000">
                                          <p:val>
                                            <p:fltVal val="1"/>
                                          </p:val>
                                        </p:tav>
                                      </p:tavLst>
                                    </p:anim>
                                    <p:anim calcmode="lin" valueType="num">
                                      <p:cBhvr>
                                        <p:cTn id="56" dur="498" tmFilter="0, 0; 0.125,0.2665; 0.25,0.4; 0.375,0.465; 0.5,0.5;  0.625,0.535; 0.75,0.6; 0.875,0.7335; 1,1">
                                          <p:stCondLst>
                                            <p:cond delay="1986"/>
                                          </p:stCondLst>
                                        </p:cTn>
                                        <p:tgtEl>
                                          <p:spTgt spid="45"/>
                                        </p:tgtEl>
                                        <p:attrNameLst>
                                          <p:attrName>ppt_y</p:attrName>
                                        </p:attrNameLst>
                                      </p:cBhvr>
                                      <p:tavLst>
                                        <p:tav tm="0" fmla="#ppt_y-sin(pi*$)/27">
                                          <p:val>
                                            <p:fltVal val="0"/>
                                          </p:val>
                                        </p:tav>
                                        <p:tav tm="100000">
                                          <p:val>
                                            <p:fltVal val="1"/>
                                          </p:val>
                                        </p:tav>
                                      </p:tavLst>
                                    </p:anim>
                                    <p:anim calcmode="lin" valueType="num">
                                      <p:cBhvr>
                                        <p:cTn id="57" dur="246" tmFilter="0, 0; 0.125,0.2665; 0.25,0.4; 0.375,0.465; 0.5,0.5;  0.625,0.535; 0.75,0.6; 0.875,0.7335; 1,1">
                                          <p:stCondLst>
                                            <p:cond delay="2484"/>
                                          </p:stCondLst>
                                        </p:cTn>
                                        <p:tgtEl>
                                          <p:spTgt spid="45"/>
                                        </p:tgtEl>
                                        <p:attrNameLst>
                                          <p:attrName>ppt_y</p:attrName>
                                        </p:attrNameLst>
                                      </p:cBhvr>
                                      <p:tavLst>
                                        <p:tav tm="0" fmla="#ppt_y-sin(pi*$)/81">
                                          <p:val>
                                            <p:fltVal val="0"/>
                                          </p:val>
                                        </p:tav>
                                        <p:tav tm="100000">
                                          <p:val>
                                            <p:fltVal val="1"/>
                                          </p:val>
                                        </p:tav>
                                      </p:tavLst>
                                    </p:anim>
                                    <p:animScale>
                                      <p:cBhvr>
                                        <p:cTn id="58" dur="39">
                                          <p:stCondLst>
                                            <p:cond delay="975"/>
                                          </p:stCondLst>
                                        </p:cTn>
                                        <p:tgtEl>
                                          <p:spTgt spid="45"/>
                                        </p:tgtEl>
                                      </p:cBhvr>
                                      <p:to x="100000" y="60000"/>
                                    </p:animScale>
                                    <p:animScale>
                                      <p:cBhvr>
                                        <p:cTn id="59" dur="249" decel="50000">
                                          <p:stCondLst>
                                            <p:cond delay="1014"/>
                                          </p:stCondLst>
                                        </p:cTn>
                                        <p:tgtEl>
                                          <p:spTgt spid="45"/>
                                        </p:tgtEl>
                                      </p:cBhvr>
                                      <p:to x="100000" y="100000"/>
                                    </p:animScale>
                                    <p:animScale>
                                      <p:cBhvr>
                                        <p:cTn id="60" dur="39">
                                          <p:stCondLst>
                                            <p:cond delay="1968"/>
                                          </p:stCondLst>
                                        </p:cTn>
                                        <p:tgtEl>
                                          <p:spTgt spid="45"/>
                                        </p:tgtEl>
                                      </p:cBhvr>
                                      <p:to x="100000" y="80000"/>
                                    </p:animScale>
                                    <p:animScale>
                                      <p:cBhvr>
                                        <p:cTn id="61" dur="249" decel="50000">
                                          <p:stCondLst>
                                            <p:cond delay="2007"/>
                                          </p:stCondLst>
                                        </p:cTn>
                                        <p:tgtEl>
                                          <p:spTgt spid="45"/>
                                        </p:tgtEl>
                                      </p:cBhvr>
                                      <p:to x="100000" y="100000"/>
                                    </p:animScale>
                                    <p:animScale>
                                      <p:cBhvr>
                                        <p:cTn id="62" dur="39">
                                          <p:stCondLst>
                                            <p:cond delay="2463"/>
                                          </p:stCondLst>
                                        </p:cTn>
                                        <p:tgtEl>
                                          <p:spTgt spid="45"/>
                                        </p:tgtEl>
                                      </p:cBhvr>
                                      <p:to x="100000" y="90000"/>
                                    </p:animScale>
                                    <p:animScale>
                                      <p:cBhvr>
                                        <p:cTn id="63" dur="249" decel="50000">
                                          <p:stCondLst>
                                            <p:cond delay="2502"/>
                                          </p:stCondLst>
                                        </p:cTn>
                                        <p:tgtEl>
                                          <p:spTgt spid="45"/>
                                        </p:tgtEl>
                                      </p:cBhvr>
                                      <p:to x="100000" y="100000"/>
                                    </p:animScale>
                                    <p:animScale>
                                      <p:cBhvr>
                                        <p:cTn id="64" dur="39">
                                          <p:stCondLst>
                                            <p:cond delay="2712"/>
                                          </p:stCondLst>
                                        </p:cTn>
                                        <p:tgtEl>
                                          <p:spTgt spid="45"/>
                                        </p:tgtEl>
                                      </p:cBhvr>
                                      <p:to x="100000" y="95000"/>
                                    </p:animScale>
                                    <p:animScale>
                                      <p:cBhvr>
                                        <p:cTn id="65" dur="249" decel="50000">
                                          <p:stCondLst>
                                            <p:cond delay="2751"/>
                                          </p:stCondLst>
                                        </p:cTn>
                                        <p:tgtEl>
                                          <p:spTgt spid="45"/>
                                        </p:tgtEl>
                                      </p:cBhvr>
                                      <p:to x="100000" y="100000"/>
                                    </p:animScale>
                                  </p:childTnLst>
                                </p:cTn>
                              </p:par>
                            </p:childTnLst>
                          </p:cTn>
                        </p:par>
                        <p:par>
                          <p:cTn id="66" fill="hold">
                            <p:stCondLst>
                              <p:cond delay="7000"/>
                            </p:stCondLst>
                            <p:childTnLst>
                              <p:par>
                                <p:cTn id="67" presetID="2" presetClass="entr" presetSubtype="8" fill="hold" grpId="0" nodeType="afterEffect">
                                  <p:stCondLst>
                                    <p:cond delay="0"/>
                                  </p:stCondLst>
                                  <p:childTnLst>
                                    <p:set>
                                      <p:cBhvr>
                                        <p:cTn id="68" dur="1" fill="hold">
                                          <p:stCondLst>
                                            <p:cond delay="0"/>
                                          </p:stCondLst>
                                        </p:cTn>
                                        <p:tgtEl>
                                          <p:spTgt spid="111">
                                            <p:txEl>
                                              <p:pRg st="0" end="0"/>
                                            </p:txEl>
                                          </p:spTgt>
                                        </p:tgtEl>
                                        <p:attrNameLst>
                                          <p:attrName>style.visibility</p:attrName>
                                        </p:attrNameLst>
                                      </p:cBhvr>
                                      <p:to>
                                        <p:strVal val="visible"/>
                                      </p:to>
                                    </p:set>
                                    <p:anim calcmode="lin" valueType="num">
                                      <p:cBhvr additive="base">
                                        <p:cTn id="69" dur="500" fill="hold"/>
                                        <p:tgtEl>
                                          <p:spTgt spid="11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111">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7500"/>
                            </p:stCondLst>
                            <p:childTnLst>
                              <p:par>
                                <p:cTn id="72" presetID="2" presetClass="entr" presetSubtype="8" fill="hold" grpId="0" nodeType="afterEffect">
                                  <p:stCondLst>
                                    <p:cond delay="0"/>
                                  </p:stCondLst>
                                  <p:childTnLst>
                                    <p:set>
                                      <p:cBhvr>
                                        <p:cTn id="73" dur="1" fill="hold">
                                          <p:stCondLst>
                                            <p:cond delay="0"/>
                                          </p:stCondLst>
                                        </p:cTn>
                                        <p:tgtEl>
                                          <p:spTgt spid="111">
                                            <p:txEl>
                                              <p:pRg st="1" end="1"/>
                                            </p:txEl>
                                          </p:spTgt>
                                        </p:tgtEl>
                                        <p:attrNameLst>
                                          <p:attrName>style.visibility</p:attrName>
                                        </p:attrNameLst>
                                      </p:cBhvr>
                                      <p:to>
                                        <p:strVal val="visible"/>
                                      </p:to>
                                    </p:set>
                                    <p:anim calcmode="lin" valueType="num">
                                      <p:cBhvr additive="base">
                                        <p:cTn id="74" dur="500" fill="hold"/>
                                        <p:tgtEl>
                                          <p:spTgt spid="111">
                                            <p:txEl>
                                              <p:pRg st="1" end="1"/>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111">
                                            <p:txEl>
                                              <p:pRg st="1" end="1"/>
                                            </p:txEl>
                                          </p:spTgt>
                                        </p:tgtEl>
                                        <p:attrNameLst>
                                          <p:attrName>ppt_y</p:attrName>
                                        </p:attrNameLst>
                                      </p:cBhvr>
                                      <p:tavLst>
                                        <p:tav tm="0">
                                          <p:val>
                                            <p:strVal val="#ppt_y"/>
                                          </p:val>
                                        </p:tav>
                                        <p:tav tm="100000">
                                          <p:val>
                                            <p:strVal val="#ppt_y"/>
                                          </p:val>
                                        </p:tav>
                                      </p:tavLst>
                                    </p:anim>
                                  </p:childTnLst>
                                </p:cTn>
                              </p:par>
                            </p:childTnLst>
                          </p:cTn>
                        </p:par>
                        <p:par>
                          <p:cTn id="76" fill="hold">
                            <p:stCondLst>
                              <p:cond delay="8000"/>
                            </p:stCondLst>
                            <p:childTnLst>
                              <p:par>
                                <p:cTn id="77" presetID="2" presetClass="entr" presetSubtype="8" fill="hold" grpId="0" nodeType="afterEffect">
                                  <p:stCondLst>
                                    <p:cond delay="0"/>
                                  </p:stCondLst>
                                  <p:childTnLst>
                                    <p:set>
                                      <p:cBhvr>
                                        <p:cTn id="78" dur="1" fill="hold">
                                          <p:stCondLst>
                                            <p:cond delay="0"/>
                                          </p:stCondLst>
                                        </p:cTn>
                                        <p:tgtEl>
                                          <p:spTgt spid="111">
                                            <p:txEl>
                                              <p:pRg st="2" end="2"/>
                                            </p:txEl>
                                          </p:spTgt>
                                        </p:tgtEl>
                                        <p:attrNameLst>
                                          <p:attrName>style.visibility</p:attrName>
                                        </p:attrNameLst>
                                      </p:cBhvr>
                                      <p:to>
                                        <p:strVal val="visible"/>
                                      </p:to>
                                    </p:set>
                                    <p:anim calcmode="lin" valueType="num">
                                      <p:cBhvr additive="base">
                                        <p:cTn id="79" dur="500" fill="hold"/>
                                        <p:tgtEl>
                                          <p:spTgt spid="111">
                                            <p:txEl>
                                              <p:pRg st="2" end="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11">
                                            <p:txEl>
                                              <p:pRg st="2" end="2"/>
                                            </p:txEl>
                                          </p:spTgt>
                                        </p:tgtEl>
                                        <p:attrNameLst>
                                          <p:attrName>ppt_y</p:attrName>
                                        </p:attrNameLst>
                                      </p:cBhvr>
                                      <p:tavLst>
                                        <p:tav tm="0">
                                          <p:val>
                                            <p:strVal val="#ppt_y"/>
                                          </p:val>
                                        </p:tav>
                                        <p:tav tm="100000">
                                          <p:val>
                                            <p:strVal val="#ppt_y"/>
                                          </p:val>
                                        </p:tav>
                                      </p:tavLst>
                                    </p:anim>
                                  </p:childTnLst>
                                </p:cTn>
                              </p:par>
                            </p:childTnLst>
                          </p:cTn>
                        </p:par>
                        <p:par>
                          <p:cTn id="81" fill="hold">
                            <p:stCondLst>
                              <p:cond delay="8500"/>
                            </p:stCondLst>
                            <p:childTnLst>
                              <p:par>
                                <p:cTn id="82" presetID="2" presetClass="entr" presetSubtype="8" fill="hold" grpId="0" nodeType="afterEffect">
                                  <p:stCondLst>
                                    <p:cond delay="0"/>
                                  </p:stCondLst>
                                  <p:childTnLst>
                                    <p:set>
                                      <p:cBhvr>
                                        <p:cTn id="83" dur="1" fill="hold">
                                          <p:stCondLst>
                                            <p:cond delay="0"/>
                                          </p:stCondLst>
                                        </p:cTn>
                                        <p:tgtEl>
                                          <p:spTgt spid="111">
                                            <p:txEl>
                                              <p:pRg st="3" end="3"/>
                                            </p:txEl>
                                          </p:spTgt>
                                        </p:tgtEl>
                                        <p:attrNameLst>
                                          <p:attrName>style.visibility</p:attrName>
                                        </p:attrNameLst>
                                      </p:cBhvr>
                                      <p:to>
                                        <p:strVal val="visible"/>
                                      </p:to>
                                    </p:set>
                                    <p:anim calcmode="lin" valueType="num">
                                      <p:cBhvr additive="base">
                                        <p:cTn id="84" dur="500" fill="hold"/>
                                        <p:tgtEl>
                                          <p:spTgt spid="111">
                                            <p:txEl>
                                              <p:pRg st="3" end="3"/>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111">
                                            <p:txEl>
                                              <p:pRg st="3" end="3"/>
                                            </p:txEl>
                                          </p:spTgt>
                                        </p:tgtEl>
                                        <p:attrNameLst>
                                          <p:attrName>ppt_y</p:attrName>
                                        </p:attrNameLst>
                                      </p:cBhvr>
                                      <p:tavLst>
                                        <p:tav tm="0">
                                          <p:val>
                                            <p:strVal val="#ppt_y"/>
                                          </p:val>
                                        </p:tav>
                                        <p:tav tm="100000">
                                          <p:val>
                                            <p:strVal val="#ppt_y"/>
                                          </p:val>
                                        </p:tav>
                                      </p:tavLst>
                                    </p:anim>
                                  </p:childTnLst>
                                </p:cTn>
                              </p:par>
                            </p:childTnLst>
                          </p:cTn>
                        </p:par>
                        <p:par>
                          <p:cTn id="86" fill="hold">
                            <p:stCondLst>
                              <p:cond delay="9000"/>
                            </p:stCondLst>
                            <p:childTnLst>
                              <p:par>
                                <p:cTn id="87" presetID="2" presetClass="entr" presetSubtype="8" fill="hold" grpId="0" nodeType="afterEffect">
                                  <p:stCondLst>
                                    <p:cond delay="0"/>
                                  </p:stCondLst>
                                  <p:childTnLst>
                                    <p:set>
                                      <p:cBhvr>
                                        <p:cTn id="88" dur="1" fill="hold">
                                          <p:stCondLst>
                                            <p:cond delay="0"/>
                                          </p:stCondLst>
                                        </p:cTn>
                                        <p:tgtEl>
                                          <p:spTgt spid="111">
                                            <p:txEl>
                                              <p:pRg st="4" end="4"/>
                                            </p:txEl>
                                          </p:spTgt>
                                        </p:tgtEl>
                                        <p:attrNameLst>
                                          <p:attrName>style.visibility</p:attrName>
                                        </p:attrNameLst>
                                      </p:cBhvr>
                                      <p:to>
                                        <p:strVal val="visible"/>
                                      </p:to>
                                    </p:set>
                                    <p:anim calcmode="lin" valueType="num">
                                      <p:cBhvr additive="base">
                                        <p:cTn id="89" dur="500" fill="hold"/>
                                        <p:tgtEl>
                                          <p:spTgt spid="111">
                                            <p:txEl>
                                              <p:pRg st="4" end="4"/>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111">
                                            <p:txEl>
                                              <p:pRg st="4" end="4"/>
                                            </p:txEl>
                                          </p:spTgt>
                                        </p:tgtEl>
                                        <p:attrNameLst>
                                          <p:attrName>ppt_y</p:attrName>
                                        </p:attrNameLst>
                                      </p:cBhvr>
                                      <p:tavLst>
                                        <p:tav tm="0">
                                          <p:val>
                                            <p:strVal val="#ppt_y"/>
                                          </p:val>
                                        </p:tav>
                                        <p:tav tm="100000">
                                          <p:val>
                                            <p:strVal val="#ppt_y"/>
                                          </p:val>
                                        </p:tav>
                                      </p:tavLst>
                                    </p:anim>
                                  </p:childTnLst>
                                </p:cTn>
                              </p:par>
                            </p:childTnLst>
                          </p:cTn>
                        </p:par>
                        <p:par>
                          <p:cTn id="91" fill="hold">
                            <p:stCondLst>
                              <p:cond delay="9500"/>
                            </p:stCondLst>
                            <p:childTnLst>
                              <p:par>
                                <p:cTn id="92" presetID="2" presetClass="entr" presetSubtype="8" fill="hold" grpId="0" nodeType="afterEffect">
                                  <p:stCondLst>
                                    <p:cond delay="0"/>
                                  </p:stCondLst>
                                  <p:childTnLst>
                                    <p:set>
                                      <p:cBhvr>
                                        <p:cTn id="93" dur="1" fill="hold">
                                          <p:stCondLst>
                                            <p:cond delay="0"/>
                                          </p:stCondLst>
                                        </p:cTn>
                                        <p:tgtEl>
                                          <p:spTgt spid="111">
                                            <p:txEl>
                                              <p:pRg st="5" end="5"/>
                                            </p:txEl>
                                          </p:spTgt>
                                        </p:tgtEl>
                                        <p:attrNameLst>
                                          <p:attrName>style.visibility</p:attrName>
                                        </p:attrNameLst>
                                      </p:cBhvr>
                                      <p:to>
                                        <p:strVal val="visible"/>
                                      </p:to>
                                    </p:set>
                                    <p:anim calcmode="lin" valueType="num">
                                      <p:cBhvr additive="base">
                                        <p:cTn id="94" dur="500" fill="hold"/>
                                        <p:tgtEl>
                                          <p:spTgt spid="111">
                                            <p:txEl>
                                              <p:pRg st="5" end="5"/>
                                            </p:txEl>
                                          </p:spTgt>
                                        </p:tgtEl>
                                        <p:attrNameLst>
                                          <p:attrName>ppt_x</p:attrName>
                                        </p:attrNameLst>
                                      </p:cBhvr>
                                      <p:tavLst>
                                        <p:tav tm="0">
                                          <p:val>
                                            <p:strVal val="0-#ppt_w/2"/>
                                          </p:val>
                                        </p:tav>
                                        <p:tav tm="100000">
                                          <p:val>
                                            <p:strVal val="#ppt_x"/>
                                          </p:val>
                                        </p:tav>
                                      </p:tavLst>
                                    </p:anim>
                                    <p:anim calcmode="lin" valueType="num">
                                      <p:cBhvr additive="base">
                                        <p:cTn id="95" dur="500" fill="hold"/>
                                        <p:tgtEl>
                                          <p:spTgt spid="111">
                                            <p:txEl>
                                              <p:pRg st="5" end="5"/>
                                            </p:txEl>
                                          </p:spTgt>
                                        </p:tgtEl>
                                        <p:attrNameLst>
                                          <p:attrName>ppt_y</p:attrName>
                                        </p:attrNameLst>
                                      </p:cBhvr>
                                      <p:tavLst>
                                        <p:tav tm="0">
                                          <p:val>
                                            <p:strVal val="#ppt_y"/>
                                          </p:val>
                                        </p:tav>
                                        <p:tav tm="100000">
                                          <p:val>
                                            <p:strVal val="#ppt_y"/>
                                          </p:val>
                                        </p:tav>
                                      </p:tavLst>
                                    </p:anim>
                                  </p:childTnLst>
                                </p:cTn>
                              </p:par>
                            </p:childTnLst>
                          </p:cTn>
                        </p:par>
                        <p:par>
                          <p:cTn id="96" fill="hold">
                            <p:stCondLst>
                              <p:cond delay="10000"/>
                            </p:stCondLst>
                            <p:childTnLst>
                              <p:par>
                                <p:cTn id="97" presetID="2" presetClass="entr" presetSubtype="8" fill="hold" grpId="0" nodeType="afterEffect">
                                  <p:stCondLst>
                                    <p:cond delay="0"/>
                                  </p:stCondLst>
                                  <p:childTnLst>
                                    <p:set>
                                      <p:cBhvr>
                                        <p:cTn id="98" dur="1" fill="hold">
                                          <p:stCondLst>
                                            <p:cond delay="0"/>
                                          </p:stCondLst>
                                        </p:cTn>
                                        <p:tgtEl>
                                          <p:spTgt spid="111">
                                            <p:txEl>
                                              <p:pRg st="6" end="6"/>
                                            </p:txEl>
                                          </p:spTgt>
                                        </p:tgtEl>
                                        <p:attrNameLst>
                                          <p:attrName>style.visibility</p:attrName>
                                        </p:attrNameLst>
                                      </p:cBhvr>
                                      <p:to>
                                        <p:strVal val="visible"/>
                                      </p:to>
                                    </p:set>
                                    <p:anim calcmode="lin" valueType="num">
                                      <p:cBhvr additive="base">
                                        <p:cTn id="99" dur="500" fill="hold"/>
                                        <p:tgtEl>
                                          <p:spTgt spid="111">
                                            <p:txEl>
                                              <p:pRg st="6" end="6"/>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1" grpId="0" build="p" advAuto="50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Freeform 48"/>
          <p:cNvSpPr>
            <a:spLocks/>
          </p:cNvSpPr>
          <p:nvPr/>
        </p:nvSpPr>
        <p:spPr bwMode="black">
          <a:xfrm>
            <a:off x="787400" y="2247900"/>
            <a:ext cx="8128000" cy="3086100"/>
          </a:xfrm>
          <a:custGeom>
            <a:avLst/>
            <a:gdLst>
              <a:gd name="T0" fmla="*/ 101600 w 5120"/>
              <a:gd name="T1" fmla="*/ 0 h 1944"/>
              <a:gd name="T2" fmla="*/ 0 w 5120"/>
              <a:gd name="T3" fmla="*/ 2997200 h 1944"/>
              <a:gd name="T4" fmla="*/ 8128000 w 5120"/>
              <a:gd name="T5" fmla="*/ 3086100 h 1944"/>
              <a:gd name="T6" fmla="*/ 7937500 w 5120"/>
              <a:gd name="T7" fmla="*/ 88900 h 1944"/>
              <a:gd name="T8" fmla="*/ 101600 w 5120"/>
              <a:gd name="T9" fmla="*/ 0 h 1944"/>
              <a:gd name="T10" fmla="*/ 0 60000 65536"/>
              <a:gd name="T11" fmla="*/ 0 60000 65536"/>
              <a:gd name="T12" fmla="*/ 0 60000 65536"/>
              <a:gd name="T13" fmla="*/ 0 60000 65536"/>
              <a:gd name="T14" fmla="*/ 0 60000 65536"/>
              <a:gd name="T15" fmla="*/ 0 w 5120"/>
              <a:gd name="T16" fmla="*/ 0 h 1944"/>
              <a:gd name="T17" fmla="*/ 5120 w 5120"/>
              <a:gd name="T18" fmla="*/ 1944 h 1944"/>
            </a:gdLst>
            <a:ahLst/>
            <a:cxnLst>
              <a:cxn ang="T10">
                <a:pos x="T0" y="T1"/>
              </a:cxn>
              <a:cxn ang="T11">
                <a:pos x="T2" y="T3"/>
              </a:cxn>
              <a:cxn ang="T12">
                <a:pos x="T4" y="T5"/>
              </a:cxn>
              <a:cxn ang="T13">
                <a:pos x="T6" y="T7"/>
              </a:cxn>
              <a:cxn ang="T14">
                <a:pos x="T8" y="T9"/>
              </a:cxn>
            </a:cxnLst>
            <a:rect l="T15" t="T16" r="T17" b="T18"/>
            <a:pathLst>
              <a:path w="5120" h="1944">
                <a:moveTo>
                  <a:pt x="64" y="0"/>
                </a:moveTo>
                <a:lnTo>
                  <a:pt x="0" y="1888"/>
                </a:lnTo>
                <a:lnTo>
                  <a:pt x="5120" y="1944"/>
                </a:lnTo>
                <a:lnTo>
                  <a:pt x="5000" y="56"/>
                </a:lnTo>
                <a:lnTo>
                  <a:pt x="64" y="0"/>
                </a:lnTo>
                <a:close/>
              </a:path>
            </a:pathLst>
          </a:custGeom>
          <a:solidFill>
            <a:schemeClr val="tx2">
              <a:lumMod val="40000"/>
              <a:lumOff val="60000"/>
            </a:schemeClr>
          </a:solidFill>
          <a:ln w="9525">
            <a:noFill/>
            <a:round/>
            <a:headEnd/>
            <a:tailEnd/>
          </a:ln>
        </p:spPr>
        <p:txBody>
          <a:bodyPr anchor="ctr"/>
          <a:lstStyle/>
          <a:p>
            <a:pPr eaLnBrk="0" hangingPunct="0"/>
            <a:endParaRPr lang="en-US"/>
          </a:p>
        </p:txBody>
      </p:sp>
      <p:sp>
        <p:nvSpPr>
          <p:cNvPr id="187394" name="Rectangle 2"/>
          <p:cNvSpPr>
            <a:spLocks noGrp="1" noChangeArrowheads="1"/>
          </p:cNvSpPr>
          <p:nvPr>
            <p:ph type="title"/>
          </p:nvPr>
        </p:nvSpPr>
        <p:spPr/>
        <p:txBody>
          <a:bodyPr/>
          <a:lstStyle/>
          <a:p>
            <a:pPr eaLnBrk="1" hangingPunct="1"/>
            <a:r>
              <a:rPr lang="en-US" dirty="0"/>
              <a:t>Project Setup: Permissions logical model</a:t>
            </a:r>
          </a:p>
        </p:txBody>
      </p:sp>
      <p:sp>
        <p:nvSpPr>
          <p:cNvPr id="2" name="Text Placeholder 1">
            <a:extLst>
              <a:ext uri="{FF2B5EF4-FFF2-40B4-BE49-F238E27FC236}">
                <a16:creationId xmlns:a16="http://schemas.microsoft.com/office/drawing/2014/main" id="{A3784871-1E0D-4F57-A96E-235321E19BD0}"/>
              </a:ext>
            </a:extLst>
          </p:cNvPr>
          <p:cNvSpPr>
            <a:spLocks noGrp="1"/>
          </p:cNvSpPr>
          <p:nvPr>
            <p:ph type="body" sz="quarter" idx="10"/>
          </p:nvPr>
        </p:nvSpPr>
        <p:spPr/>
        <p:txBody>
          <a:bodyPr/>
          <a:lstStyle/>
          <a:p>
            <a:endParaRPr lang="en-US"/>
          </a:p>
        </p:txBody>
      </p:sp>
      <p:graphicFrame>
        <p:nvGraphicFramePr>
          <p:cNvPr id="91229" name="Group 93"/>
          <p:cNvGraphicFramePr>
            <a:graphicFrameLocks noGrp="1"/>
          </p:cNvGraphicFramePr>
          <p:nvPr/>
        </p:nvGraphicFramePr>
        <p:xfrm>
          <a:off x="685800" y="2133600"/>
          <a:ext cx="8001000" cy="3223769"/>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831850">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Times New Roman" pitchFamily="18" charset="0"/>
                      </a:endParaRPr>
                    </a:p>
                  </a:txBody>
                  <a:tcPr anchor="ctr" horzOverflow="overflow">
                    <a:lnL cap="flat">
                      <a:noFill/>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a:ln>
                            <a:noFill/>
                          </a:ln>
                          <a:solidFill>
                            <a:schemeClr val="tx1"/>
                          </a:solidFill>
                          <a:effectLst/>
                          <a:latin typeface="Arial" charset="0"/>
                          <a:cs typeface="Times New Roman" pitchFamily="18" charset="0"/>
                        </a:rPr>
                        <a:t>View</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a:ln>
                            <a:noFill/>
                          </a:ln>
                          <a:solidFill>
                            <a:schemeClr val="tx1"/>
                          </a:solidFill>
                          <a:effectLst/>
                          <a:latin typeface="Arial" charset="0"/>
                          <a:cs typeface="Times New Roman" pitchFamily="18" charset="0"/>
                        </a:rPr>
                        <a:t>Create/Modify/</a:t>
                      </a: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a:ln>
                            <a:noFill/>
                          </a:ln>
                          <a:solidFill>
                            <a:schemeClr val="tx1"/>
                          </a:solidFill>
                          <a:effectLst/>
                          <a:latin typeface="Arial" charset="0"/>
                          <a:cs typeface="Times New Roman" pitchFamily="18" charset="0"/>
                        </a:rPr>
                        <a:t>Delete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dirty="0">
                          <a:ln>
                            <a:noFill/>
                          </a:ln>
                          <a:solidFill>
                            <a:schemeClr val="tx1"/>
                          </a:solidFill>
                          <a:effectLst/>
                          <a:latin typeface="Arial" charset="0"/>
                          <a:cs typeface="Times New Roman" pitchFamily="18" charset="0"/>
                        </a:rPr>
                        <a:t>Send to review/</a:t>
                      </a:r>
                      <a:br>
                        <a:rPr kumimoji="0" lang="en-US" sz="1600" b="1" i="0" u="none" strike="noStrike" cap="none" normalizeH="0" baseline="0" dirty="0">
                          <a:ln>
                            <a:noFill/>
                          </a:ln>
                          <a:solidFill>
                            <a:schemeClr val="tx1"/>
                          </a:solidFill>
                          <a:effectLst/>
                          <a:latin typeface="Arial" charset="0"/>
                          <a:cs typeface="Times New Roman" pitchFamily="18" charset="0"/>
                        </a:rPr>
                      </a:br>
                      <a:r>
                        <a:rPr kumimoji="0" lang="en-US" sz="1600" b="1" i="0" u="none" strike="noStrike" cap="none" normalizeH="0" baseline="0" dirty="0">
                          <a:ln>
                            <a:noFill/>
                          </a:ln>
                          <a:solidFill>
                            <a:schemeClr val="tx1"/>
                          </a:solidFill>
                          <a:effectLst/>
                          <a:latin typeface="Arial" charset="0"/>
                          <a:cs typeface="Times New Roman" pitchFamily="18" charset="0"/>
                        </a:rPr>
                        <a:t>bring back</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a:ln>
                            <a:noFill/>
                          </a:ln>
                          <a:solidFill>
                            <a:schemeClr val="tx1"/>
                          </a:solidFill>
                          <a:effectLst/>
                          <a:latin typeface="Arial" charset="0"/>
                          <a:cs typeface="Times New Roman" pitchFamily="18" charset="0"/>
                        </a:rPr>
                        <a:t>Approve/</a:t>
                      </a:r>
                      <a:br>
                        <a:rPr kumimoji="0" lang="en-US" sz="1600" b="1" i="0" u="none" strike="noStrike" cap="none" normalizeH="0" baseline="0">
                          <a:ln>
                            <a:noFill/>
                          </a:ln>
                          <a:solidFill>
                            <a:schemeClr val="tx1"/>
                          </a:solidFill>
                          <a:effectLst/>
                          <a:latin typeface="Arial" charset="0"/>
                          <a:cs typeface="Times New Roman" pitchFamily="18" charset="0"/>
                        </a:rPr>
                      </a:br>
                      <a:r>
                        <a:rPr kumimoji="0" lang="en-US" sz="1600" b="1" i="0" u="none" strike="noStrike" cap="none" normalizeH="0" baseline="0">
                          <a:ln>
                            <a:noFill/>
                          </a:ln>
                          <a:solidFill>
                            <a:schemeClr val="tx1"/>
                          </a:solidFill>
                          <a:effectLst/>
                          <a:latin typeface="Arial" charset="0"/>
                          <a:cs typeface="Times New Roman" pitchFamily="18" charset="0"/>
                        </a:rPr>
                        <a:t>reject</a:t>
                      </a:r>
                    </a:p>
                  </a:txBody>
                  <a:tcPr anchor="ctr" horzOverflow="overflow">
                    <a:lnL w="12700" cap="flat" cmpd="sng" algn="ctr">
                      <a:solidFill>
                        <a:schemeClr val="tx1"/>
                      </a:solidFill>
                      <a:prstDash val="solid"/>
                      <a:miter lim="800000"/>
                      <a:headEnd type="none" w="med" len="med"/>
                      <a:tailEnd type="none" w="med" len="med"/>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3263">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Times New Roman" pitchFamily="18" charset="0"/>
                        </a:rPr>
                        <a:t>Read</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75">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Times New Roman" pitchFamily="18" charset="0"/>
                        </a:rPr>
                        <a:t>Write</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3263">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Times New Roman" pitchFamily="18" charset="0"/>
                        </a:rPr>
                        <a:t>Full Control</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p:txBody>
          <a:bodyPr/>
          <a:lstStyle/>
          <a:p>
            <a:pPr eaLnBrk="1" hangingPunct="1"/>
            <a:r>
              <a:rPr lang="en-US" dirty="0"/>
              <a:t>Project Setup: Add users to permission groups</a:t>
            </a:r>
          </a:p>
        </p:txBody>
      </p:sp>
      <p:sp>
        <p:nvSpPr>
          <p:cNvPr id="2" name="Text Placeholder 1">
            <a:extLst>
              <a:ext uri="{FF2B5EF4-FFF2-40B4-BE49-F238E27FC236}">
                <a16:creationId xmlns:a16="http://schemas.microsoft.com/office/drawing/2014/main" id="{383F0BFC-874A-459E-B509-65EAAD32E62A}"/>
              </a:ext>
            </a:extLst>
          </p:cNvPr>
          <p:cNvSpPr>
            <a:spLocks noGrp="1"/>
          </p:cNvSpPr>
          <p:nvPr>
            <p:ph type="body" sz="quarter" idx="10"/>
          </p:nvPr>
        </p:nvSpPr>
        <p:spPr/>
        <p:txBody>
          <a:bodyPr/>
          <a:lstStyle/>
          <a:p>
            <a:endParaRPr lang="en-US"/>
          </a:p>
        </p:txBody>
      </p:sp>
      <p:pic>
        <p:nvPicPr>
          <p:cNvPr id="189442" name="Picture 5"/>
          <p:cNvPicPr>
            <a:picLocks noChangeAspect="1" noChangeArrowheads="1"/>
          </p:cNvPicPr>
          <p:nvPr/>
        </p:nvPicPr>
        <p:blipFill>
          <a:blip r:embed="rId3" cstate="print"/>
          <a:srcRect/>
          <a:stretch>
            <a:fillRect/>
          </a:stretch>
        </p:blipFill>
        <p:spPr bwMode="black">
          <a:xfrm>
            <a:off x="1828800" y="1447800"/>
            <a:ext cx="4086225" cy="34099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p:txBody>
          <a:bodyPr/>
          <a:lstStyle/>
          <a:p>
            <a:pPr eaLnBrk="1" hangingPunct="1"/>
            <a:r>
              <a:rPr lang="en-US" dirty="0"/>
              <a:t>Project Setup: Remove users from permission groups</a:t>
            </a:r>
          </a:p>
        </p:txBody>
      </p:sp>
      <p:sp>
        <p:nvSpPr>
          <p:cNvPr id="191490" name="Rectangle 3"/>
          <p:cNvSpPr>
            <a:spLocks noGrp="1" noChangeArrowheads="1"/>
          </p:cNvSpPr>
          <p:nvPr>
            <p:ph type="body" sz="quarter" idx="10"/>
          </p:nvPr>
        </p:nvSpPr>
        <p:spPr/>
        <p:txBody>
          <a:bodyPr/>
          <a:lstStyle/>
          <a:p>
            <a:pPr indent="-339725" eaLnBrk="1" hangingPunct="1"/>
            <a:r>
              <a:rPr lang="en-US" sz="2000" dirty="0"/>
              <a:t>Select the users to be removed </a:t>
            </a:r>
          </a:p>
          <a:p>
            <a:pPr indent="-339725" eaLnBrk="1" hangingPunct="1"/>
            <a:r>
              <a:rPr lang="en-US" sz="2000" dirty="0"/>
              <a:t>Pick the places they need to be removed from</a:t>
            </a:r>
          </a:p>
        </p:txBody>
      </p:sp>
      <p:pic>
        <p:nvPicPr>
          <p:cNvPr id="191491" name="Picture 6"/>
          <p:cNvPicPr>
            <a:picLocks noChangeAspect="1" noChangeArrowheads="1"/>
          </p:cNvPicPr>
          <p:nvPr/>
        </p:nvPicPr>
        <p:blipFill>
          <a:blip r:embed="rId3" cstate="print"/>
          <a:srcRect/>
          <a:stretch>
            <a:fillRect/>
          </a:stretch>
        </p:blipFill>
        <p:spPr bwMode="black">
          <a:xfrm>
            <a:off x="2819400" y="2238375"/>
            <a:ext cx="3724275" cy="40100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Setup: Access Permissions for SQL</a:t>
            </a:r>
          </a:p>
        </p:txBody>
      </p:sp>
      <p:sp>
        <p:nvSpPr>
          <p:cNvPr id="2" name="Content Placeholder 1"/>
          <p:cNvSpPr>
            <a:spLocks noGrp="1"/>
          </p:cNvSpPr>
          <p:nvPr>
            <p:ph type="body" sz="quarter" idx="10"/>
          </p:nvPr>
        </p:nvSpPr>
        <p:spPr/>
        <p:txBody>
          <a:bodyPr>
            <a:normAutofit/>
          </a:bodyPr>
          <a:lstStyle/>
          <a:p>
            <a:r>
              <a:rPr lang="en-US" sz="2000" b="1" dirty="0"/>
              <a:t>Administrator</a:t>
            </a:r>
          </a:p>
          <a:p>
            <a:pPr lvl="1"/>
            <a:r>
              <a:rPr lang="en-US" sz="1800" dirty="0"/>
              <a:t>Sysadmin &amp; Public (Server Roles)</a:t>
            </a:r>
          </a:p>
          <a:p>
            <a:pPr lvl="1"/>
            <a:r>
              <a:rPr lang="en-US" sz="1800" dirty="0"/>
              <a:t>No user mapping</a:t>
            </a:r>
          </a:p>
          <a:p>
            <a:pPr lvl="1"/>
            <a:endParaRPr lang="en-US" sz="1800" dirty="0"/>
          </a:p>
          <a:p>
            <a:r>
              <a:rPr lang="en-US" sz="2000" b="1" dirty="0"/>
              <a:t>Designers</a:t>
            </a:r>
          </a:p>
          <a:p>
            <a:pPr lvl="1"/>
            <a:r>
              <a:rPr lang="en-US" sz="1800" dirty="0"/>
              <a:t>Public (Server Roles)</a:t>
            </a:r>
          </a:p>
          <a:p>
            <a:pPr lvl="1"/>
            <a:r>
              <a:rPr lang="en-US" sz="1800" dirty="0"/>
              <a:t>User Mapping: </a:t>
            </a:r>
            <a:r>
              <a:rPr lang="en-US" sz="1800" dirty="0" err="1"/>
              <a:t>db_datareader</a:t>
            </a:r>
            <a:r>
              <a:rPr lang="en-US" sz="1800" dirty="0"/>
              <a:t>, </a:t>
            </a:r>
            <a:r>
              <a:rPr lang="en-US" sz="1800" dirty="0" err="1"/>
              <a:t>db_datawriter</a:t>
            </a:r>
            <a:r>
              <a:rPr lang="en-US" sz="1800" dirty="0"/>
              <a:t> &amp; mapping to all 7 Smart 3D databases for a project.  The users will also need Execute permission to each database.</a:t>
            </a:r>
          </a:p>
        </p:txBody>
      </p:sp>
    </p:spTree>
    <p:extLst>
      <p:ext uri="{BB962C8B-B14F-4D97-AF65-F5344CB8AC3E}">
        <p14:creationId xmlns:p14="http://schemas.microsoft.com/office/powerpoint/2010/main" val="1787657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Setup: Access Permissions for Oracle</a:t>
            </a:r>
          </a:p>
        </p:txBody>
      </p:sp>
      <p:sp>
        <p:nvSpPr>
          <p:cNvPr id="2" name="Content Placeholder 1"/>
          <p:cNvSpPr>
            <a:spLocks noGrp="1"/>
          </p:cNvSpPr>
          <p:nvPr>
            <p:ph type="body" sz="quarter" idx="10"/>
          </p:nvPr>
        </p:nvSpPr>
        <p:spPr/>
        <p:txBody>
          <a:bodyPr>
            <a:normAutofit lnSpcReduction="10000"/>
          </a:bodyPr>
          <a:lstStyle/>
          <a:p>
            <a:r>
              <a:rPr lang="en-US" sz="2000" dirty="0"/>
              <a:t>Scripts delivered with Smart 3D Reference Data are located at </a:t>
            </a:r>
            <a:r>
              <a:rPr lang="en-US" sz="2000" b="1" i="1" dirty="0"/>
              <a:t>[Product Folder]\</a:t>
            </a:r>
            <a:r>
              <a:rPr lang="en-US" sz="2000" b="1" i="1" dirty="0" err="1"/>
              <a:t>ProjectMgmt</a:t>
            </a:r>
            <a:r>
              <a:rPr lang="en-US" sz="2000" b="1" i="1" dirty="0"/>
              <a:t>\Tools\</a:t>
            </a:r>
            <a:r>
              <a:rPr lang="en-US" sz="2000" b="1" i="1" dirty="0" err="1"/>
              <a:t>OracleScriptsToInitDB</a:t>
            </a:r>
            <a:r>
              <a:rPr lang="en-US" sz="2000" b="1" i="1" dirty="0"/>
              <a:t>.  </a:t>
            </a:r>
            <a:endParaRPr lang="en-US" sz="2000" dirty="0"/>
          </a:p>
          <a:p>
            <a:endParaRPr lang="en-US" sz="2000" dirty="0"/>
          </a:p>
          <a:p>
            <a:r>
              <a:rPr lang="en-US" sz="2000" dirty="0"/>
              <a:t>Scripts need to run in this order:</a:t>
            </a:r>
          </a:p>
          <a:p>
            <a:pPr lvl="1"/>
            <a:r>
              <a:rPr lang="en-US" sz="1800" dirty="0"/>
              <a:t>Create Roles for Smart 3D Users</a:t>
            </a:r>
          </a:p>
          <a:p>
            <a:pPr lvl="2"/>
            <a:r>
              <a:rPr lang="en-US" sz="1700" b="1" dirty="0"/>
              <a:t>SP3DUser_ROLES.SQL</a:t>
            </a:r>
          </a:p>
          <a:p>
            <a:pPr lvl="2"/>
            <a:r>
              <a:rPr lang="en-US" sz="1700" b="1" dirty="0"/>
              <a:t>SP3DProjectAdministrator_ROLES.SQL</a:t>
            </a:r>
          </a:p>
          <a:p>
            <a:pPr lvl="2"/>
            <a:endParaRPr lang="en-US" sz="1700" b="1" dirty="0"/>
          </a:p>
          <a:p>
            <a:pPr lvl="1"/>
            <a:r>
              <a:rPr lang="en-US" sz="1800" dirty="0"/>
              <a:t>Create Users for Smart 3D</a:t>
            </a:r>
          </a:p>
          <a:p>
            <a:pPr lvl="2"/>
            <a:r>
              <a:rPr lang="en-US" sz="1700" b="1" dirty="0"/>
              <a:t>SP3DUser.SQL (for Oracle) </a:t>
            </a:r>
            <a:r>
              <a:rPr lang="en-US" sz="1700" dirty="0"/>
              <a:t>or</a:t>
            </a:r>
          </a:p>
          <a:p>
            <a:pPr lvl="2"/>
            <a:r>
              <a:rPr lang="en-US" sz="1700" b="1" dirty="0"/>
              <a:t>Linux_SP3DUser.SQL (for Linux)</a:t>
            </a:r>
            <a:endParaRPr lang="en-US" sz="1700" dirty="0"/>
          </a:p>
          <a:p>
            <a:pPr lvl="2"/>
            <a:endParaRPr lang="en-US" sz="1700" b="1" dirty="0"/>
          </a:p>
          <a:p>
            <a:pPr lvl="1"/>
            <a:r>
              <a:rPr lang="en-US" sz="1800" dirty="0"/>
              <a:t>Create Administrative Users</a:t>
            </a:r>
          </a:p>
          <a:p>
            <a:pPr lvl="2"/>
            <a:r>
              <a:rPr lang="en-US" sz="1700" b="1" dirty="0"/>
              <a:t>SP3DProjectAdministrator.SQL (for Oracle) </a:t>
            </a:r>
            <a:r>
              <a:rPr lang="en-US" sz="1700" dirty="0"/>
              <a:t>or</a:t>
            </a:r>
          </a:p>
          <a:p>
            <a:pPr lvl="2"/>
            <a:r>
              <a:rPr lang="en-US" sz="1700" b="1" dirty="0"/>
              <a:t>Linux_SP3DProjectAdministrator.SQL (for Linux)</a:t>
            </a:r>
          </a:p>
        </p:txBody>
      </p:sp>
    </p:spTree>
    <p:extLst>
      <p:ext uri="{BB962C8B-B14F-4D97-AF65-F5344CB8AC3E}">
        <p14:creationId xmlns:p14="http://schemas.microsoft.com/office/powerpoint/2010/main" val="3759255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Setup: Minimum Access Privileges for Oracle</a:t>
            </a:r>
          </a:p>
        </p:txBody>
      </p:sp>
      <p:sp>
        <p:nvSpPr>
          <p:cNvPr id="2" name="Content Placeholder 1"/>
          <p:cNvSpPr>
            <a:spLocks noGrp="1"/>
          </p:cNvSpPr>
          <p:nvPr>
            <p:ph type="body" sz="quarter" idx="10"/>
          </p:nvPr>
        </p:nvSpPr>
        <p:spPr>
          <a:xfrm>
            <a:off x="294665" y="1180750"/>
            <a:ext cx="8605838" cy="4724400"/>
          </a:xfrm>
        </p:spPr>
        <p:txBody>
          <a:bodyPr>
            <a:normAutofit fontScale="92500" lnSpcReduction="20000"/>
          </a:bodyPr>
          <a:lstStyle/>
          <a:p>
            <a:r>
              <a:rPr lang="en-US" sz="2000" dirty="0"/>
              <a:t>These script files create the necessary schemas, users, and roles that are used to run the software on Oracle with minimum access privileges</a:t>
            </a:r>
          </a:p>
          <a:p>
            <a:endParaRPr lang="en-US" sz="2000" dirty="0"/>
          </a:p>
          <a:p>
            <a:r>
              <a:rPr lang="en-US" sz="2000" dirty="0"/>
              <a:t>Scripts delivered with Smart 3D Reference Data are located at </a:t>
            </a:r>
            <a:r>
              <a:rPr lang="en-US" sz="1900" b="1" i="1" dirty="0"/>
              <a:t>[Product Folder]\3DRefData\Tools\</a:t>
            </a:r>
            <a:r>
              <a:rPr lang="en-US" sz="1900" b="1" i="1" dirty="0" err="1"/>
              <a:t>OracleScriptsToInitDB</a:t>
            </a:r>
            <a:r>
              <a:rPr lang="en-US" sz="1900" b="1" i="1" dirty="0"/>
              <a:t>\</a:t>
            </a:r>
            <a:r>
              <a:rPr lang="en-US" sz="1900" b="1" i="1" dirty="0" err="1"/>
              <a:t>MinimumAccessPrivileges</a:t>
            </a:r>
            <a:r>
              <a:rPr lang="en-US" sz="2000" b="1" i="1" dirty="0"/>
              <a:t> </a:t>
            </a:r>
            <a:endParaRPr lang="en-US" sz="2000" dirty="0"/>
          </a:p>
          <a:p>
            <a:endParaRPr lang="en-US" sz="2000" dirty="0"/>
          </a:p>
          <a:p>
            <a:r>
              <a:rPr lang="en-US" sz="2000" dirty="0"/>
              <a:t>Scripts need to run in this order:</a:t>
            </a:r>
          </a:p>
          <a:p>
            <a:pPr lvl="1"/>
            <a:r>
              <a:rPr lang="en-US" sz="1800" dirty="0"/>
              <a:t>Create Roles for Smart 3D Users</a:t>
            </a:r>
          </a:p>
          <a:p>
            <a:pPr lvl="2"/>
            <a:r>
              <a:rPr lang="en-US" sz="1700" b="1" dirty="0"/>
              <a:t>SP3DUser_ROLES.SQL</a:t>
            </a:r>
          </a:p>
          <a:p>
            <a:pPr lvl="2"/>
            <a:r>
              <a:rPr lang="en-US" sz="1700" b="1" dirty="0"/>
              <a:t>SP3DProjectAdministrator_ROLES.SQL</a:t>
            </a:r>
          </a:p>
          <a:p>
            <a:pPr lvl="2"/>
            <a:endParaRPr lang="en-US" sz="1700" b="1" dirty="0"/>
          </a:p>
          <a:p>
            <a:pPr lvl="1"/>
            <a:r>
              <a:rPr lang="en-US" sz="1800" dirty="0"/>
              <a:t>Create Users for Smart 3D</a:t>
            </a:r>
          </a:p>
          <a:p>
            <a:pPr lvl="2"/>
            <a:r>
              <a:rPr lang="en-US" sz="1700" b="1" dirty="0"/>
              <a:t>SP3DUser.SQL (for Oracle) </a:t>
            </a:r>
            <a:r>
              <a:rPr lang="en-US" sz="1700" dirty="0"/>
              <a:t>or</a:t>
            </a:r>
          </a:p>
          <a:p>
            <a:pPr lvl="2"/>
            <a:r>
              <a:rPr lang="en-US" sz="1700" b="1" dirty="0"/>
              <a:t>Linux_SP3DUser.SQL (for Linux)</a:t>
            </a:r>
            <a:endParaRPr lang="en-US" sz="1700" dirty="0"/>
          </a:p>
          <a:p>
            <a:pPr lvl="2"/>
            <a:endParaRPr lang="en-US" sz="1700" b="1" dirty="0"/>
          </a:p>
          <a:p>
            <a:pPr lvl="1"/>
            <a:r>
              <a:rPr lang="en-US" sz="1800" dirty="0"/>
              <a:t>Create Administrative Users</a:t>
            </a:r>
          </a:p>
          <a:p>
            <a:pPr lvl="2"/>
            <a:r>
              <a:rPr lang="en-US" sz="1700" b="1" dirty="0"/>
              <a:t>SP3DProjectAdministrator.SQL (for Oracle) </a:t>
            </a:r>
            <a:r>
              <a:rPr lang="en-US" sz="1700" dirty="0"/>
              <a:t>or</a:t>
            </a:r>
          </a:p>
          <a:p>
            <a:pPr lvl="2"/>
            <a:r>
              <a:rPr lang="en-US" sz="1700" b="1" dirty="0"/>
              <a:t>Linux_SP3DProjectAdministrator.SQL (for Linux)</a:t>
            </a:r>
          </a:p>
        </p:txBody>
      </p:sp>
    </p:spTree>
    <p:extLst>
      <p:ext uri="{BB962C8B-B14F-4D97-AF65-F5344CB8AC3E}">
        <p14:creationId xmlns:p14="http://schemas.microsoft.com/office/powerpoint/2010/main" val="14662610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a:t>
            </a:r>
            <a:r>
              <a:rPr lang="en-US" dirty="0"/>
              <a:t>User Authentication: Why Support It? </a:t>
            </a:r>
          </a:p>
        </p:txBody>
      </p:sp>
      <p:sp>
        <p:nvSpPr>
          <p:cNvPr id="3" name="Content Placeholder 2"/>
          <p:cNvSpPr>
            <a:spLocks noGrp="1"/>
          </p:cNvSpPr>
          <p:nvPr>
            <p:ph type="body" sz="quarter" idx="10"/>
          </p:nvPr>
        </p:nvSpPr>
        <p:spPr/>
        <p:txBody>
          <a:bodyPr>
            <a:normAutofit/>
          </a:bodyPr>
          <a:lstStyle/>
          <a:p>
            <a:r>
              <a:rPr lang="en-US" sz="2000" dirty="0"/>
              <a:t>Concern that OS authenticated users could connect outside of S3D with standard database tools (SQLPLUS, SQLCMD, SSMS) and cause damage.  Other PPM products support DB user authentication.</a:t>
            </a:r>
          </a:p>
          <a:p>
            <a:endParaRPr lang="en-US" sz="2000" dirty="0"/>
          </a:p>
          <a:p>
            <a:r>
              <a:rPr lang="en-US" sz="2000" dirty="0"/>
              <a:t>A unified solution for S3D connecting to Oracle on Linux. </a:t>
            </a:r>
          </a:p>
          <a:p>
            <a:pPr lvl="1"/>
            <a:r>
              <a:rPr lang="en-US" sz="1800" dirty="0"/>
              <a:t>First implementation was relying on Oracle Wallet.</a:t>
            </a:r>
          </a:p>
          <a:p>
            <a:pPr lvl="1"/>
            <a:endParaRPr lang="en-US" sz="1800" dirty="0"/>
          </a:p>
          <a:p>
            <a:r>
              <a:rPr lang="en-US" sz="2000" dirty="0"/>
              <a:t>OS authentication does not allow connection to a database from a not trusted domain.</a:t>
            </a:r>
          </a:p>
          <a:p>
            <a:pPr lvl="1"/>
            <a:r>
              <a:rPr lang="en-US" sz="1800" dirty="0"/>
              <a:t>DB user authentication resolves the connection to database but Symbol share access problem remains.</a:t>
            </a:r>
          </a:p>
          <a:p>
            <a:pPr marL="0" indent="0">
              <a:buNone/>
            </a:pPr>
            <a:endParaRPr lang="en-US" dirty="0"/>
          </a:p>
        </p:txBody>
      </p:sp>
    </p:spTree>
    <p:extLst>
      <p:ext uri="{BB962C8B-B14F-4D97-AF65-F5344CB8AC3E}">
        <p14:creationId xmlns:p14="http://schemas.microsoft.com/office/powerpoint/2010/main" val="3280918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User Authentication</a:t>
            </a:r>
            <a:r>
              <a:rPr lang="en-US" dirty="0"/>
              <a:t> </a:t>
            </a:r>
          </a:p>
        </p:txBody>
      </p:sp>
      <p:sp>
        <p:nvSpPr>
          <p:cNvPr id="3" name="Content Placeholder 2"/>
          <p:cNvSpPr>
            <a:spLocks noGrp="1"/>
          </p:cNvSpPr>
          <p:nvPr>
            <p:ph type="body" sz="quarter" idx="10"/>
          </p:nvPr>
        </p:nvSpPr>
        <p:spPr>
          <a:xfrm>
            <a:off x="266701" y="1143000"/>
            <a:ext cx="8605838" cy="4800600"/>
          </a:xfrm>
        </p:spPr>
        <p:txBody>
          <a:bodyPr/>
          <a:lstStyle/>
          <a:p>
            <a:r>
              <a:rPr lang="en-US" dirty="0"/>
              <a:t>Database logins are accounts created in the database management system (i.e. SSMS). These accounts are separate from the login account you use to connect to the operating system</a:t>
            </a:r>
          </a:p>
          <a:p>
            <a:endParaRPr lang="en-US" dirty="0"/>
          </a:p>
          <a:p>
            <a:endParaRPr lang="en-US" dirty="0"/>
          </a:p>
          <a:p>
            <a:endParaRPr lang="en-US" dirty="0"/>
          </a:p>
          <a:p>
            <a:pPr marL="0" indent="0">
              <a:buNone/>
            </a:pPr>
            <a:endParaRPr lang="en-US" dirty="0"/>
          </a:p>
          <a:p>
            <a:endParaRPr lang="en-US" dirty="0"/>
          </a:p>
          <a:p>
            <a:endParaRPr lang="en-US" dirty="0"/>
          </a:p>
          <a:p>
            <a:r>
              <a:rPr lang="en-US" dirty="0"/>
              <a:t>To open a connection to the database, a windows user has to type the user name and password every time.</a:t>
            </a:r>
          </a:p>
          <a:p>
            <a:endParaRPr lang="en-US" dirty="0"/>
          </a:p>
          <a:p>
            <a:endParaRPr lang="en-US" dirty="0"/>
          </a:p>
        </p:txBody>
      </p:sp>
      <p:pic>
        <p:nvPicPr>
          <p:cNvPr id="9" name="Picture 8"/>
          <p:cNvPicPr>
            <a:picLocks noChangeAspect="1"/>
          </p:cNvPicPr>
          <p:nvPr/>
        </p:nvPicPr>
        <p:blipFill>
          <a:blip r:embed="rId2"/>
          <a:stretch>
            <a:fillRect/>
          </a:stretch>
        </p:blipFill>
        <p:spPr>
          <a:xfrm>
            <a:off x="1219200" y="4134315"/>
            <a:ext cx="3229602" cy="1809285"/>
          </a:xfrm>
          <a:prstGeom prst="rect">
            <a:avLst/>
          </a:prstGeom>
        </p:spPr>
      </p:pic>
      <p:pic>
        <p:nvPicPr>
          <p:cNvPr id="10" name="Picture 9"/>
          <p:cNvPicPr>
            <a:picLocks noChangeAspect="1"/>
          </p:cNvPicPr>
          <p:nvPr/>
        </p:nvPicPr>
        <p:blipFill>
          <a:blip r:embed="rId3"/>
          <a:stretch>
            <a:fillRect/>
          </a:stretch>
        </p:blipFill>
        <p:spPr>
          <a:xfrm>
            <a:off x="5181600" y="4139817"/>
            <a:ext cx="3140722" cy="1803783"/>
          </a:xfrm>
          <a:prstGeom prst="rect">
            <a:avLst/>
          </a:prstGeom>
        </p:spPr>
      </p:pic>
      <p:pic>
        <p:nvPicPr>
          <p:cNvPr id="11" name="Picture 10"/>
          <p:cNvPicPr>
            <a:picLocks noChangeAspect="1"/>
          </p:cNvPicPr>
          <p:nvPr/>
        </p:nvPicPr>
        <p:blipFill>
          <a:blip r:embed="rId4"/>
          <a:stretch>
            <a:fillRect/>
          </a:stretch>
        </p:blipFill>
        <p:spPr>
          <a:xfrm>
            <a:off x="3048000" y="1752600"/>
            <a:ext cx="2438400" cy="1470522"/>
          </a:xfrm>
          <a:prstGeom prst="rect">
            <a:avLst/>
          </a:prstGeom>
        </p:spPr>
      </p:pic>
    </p:spTree>
    <p:extLst>
      <p:ext uri="{BB962C8B-B14F-4D97-AF65-F5344CB8AC3E}">
        <p14:creationId xmlns:p14="http://schemas.microsoft.com/office/powerpoint/2010/main" val="2647134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user login on SQL server</a:t>
            </a:r>
          </a:p>
        </p:txBody>
      </p:sp>
      <p:sp>
        <p:nvSpPr>
          <p:cNvPr id="3" name="Content Placeholder 2"/>
          <p:cNvSpPr>
            <a:spLocks noGrp="1"/>
          </p:cNvSpPr>
          <p:nvPr>
            <p:ph type="body" sz="quarter" idx="10"/>
          </p:nvPr>
        </p:nvSpPr>
        <p:spPr/>
        <p:txBody>
          <a:bodyPr>
            <a:noAutofit/>
          </a:bodyPr>
          <a:lstStyle/>
          <a:p>
            <a:r>
              <a:rPr lang="en-US" sz="1200" dirty="0"/>
              <a:t>Make SQL server use mixed mode authentication (it is NOT set by default) using SQL server management studio “</a:t>
            </a:r>
            <a:r>
              <a:rPr lang="en-US" sz="1200" i="1" dirty="0"/>
              <a:t>Server/Properties</a:t>
            </a:r>
            <a:r>
              <a:rPr lang="en-US" sz="1200" dirty="0"/>
              <a:t>” page.</a:t>
            </a:r>
          </a:p>
          <a:p>
            <a:endParaRPr lang="en-US" sz="1200" dirty="0"/>
          </a:p>
          <a:p>
            <a:endParaRPr lang="en-US" sz="1200" dirty="0"/>
          </a:p>
          <a:p>
            <a:endParaRPr lang="en-US" sz="1200" dirty="0"/>
          </a:p>
          <a:p>
            <a:pPr marL="0" indent="0">
              <a:buNone/>
            </a:pPr>
            <a:endParaRPr lang="en-US" sz="1200" dirty="0"/>
          </a:p>
          <a:p>
            <a:endParaRPr lang="en-US" sz="1200" dirty="0"/>
          </a:p>
          <a:p>
            <a:endParaRPr lang="en-US" sz="1200" dirty="0"/>
          </a:p>
          <a:p>
            <a:r>
              <a:rPr lang="en-US" sz="1200" dirty="0"/>
              <a:t>Create a database user login</a:t>
            </a:r>
          </a:p>
          <a:p>
            <a:endParaRPr lang="en-US" sz="1200" dirty="0"/>
          </a:p>
          <a:p>
            <a:endParaRPr lang="en-US" sz="1200" dirty="0"/>
          </a:p>
          <a:p>
            <a:pPr marL="0" indent="0">
              <a:buNone/>
            </a:pPr>
            <a:endParaRPr lang="en-US" sz="1200" dirty="0"/>
          </a:p>
          <a:p>
            <a:endParaRPr lang="en-US" sz="1200" dirty="0"/>
          </a:p>
          <a:p>
            <a:endParaRPr lang="en-US" sz="1200" dirty="0"/>
          </a:p>
          <a:p>
            <a:r>
              <a:rPr lang="en-US" sz="1200" dirty="0"/>
              <a:t>Grant permission to that user on each database. Required roles for S3d standard user are:</a:t>
            </a:r>
          </a:p>
          <a:p>
            <a:pPr marL="765810" lvl="2">
              <a:spcBef>
                <a:spcPts val="0"/>
              </a:spcBef>
              <a:spcAft>
                <a:spcPts val="600"/>
              </a:spcAft>
            </a:pPr>
            <a:r>
              <a:rPr lang="en-US" sz="1050" b="1" dirty="0"/>
              <a:t>public</a:t>
            </a:r>
            <a:r>
              <a:rPr lang="en-US" sz="1050" dirty="0"/>
              <a:t>, </a:t>
            </a:r>
          </a:p>
          <a:p>
            <a:pPr marL="765810" lvl="2">
              <a:spcBef>
                <a:spcPts val="0"/>
              </a:spcBef>
              <a:spcAft>
                <a:spcPts val="600"/>
              </a:spcAft>
            </a:pPr>
            <a:r>
              <a:rPr lang="en-US" sz="1050" b="1" dirty="0" err="1"/>
              <a:t>db_datareader</a:t>
            </a:r>
            <a:r>
              <a:rPr lang="en-US" sz="1050" dirty="0"/>
              <a:t>, </a:t>
            </a:r>
          </a:p>
          <a:p>
            <a:pPr marL="765810" lvl="2">
              <a:spcBef>
                <a:spcPts val="0"/>
              </a:spcBef>
              <a:spcAft>
                <a:spcPts val="600"/>
              </a:spcAft>
            </a:pPr>
            <a:r>
              <a:rPr lang="en-US" sz="1050" b="1" dirty="0" err="1"/>
              <a:t>db_datawriter</a:t>
            </a:r>
            <a:endParaRPr lang="en-US" sz="1050" b="1" dirty="0"/>
          </a:p>
          <a:p>
            <a:pPr marL="765810" lvl="2">
              <a:spcBef>
                <a:spcPts val="0"/>
              </a:spcBef>
              <a:spcAft>
                <a:spcPts val="600"/>
              </a:spcAft>
            </a:pPr>
            <a:r>
              <a:rPr lang="en-US" sz="1050" dirty="0"/>
              <a:t>User must also have “</a:t>
            </a:r>
            <a:r>
              <a:rPr lang="en-US" sz="1050" b="1" dirty="0"/>
              <a:t>Execute</a:t>
            </a:r>
            <a:r>
              <a:rPr lang="en-US" sz="1050" dirty="0"/>
              <a:t>” (any stored procedure) permission on each database.</a:t>
            </a:r>
          </a:p>
          <a:p>
            <a:endParaRPr lang="en-US" sz="1100" dirty="0"/>
          </a:p>
          <a:p>
            <a:pPr lvl="1"/>
            <a:endParaRPr lang="en-US" sz="1050" dirty="0"/>
          </a:p>
        </p:txBody>
      </p:sp>
      <p:pic>
        <p:nvPicPr>
          <p:cNvPr id="5" name="Picture 4"/>
          <p:cNvPicPr>
            <a:picLocks noChangeAspect="1"/>
          </p:cNvPicPr>
          <p:nvPr/>
        </p:nvPicPr>
        <p:blipFill>
          <a:blip r:embed="rId2"/>
          <a:stretch>
            <a:fillRect/>
          </a:stretch>
        </p:blipFill>
        <p:spPr>
          <a:xfrm>
            <a:off x="2616610" y="1718320"/>
            <a:ext cx="3906019" cy="1296144"/>
          </a:xfrm>
          <a:prstGeom prst="rect">
            <a:avLst/>
          </a:prstGeom>
        </p:spPr>
      </p:pic>
      <p:pic>
        <p:nvPicPr>
          <p:cNvPr id="6" name="Picture 5"/>
          <p:cNvPicPr>
            <a:picLocks noChangeAspect="1"/>
          </p:cNvPicPr>
          <p:nvPr/>
        </p:nvPicPr>
        <p:blipFill>
          <a:blip r:embed="rId3"/>
          <a:stretch>
            <a:fillRect/>
          </a:stretch>
        </p:blipFill>
        <p:spPr>
          <a:xfrm>
            <a:off x="2764631" y="3335537"/>
            <a:ext cx="3609975" cy="1219200"/>
          </a:xfrm>
          <a:prstGeom prst="rect">
            <a:avLst/>
          </a:prstGeom>
        </p:spPr>
      </p:pic>
    </p:spTree>
    <p:extLst>
      <p:ext uri="{BB962C8B-B14F-4D97-AF65-F5344CB8AC3E}">
        <p14:creationId xmlns:p14="http://schemas.microsoft.com/office/powerpoint/2010/main" val="3031609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user login on Oracle</a:t>
            </a:r>
          </a:p>
        </p:txBody>
      </p:sp>
      <p:sp>
        <p:nvSpPr>
          <p:cNvPr id="3" name="Content Placeholder 2"/>
          <p:cNvSpPr>
            <a:spLocks noGrp="1"/>
          </p:cNvSpPr>
          <p:nvPr>
            <p:ph type="body" sz="quarter" idx="10"/>
          </p:nvPr>
        </p:nvSpPr>
        <p:spPr/>
        <p:txBody>
          <a:bodyPr>
            <a:normAutofit/>
          </a:bodyPr>
          <a:lstStyle/>
          <a:p>
            <a:r>
              <a:rPr lang="en-US" dirty="0"/>
              <a:t>Look for scripts under </a:t>
            </a:r>
            <a:r>
              <a:rPr lang="en-US" i="1" dirty="0"/>
              <a:t>[INSTALLDIR]\</a:t>
            </a:r>
            <a:r>
              <a:rPr lang="en-US" i="1" dirty="0" err="1"/>
              <a:t>ProjectMgmt</a:t>
            </a:r>
            <a:r>
              <a:rPr lang="en-US" i="1" dirty="0"/>
              <a:t>\Tools\</a:t>
            </a:r>
            <a:r>
              <a:rPr lang="en-US" i="1" dirty="0" err="1"/>
              <a:t>OracleScriptsToInitDB</a:t>
            </a:r>
            <a:endParaRPr lang="en-US" i="1" dirty="0"/>
          </a:p>
          <a:p>
            <a:r>
              <a:rPr lang="en-US" dirty="0"/>
              <a:t>For a standard user, open the script SP3DUser.sql</a:t>
            </a:r>
          </a:p>
          <a:p>
            <a:pPr lvl="1"/>
            <a:r>
              <a:rPr lang="en-US" dirty="0"/>
              <a:t> replace “DOMAIN\USERNAME” with “</a:t>
            </a:r>
            <a:r>
              <a:rPr lang="en-US" dirty="0" err="1"/>
              <a:t>TheUserName</a:t>
            </a:r>
            <a:r>
              <a:rPr lang="en-US" dirty="0"/>
              <a:t>” (not case sensitive).</a:t>
            </a:r>
          </a:p>
          <a:p>
            <a:pPr lvl="1"/>
            <a:r>
              <a:rPr lang="en-US" dirty="0"/>
              <a:t>Replace IDENTIFIED EXTERNALLY with IDENTIFIED BY [</a:t>
            </a:r>
            <a:r>
              <a:rPr lang="en-US" dirty="0" err="1"/>
              <a:t>TheUserPassword</a:t>
            </a:r>
            <a:r>
              <a:rPr lang="en-US" dirty="0"/>
              <a:t>]</a:t>
            </a:r>
          </a:p>
          <a:p>
            <a:r>
              <a:rPr lang="en-US" dirty="0"/>
              <a:t>Example:</a:t>
            </a:r>
          </a:p>
          <a:p>
            <a:pPr marL="400050" lvl="1" indent="0">
              <a:lnSpc>
                <a:spcPts val="1000"/>
              </a:lnSpc>
              <a:spcAft>
                <a:spcPts val="600"/>
              </a:spcAft>
              <a:buNone/>
            </a:pPr>
            <a:r>
              <a:rPr lang="en-US" sz="1100" i="1" dirty="0"/>
              <a:t>DROP USER </a:t>
            </a:r>
            <a:r>
              <a:rPr lang="en-US" sz="1100" i="1" dirty="0">
                <a:solidFill>
                  <a:srgbClr val="FF0000"/>
                </a:solidFill>
              </a:rPr>
              <a:t>S3dStandardUser</a:t>
            </a:r>
            <a:r>
              <a:rPr lang="en-US" sz="1100" i="1" dirty="0"/>
              <a:t> CASCADE; </a:t>
            </a:r>
            <a:endParaRPr lang="en-US" sz="1100" dirty="0"/>
          </a:p>
          <a:p>
            <a:pPr marL="400050" lvl="1" indent="0">
              <a:lnSpc>
                <a:spcPts val="1000"/>
              </a:lnSpc>
              <a:spcAft>
                <a:spcPts val="600"/>
              </a:spcAft>
              <a:buNone/>
            </a:pPr>
            <a:r>
              <a:rPr lang="en-US" sz="1100" i="1" dirty="0"/>
              <a:t>CREATE USER </a:t>
            </a:r>
            <a:r>
              <a:rPr lang="en-US" sz="1100" i="1" dirty="0">
                <a:solidFill>
                  <a:srgbClr val="FF0000"/>
                </a:solidFill>
              </a:rPr>
              <a:t>S3dStandardUser</a:t>
            </a:r>
            <a:r>
              <a:rPr lang="en-US" sz="1100" i="1" dirty="0"/>
              <a:t> PROFILE DEFAULT </a:t>
            </a:r>
            <a:r>
              <a:rPr lang="en-US" sz="1100" i="1" dirty="0">
                <a:solidFill>
                  <a:srgbClr val="7030A0"/>
                </a:solidFill>
              </a:rPr>
              <a:t>IDENTIFIED BY</a:t>
            </a:r>
            <a:r>
              <a:rPr lang="en-US" sz="1100" i="1" dirty="0">
                <a:solidFill>
                  <a:srgbClr val="FF0000"/>
                </a:solidFill>
              </a:rPr>
              <a:t> S3dUserPassword</a:t>
            </a:r>
          </a:p>
          <a:p>
            <a:pPr marL="400050" lvl="1" indent="0">
              <a:lnSpc>
                <a:spcPts val="1000"/>
              </a:lnSpc>
              <a:spcAft>
                <a:spcPts val="600"/>
              </a:spcAft>
              <a:buNone/>
            </a:pPr>
            <a:r>
              <a:rPr lang="en-US" sz="1100" i="1" dirty="0"/>
              <a:t> DEFAULT </a:t>
            </a:r>
          </a:p>
          <a:p>
            <a:pPr marL="400050" lvl="1" indent="0">
              <a:lnSpc>
                <a:spcPts val="1000"/>
              </a:lnSpc>
              <a:spcAft>
                <a:spcPts val="600"/>
              </a:spcAft>
              <a:buNone/>
            </a:pPr>
            <a:r>
              <a:rPr lang="en-US" sz="1100" i="1" dirty="0"/>
              <a:t>    TABLESPACE USERS TEMPORARY </a:t>
            </a:r>
          </a:p>
          <a:p>
            <a:pPr marL="400050" lvl="1" indent="0">
              <a:lnSpc>
                <a:spcPts val="1000"/>
              </a:lnSpc>
              <a:spcAft>
                <a:spcPts val="600"/>
              </a:spcAft>
              <a:buNone/>
            </a:pPr>
            <a:r>
              <a:rPr lang="en-US" sz="1100" i="1" dirty="0"/>
              <a:t>    TABLESPACE TEMP ACCOUNT UNLOCK;</a:t>
            </a:r>
          </a:p>
          <a:p>
            <a:pPr marL="400050" lvl="1" indent="0">
              <a:lnSpc>
                <a:spcPts val="1000"/>
              </a:lnSpc>
              <a:spcAft>
                <a:spcPts val="600"/>
              </a:spcAft>
              <a:buNone/>
            </a:pPr>
            <a:r>
              <a:rPr lang="en-US" sz="1100" i="1" dirty="0"/>
              <a:t>GRANT UNLIMITED TABLESPACE TO </a:t>
            </a:r>
            <a:r>
              <a:rPr lang="en-US" sz="1100" i="1" dirty="0">
                <a:solidFill>
                  <a:srgbClr val="FF0000"/>
                </a:solidFill>
              </a:rPr>
              <a:t>S3dStandardUser</a:t>
            </a:r>
            <a:r>
              <a:rPr lang="en-US" sz="1100" i="1" dirty="0"/>
              <a:t>;</a:t>
            </a:r>
          </a:p>
          <a:p>
            <a:pPr marL="400050" lvl="1" indent="0">
              <a:lnSpc>
                <a:spcPts val="1000"/>
              </a:lnSpc>
              <a:spcAft>
                <a:spcPts val="600"/>
              </a:spcAft>
              <a:buNone/>
            </a:pPr>
            <a:r>
              <a:rPr lang="en-US" sz="1100" i="1" dirty="0"/>
              <a:t>GRANT SP3DUSER TO </a:t>
            </a:r>
            <a:r>
              <a:rPr lang="en-US" sz="1100" i="1" dirty="0">
                <a:solidFill>
                  <a:srgbClr val="FF0000"/>
                </a:solidFill>
              </a:rPr>
              <a:t>S3dStandardUser</a:t>
            </a:r>
            <a:r>
              <a:rPr lang="en-US" sz="1100" i="1" dirty="0"/>
              <a:t>;</a:t>
            </a:r>
          </a:p>
          <a:p>
            <a:pPr marL="400050" lvl="1" indent="0">
              <a:lnSpc>
                <a:spcPts val="1000"/>
              </a:lnSpc>
              <a:spcAft>
                <a:spcPts val="600"/>
              </a:spcAft>
              <a:buNone/>
            </a:pPr>
            <a:r>
              <a:rPr lang="en-US" sz="1100" i="1" dirty="0"/>
              <a:t>COMMIT;</a:t>
            </a:r>
          </a:p>
        </p:txBody>
      </p:sp>
    </p:spTree>
    <p:extLst>
      <p:ext uri="{BB962C8B-B14F-4D97-AF65-F5344CB8AC3E}">
        <p14:creationId xmlns:p14="http://schemas.microsoft.com/office/powerpoint/2010/main" val="94792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3D - Database architecture</a:t>
            </a:r>
          </a:p>
        </p:txBody>
      </p:sp>
      <p:sp>
        <p:nvSpPr>
          <p:cNvPr id="3" name="Text Placeholder 2">
            <a:extLst>
              <a:ext uri="{FF2B5EF4-FFF2-40B4-BE49-F238E27FC236}">
                <a16:creationId xmlns:a16="http://schemas.microsoft.com/office/drawing/2014/main" id="{EEB60E07-032C-4F9A-A41A-762CF1FAE4D1}"/>
              </a:ext>
            </a:extLst>
          </p:cNvPr>
          <p:cNvSpPr>
            <a:spLocks noGrp="1"/>
          </p:cNvSpPr>
          <p:nvPr>
            <p:ph type="body" sz="quarter" idx="10"/>
          </p:nvPr>
        </p:nvSpPr>
        <p:spPr/>
        <p:txBody>
          <a:bodyPr/>
          <a:lstStyle/>
          <a:p>
            <a:endParaRPr lang="en-US"/>
          </a:p>
        </p:txBody>
      </p:sp>
      <p:sp>
        <p:nvSpPr>
          <p:cNvPr id="21" name="AutoShape 33"/>
          <p:cNvSpPr>
            <a:spLocks noChangeArrowheads="1"/>
          </p:cNvSpPr>
          <p:nvPr/>
        </p:nvSpPr>
        <p:spPr bwMode="black">
          <a:xfrm>
            <a:off x="381000" y="2286000"/>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grpSp>
        <p:nvGrpSpPr>
          <p:cNvPr id="22" name="Group 35"/>
          <p:cNvGrpSpPr>
            <a:grpSpLocks/>
          </p:cNvGrpSpPr>
          <p:nvPr/>
        </p:nvGrpSpPr>
        <p:grpSpPr bwMode="auto">
          <a:xfrm>
            <a:off x="533400" y="4451415"/>
            <a:ext cx="609600" cy="1004889"/>
            <a:chOff x="144" y="2400"/>
            <a:chExt cx="384" cy="633"/>
          </a:xfrm>
        </p:grpSpPr>
        <p:sp>
          <p:nvSpPr>
            <p:cNvPr id="32"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3"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34"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grpSp>
      <p:grpSp>
        <p:nvGrpSpPr>
          <p:cNvPr id="23" name="Group 37"/>
          <p:cNvGrpSpPr>
            <a:grpSpLocks/>
          </p:cNvGrpSpPr>
          <p:nvPr/>
        </p:nvGrpSpPr>
        <p:grpSpPr bwMode="auto">
          <a:xfrm>
            <a:off x="3505200" y="2667004"/>
            <a:ext cx="609600" cy="1004889"/>
            <a:chOff x="2016" y="2400"/>
            <a:chExt cx="384" cy="633"/>
          </a:xfrm>
        </p:grpSpPr>
        <p:sp>
          <p:nvSpPr>
            <p:cNvPr id="29"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0"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31"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grpSp>
      <p:sp>
        <p:nvSpPr>
          <p:cNvPr id="24" name="AutoShape 10"/>
          <p:cNvSpPr>
            <a:spLocks noChangeArrowheads="1"/>
          </p:cNvSpPr>
          <p:nvPr/>
        </p:nvSpPr>
        <p:spPr bwMode="invGray">
          <a:xfrm>
            <a:off x="2514600" y="2667000"/>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grpSp>
        <p:nvGrpSpPr>
          <p:cNvPr id="25" name="Group 36"/>
          <p:cNvGrpSpPr>
            <a:grpSpLocks/>
          </p:cNvGrpSpPr>
          <p:nvPr/>
        </p:nvGrpSpPr>
        <p:grpSpPr bwMode="auto">
          <a:xfrm>
            <a:off x="1524000" y="2667004"/>
            <a:ext cx="609600" cy="1004889"/>
            <a:chOff x="768" y="2400"/>
            <a:chExt cx="384" cy="633"/>
          </a:xfrm>
        </p:grpSpPr>
        <p:sp>
          <p:nvSpPr>
            <p:cNvPr id="26"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27"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8"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grpSp>
      <p:sp>
        <p:nvSpPr>
          <p:cNvPr id="35" name="TextBox 34"/>
          <p:cNvSpPr txBox="1"/>
          <p:nvPr/>
        </p:nvSpPr>
        <p:spPr>
          <a:xfrm>
            <a:off x="4953000" y="1773759"/>
            <a:ext cx="3124200" cy="3108543"/>
          </a:xfrm>
          <a:prstGeom prst="rect">
            <a:avLst/>
          </a:prstGeom>
          <a:noFill/>
        </p:spPr>
        <p:txBody>
          <a:bodyPr wrap="square" rtlCol="0">
            <a:spAutoFit/>
          </a:bodyPr>
          <a:lstStyle/>
          <a:p>
            <a:r>
              <a:rPr lang="en-US" sz="2800" b="1" dirty="0">
                <a:solidFill>
                  <a:schemeClr val="accent6"/>
                </a:solidFill>
                <a:effectLst>
                  <a:outerShdw blurRad="38100" dist="38100" dir="2700000" algn="tl">
                    <a:srgbClr val="000000">
                      <a:alpha val="43137"/>
                    </a:srgbClr>
                  </a:outerShdw>
                </a:effectLst>
              </a:rPr>
              <a:t>Site</a:t>
            </a:r>
          </a:p>
          <a:p>
            <a:r>
              <a:rPr lang="en-US" sz="2800" b="1" dirty="0">
                <a:solidFill>
                  <a:schemeClr val="accent6"/>
                </a:solidFill>
                <a:effectLst>
                  <a:outerShdw blurRad="38100" dist="38100" dir="2700000" algn="tl">
                    <a:srgbClr val="000000">
                      <a:alpha val="43137"/>
                    </a:srgbClr>
                  </a:outerShdw>
                </a:effectLst>
              </a:rPr>
              <a:t>Site Schema</a:t>
            </a:r>
          </a:p>
          <a:p>
            <a:r>
              <a:rPr lang="en-US" sz="2800" b="1" dirty="0">
                <a:solidFill>
                  <a:schemeClr val="accent1"/>
                </a:solidFill>
                <a:effectLst>
                  <a:outerShdw blurRad="38100" dist="38100" dir="2700000" algn="tl">
                    <a:srgbClr val="000000">
                      <a:alpha val="43137"/>
                    </a:srgbClr>
                  </a:outerShdw>
                </a:effectLst>
              </a:rPr>
              <a:t>Catalog</a:t>
            </a:r>
          </a:p>
          <a:p>
            <a:r>
              <a:rPr lang="en-US" sz="2800" b="1" dirty="0">
                <a:solidFill>
                  <a:schemeClr val="accent1"/>
                </a:solidFill>
                <a:effectLst>
                  <a:outerShdw blurRad="38100" dist="38100" dir="2700000" algn="tl">
                    <a:srgbClr val="000000">
                      <a:alpha val="43137"/>
                    </a:srgbClr>
                  </a:outerShdw>
                </a:effectLst>
              </a:rPr>
              <a:t>Catalog Schema</a:t>
            </a:r>
          </a:p>
          <a:p>
            <a:r>
              <a:rPr lang="en-US" sz="2800" b="1" dirty="0">
                <a:solidFill>
                  <a:schemeClr val="accent4"/>
                </a:solidFill>
                <a:effectLst>
                  <a:outerShdw blurRad="38100" dist="38100" dir="2700000" algn="tl">
                    <a:srgbClr val="000000">
                      <a:alpha val="43137"/>
                    </a:srgbClr>
                  </a:outerShdw>
                </a:effectLst>
              </a:rPr>
              <a:t>Model</a:t>
            </a:r>
          </a:p>
          <a:p>
            <a:r>
              <a:rPr lang="en-US" sz="2800" b="1" dirty="0">
                <a:solidFill>
                  <a:schemeClr val="accent3"/>
                </a:solidFill>
                <a:effectLst>
                  <a:outerShdw blurRad="38100" dist="38100" dir="2700000" algn="tl">
                    <a:srgbClr val="000000">
                      <a:alpha val="43137"/>
                    </a:srgbClr>
                  </a:outerShdw>
                </a:effectLst>
              </a:rPr>
              <a:t>Reports</a:t>
            </a:r>
          </a:p>
          <a:p>
            <a:r>
              <a:rPr lang="en-US" sz="2800" b="1" dirty="0">
                <a:solidFill>
                  <a:schemeClr val="accent3"/>
                </a:solidFill>
                <a:effectLst>
                  <a:outerShdw blurRad="38100" dist="38100" dir="2700000" algn="tl">
                    <a:srgbClr val="000000">
                      <a:alpha val="43137"/>
                    </a:srgbClr>
                  </a:outerShdw>
                </a:effectLst>
              </a:rPr>
              <a:t>Reports Schema</a:t>
            </a:r>
          </a:p>
        </p:txBody>
      </p:sp>
      <p:sp>
        <p:nvSpPr>
          <p:cNvPr id="20" name="Rectangle 19"/>
          <p:cNvSpPr/>
          <p:nvPr/>
        </p:nvSpPr>
        <p:spPr>
          <a:xfrm>
            <a:off x="378041" y="1012298"/>
            <a:ext cx="2180405" cy="338554"/>
          </a:xfrm>
          <a:prstGeom prst="rect">
            <a:avLst/>
          </a:prstGeom>
        </p:spPr>
        <p:txBody>
          <a:bodyPr wrap="none">
            <a:spAutoFit/>
          </a:bodyPr>
          <a:lstStyle/>
          <a:p>
            <a:r>
              <a:rPr lang="en-US" sz="1600" b="1" dirty="0">
                <a:solidFill>
                  <a:prstClr val="black"/>
                </a:solidFill>
              </a:rPr>
              <a:t>Model Configuration</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authentication and S3D user Access control </a:t>
            </a:r>
          </a:p>
        </p:txBody>
      </p:sp>
      <p:sp>
        <p:nvSpPr>
          <p:cNvPr id="3" name="Content Placeholder 2"/>
          <p:cNvSpPr>
            <a:spLocks noGrp="1"/>
          </p:cNvSpPr>
          <p:nvPr>
            <p:ph type="body" sz="quarter" idx="10"/>
          </p:nvPr>
        </p:nvSpPr>
        <p:spPr/>
        <p:txBody>
          <a:bodyPr>
            <a:normAutofit/>
          </a:bodyPr>
          <a:lstStyle/>
          <a:p>
            <a:r>
              <a:rPr lang="en-US" dirty="0"/>
              <a:t>Database User or OS authentication are </a:t>
            </a:r>
            <a:r>
              <a:rPr lang="en-US" b="1" dirty="0"/>
              <a:t>not impacting </a:t>
            </a:r>
            <a:r>
              <a:rPr lang="en-US" dirty="0"/>
              <a:t>S3D user access control.</a:t>
            </a:r>
          </a:p>
          <a:p>
            <a:endParaRPr lang="en-US" dirty="0"/>
          </a:p>
          <a:p>
            <a:r>
              <a:rPr lang="en-US" dirty="0"/>
              <a:t>S3D Permission groups are NOT based on database users. </a:t>
            </a:r>
          </a:p>
          <a:p>
            <a:pPr lvl="1"/>
            <a:r>
              <a:rPr lang="en-US" dirty="0"/>
              <a:t>Permission group access are based on OS user logged on the workstation.</a:t>
            </a:r>
          </a:p>
          <a:p>
            <a:endParaRPr lang="en-US" dirty="0"/>
          </a:p>
          <a:p>
            <a:r>
              <a:rPr lang="en-US" dirty="0"/>
              <a:t>For an S3D object, “user creator” or “last user modifier” are the id of OS user logged on the workstation.</a:t>
            </a:r>
          </a:p>
          <a:p>
            <a:pPr lvl="1"/>
            <a:r>
              <a:rPr lang="en-US" dirty="0"/>
              <a:t>On S3D V2014R1 or earlier, those columns were based on the </a:t>
            </a:r>
            <a:r>
              <a:rPr lang="en-US" b="1" dirty="0"/>
              <a:t>database</a:t>
            </a:r>
            <a:r>
              <a:rPr lang="en-US" dirty="0"/>
              <a:t> user login. </a:t>
            </a:r>
          </a:p>
          <a:p>
            <a:pPr lvl="1"/>
            <a:r>
              <a:rPr lang="en-US" dirty="0"/>
              <a:t>To support Oracle Linux, a CR was implemented early on S3D V2016 to be based on user logged on the workstation.</a:t>
            </a:r>
          </a:p>
          <a:p>
            <a:pPr marL="0" indent="0">
              <a:buNone/>
            </a:pPr>
            <a:endParaRPr lang="en-US" dirty="0"/>
          </a:p>
        </p:txBody>
      </p:sp>
    </p:spTree>
    <p:extLst>
      <p:ext uri="{BB962C8B-B14F-4D97-AF65-F5344CB8AC3E}">
        <p14:creationId xmlns:p14="http://schemas.microsoft.com/office/powerpoint/2010/main" val="2322811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S3D decides to use OS or DB authentication</a:t>
            </a:r>
          </a:p>
        </p:txBody>
      </p:sp>
      <p:sp>
        <p:nvSpPr>
          <p:cNvPr id="3" name="Text Placeholder 2">
            <a:extLst>
              <a:ext uri="{FF2B5EF4-FFF2-40B4-BE49-F238E27FC236}">
                <a16:creationId xmlns:a16="http://schemas.microsoft.com/office/drawing/2014/main" id="{BA88B608-730A-4D24-8ABD-97A3B5CB1F84}"/>
              </a:ext>
            </a:extLst>
          </p:cNvPr>
          <p:cNvSpPr>
            <a:spLocks noGrp="1"/>
          </p:cNvSpPr>
          <p:nvPr>
            <p:ph type="body" sz="quarter" idx="10"/>
          </p:nvPr>
        </p:nvSpPr>
        <p:spPr/>
        <p:txBody>
          <a:bodyPr/>
          <a:lstStyle/>
          <a:p>
            <a:endParaRPr lang="en-US"/>
          </a:p>
        </p:txBody>
      </p:sp>
      <p:grpSp>
        <p:nvGrpSpPr>
          <p:cNvPr id="9" name="Canvas 37"/>
          <p:cNvGrpSpPr/>
          <p:nvPr/>
        </p:nvGrpSpPr>
        <p:grpSpPr>
          <a:xfrm>
            <a:off x="947472" y="1701144"/>
            <a:ext cx="7152920" cy="3486872"/>
            <a:chOff x="35999" y="64097"/>
            <a:chExt cx="5161428" cy="2360492"/>
          </a:xfrm>
        </p:grpSpPr>
        <p:sp>
          <p:nvSpPr>
            <p:cNvPr id="11" name="Rectangle 10"/>
            <p:cNvSpPr>
              <a:spLocks noChangeArrowheads="1"/>
            </p:cNvSpPr>
            <p:nvPr/>
          </p:nvSpPr>
          <p:spPr bwMode="auto">
            <a:xfrm>
              <a:off x="35999" y="72879"/>
              <a:ext cx="1121626" cy="527207"/>
            </a:xfrm>
            <a:prstGeom prst="rect">
              <a:avLst/>
            </a:prstGeom>
            <a:solidFill>
              <a:srgbClr val="FFFFFF"/>
            </a:solidFill>
            <a:ln w="9525">
              <a:solidFill>
                <a:srgbClr val="00000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rot="0" vert="horz" wrap="square" lIns="91440" tIns="45720" rIns="91440" bIns="45720" anchor="t" anchorCtr="0" upright="1">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S3d client connecting to the database.</a:t>
              </a:r>
            </a:p>
            <a:p>
              <a:pPr marL="0" marR="0" algn="ctr">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p>
          </p:txBody>
        </p:sp>
        <p:sp>
          <p:nvSpPr>
            <p:cNvPr id="12" name="Rectangle 11"/>
            <p:cNvSpPr>
              <a:spLocks noChangeArrowheads="1"/>
            </p:cNvSpPr>
            <p:nvPr/>
          </p:nvSpPr>
          <p:spPr bwMode="auto">
            <a:xfrm>
              <a:off x="1991180" y="937922"/>
              <a:ext cx="1225354" cy="726687"/>
            </a:xfrm>
            <a:prstGeom prst="rect">
              <a:avLst/>
            </a:prstGeom>
            <a:solidFill>
              <a:srgbClr val="FFFFFF"/>
            </a:solidFill>
            <a:ln w="9525">
              <a:solidFill>
                <a:srgbClr val="00000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rot="0" vert="horz" wrap="square" lIns="91440" tIns="45720" rIns="91440" bIns="45720" anchor="t" anchorCtr="0" upright="1">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Read from file: </a:t>
              </a:r>
            </a:p>
            <a:p>
              <a:pPr marL="0" marR="0" algn="ctr">
                <a:spcBef>
                  <a:spcPts val="0"/>
                </a:spcBef>
                <a:spcAft>
                  <a:spcPts val="0"/>
                </a:spcAft>
              </a:pPr>
              <a:r>
                <a:rPr lang="en-US" sz="1200" b="1" dirty="0" err="1">
                  <a:effectLst/>
                  <a:latin typeface="Times New Roman" panose="02020603050405020304" pitchFamily="18" charset="0"/>
                  <a:ea typeface="Times New Roman" panose="02020603050405020304" pitchFamily="18" charset="0"/>
                </a:rPr>
                <a:t>ServerName</a:t>
              </a:r>
              <a:endParaRPr lang="en-US" sz="12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b="1" dirty="0" err="1">
                  <a:effectLst/>
                  <a:latin typeface="Times New Roman" panose="02020603050405020304" pitchFamily="18" charset="0"/>
                  <a:ea typeface="Times New Roman" panose="02020603050405020304" pitchFamily="18" charset="0"/>
                </a:rPr>
                <a:t>DBuserName</a:t>
              </a:r>
              <a:endParaRPr lang="en-US" sz="12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password (encrypted)</a:t>
              </a:r>
            </a:p>
          </p:txBody>
        </p:sp>
        <p:sp>
          <p:nvSpPr>
            <p:cNvPr id="13" name="Rectangle 12"/>
            <p:cNvSpPr>
              <a:spLocks noChangeArrowheads="1"/>
            </p:cNvSpPr>
            <p:nvPr/>
          </p:nvSpPr>
          <p:spPr bwMode="auto">
            <a:xfrm>
              <a:off x="2038573" y="64097"/>
              <a:ext cx="1140211" cy="626177"/>
            </a:xfrm>
            <a:prstGeom prst="rect">
              <a:avLst/>
            </a:prstGeom>
            <a:solidFill>
              <a:srgbClr val="FFFFFF"/>
            </a:solidFill>
            <a:ln w="9525">
              <a:solidFill>
                <a:srgbClr val="00000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rot="0" vert="horz" wrap="square" lIns="91440" tIns="45720" rIns="91440" bIns="45720" anchor="t" anchorCtr="0" upright="1">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Read in registry location of file containing DB user info.</a:t>
              </a:r>
            </a:p>
          </p:txBody>
        </p:sp>
        <p:cxnSp>
          <p:nvCxnSpPr>
            <p:cNvPr id="14" name="Line 41"/>
            <p:cNvCxnSpPr>
              <a:cxnSpLocks noChangeShapeType="1"/>
            </p:cNvCxnSpPr>
            <p:nvPr/>
          </p:nvCxnSpPr>
          <p:spPr bwMode="auto">
            <a:xfrm flipV="1">
              <a:off x="1175282" y="374686"/>
              <a:ext cx="867008" cy="1"/>
            </a:xfrm>
            <a:prstGeom prst="line">
              <a:avLst/>
            </a:prstGeom>
            <a:noFill/>
            <a:ln w="9525">
              <a:solidFill>
                <a:srgbClr val="000000"/>
              </a:solidFill>
              <a:round/>
              <a:headEnd/>
              <a:tailEnd type="triangle" w="med" len="med"/>
            </a:ln>
            <a:scene3d>
              <a:camera prst="orthographicFront"/>
              <a:lightRig rig="threePt" dir="t"/>
            </a:scene3d>
            <a:sp3d>
              <a:bevelT/>
            </a:sp3d>
            <a:extLst>
              <a:ext uri="{909E8E84-426E-40DD-AFC4-6F175D3DCCD1}">
                <a14:hiddenFill xmlns:a14="http://schemas.microsoft.com/office/drawing/2010/main">
                  <a:noFill/>
                </a14:hiddenFill>
              </a:ext>
            </a:extLst>
          </p:spPr>
        </p:cxnSp>
        <p:cxnSp>
          <p:nvCxnSpPr>
            <p:cNvPr id="15" name="Line 42"/>
            <p:cNvCxnSpPr>
              <a:cxnSpLocks noChangeShapeType="1"/>
            </p:cNvCxnSpPr>
            <p:nvPr/>
          </p:nvCxnSpPr>
          <p:spPr bwMode="auto">
            <a:xfrm>
              <a:off x="2598713" y="690274"/>
              <a:ext cx="0" cy="254641"/>
            </a:xfrm>
            <a:prstGeom prst="line">
              <a:avLst/>
            </a:prstGeom>
            <a:noFill/>
            <a:ln w="9525">
              <a:solidFill>
                <a:srgbClr val="000000"/>
              </a:solidFill>
              <a:round/>
              <a:headEnd/>
              <a:tailEnd type="triangle" w="med" len="med"/>
            </a:ln>
            <a:scene3d>
              <a:camera prst="orthographicFront"/>
              <a:lightRig rig="threePt" dir="t"/>
            </a:scene3d>
            <a:sp3d>
              <a:bevelT/>
            </a:sp3d>
            <a:extLst>
              <a:ext uri="{909E8E84-426E-40DD-AFC4-6F175D3DCCD1}">
                <a14:hiddenFill xmlns:a14="http://schemas.microsoft.com/office/drawing/2010/main">
                  <a:noFill/>
                </a14:hiddenFill>
              </a:ext>
            </a:extLst>
          </p:spPr>
        </p:cxnSp>
        <p:sp>
          <p:nvSpPr>
            <p:cNvPr id="16" name="Rectangle 15"/>
            <p:cNvSpPr>
              <a:spLocks noChangeArrowheads="1"/>
            </p:cNvSpPr>
            <p:nvPr/>
          </p:nvSpPr>
          <p:spPr bwMode="auto">
            <a:xfrm>
              <a:off x="2051252" y="2060853"/>
              <a:ext cx="1143000" cy="363736"/>
            </a:xfrm>
            <a:prstGeom prst="rect">
              <a:avLst/>
            </a:prstGeom>
            <a:solidFill>
              <a:srgbClr val="FFFFFF"/>
            </a:solidFill>
            <a:ln w="9525">
              <a:solidFill>
                <a:srgbClr val="00000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rot="0" vert="horz" wrap="square" lIns="91440" tIns="45720" rIns="91440" bIns="45720" anchor="t" anchorCtr="0" upright="1">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Open the connection.</a:t>
              </a:r>
            </a:p>
          </p:txBody>
        </p:sp>
        <p:cxnSp>
          <p:nvCxnSpPr>
            <p:cNvPr id="17" name="Line 44"/>
            <p:cNvCxnSpPr>
              <a:cxnSpLocks noChangeShapeType="1"/>
            </p:cNvCxnSpPr>
            <p:nvPr/>
          </p:nvCxnSpPr>
          <p:spPr bwMode="auto">
            <a:xfrm>
              <a:off x="2598713" y="1681222"/>
              <a:ext cx="0" cy="390326"/>
            </a:xfrm>
            <a:prstGeom prst="line">
              <a:avLst/>
            </a:prstGeom>
            <a:noFill/>
            <a:ln w="9525">
              <a:solidFill>
                <a:srgbClr val="000000"/>
              </a:solidFill>
              <a:round/>
              <a:headEnd/>
              <a:tailEnd type="triangle" w="med" len="med"/>
            </a:ln>
            <a:scene3d>
              <a:camera prst="orthographicFront"/>
              <a:lightRig rig="threePt" dir="t"/>
            </a:scene3d>
            <a:sp3d>
              <a:bevelT/>
            </a:sp3d>
            <a:extLst>
              <a:ext uri="{909E8E84-426E-40DD-AFC4-6F175D3DCCD1}">
                <a14:hiddenFill xmlns:a14="http://schemas.microsoft.com/office/drawing/2010/main">
                  <a:noFill/>
                </a14:hiddenFill>
              </a:ext>
            </a:extLst>
          </p:spPr>
        </p:cxnSp>
        <p:cxnSp>
          <p:nvCxnSpPr>
            <p:cNvPr id="18" name="Line 41"/>
            <p:cNvCxnSpPr>
              <a:cxnSpLocks noChangeShapeType="1"/>
              <a:endCxn id="19" idx="1"/>
            </p:cNvCxnSpPr>
            <p:nvPr/>
          </p:nvCxnSpPr>
          <p:spPr bwMode="auto">
            <a:xfrm>
              <a:off x="3212238" y="437682"/>
              <a:ext cx="1013833" cy="309753"/>
            </a:xfrm>
            <a:prstGeom prst="line">
              <a:avLst/>
            </a:prstGeom>
            <a:noFill/>
            <a:ln w="9525">
              <a:solidFill>
                <a:srgbClr val="000000"/>
              </a:solidFill>
              <a:round/>
              <a:headEnd/>
              <a:tailEnd type="triangle" w="med" len="med"/>
            </a:ln>
            <a:scene3d>
              <a:camera prst="orthographicFront"/>
              <a:lightRig rig="threePt" dir="t"/>
            </a:scene3d>
            <a:sp3d>
              <a:bevelT/>
            </a:sp3d>
            <a:extLst>
              <a:ext uri="{909E8E84-426E-40DD-AFC4-6F175D3DCCD1}">
                <a14:hiddenFill xmlns:a14="http://schemas.microsoft.com/office/drawing/2010/main">
                  <a:noFill/>
                </a14:hiddenFill>
              </a:ext>
            </a:extLst>
          </p:spPr>
        </p:cxnSp>
        <p:sp>
          <p:nvSpPr>
            <p:cNvPr id="19" name="Rectangle 18"/>
            <p:cNvSpPr>
              <a:spLocks noChangeArrowheads="1"/>
            </p:cNvSpPr>
            <p:nvPr/>
          </p:nvSpPr>
          <p:spPr bwMode="auto">
            <a:xfrm>
              <a:off x="4226071" y="542330"/>
              <a:ext cx="971356" cy="410211"/>
            </a:xfrm>
            <a:prstGeom prst="rect">
              <a:avLst/>
            </a:prstGeom>
            <a:solidFill>
              <a:srgbClr val="FFFFFF"/>
            </a:solidFill>
            <a:ln w="9525">
              <a:solidFill>
                <a:srgbClr val="00000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rot="0" vert="horz" wrap="square" lIns="91440" tIns="45720" rIns="91440" bIns="45720" anchor="t" anchorCtr="0" upright="1">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Use OS authentication.</a:t>
              </a:r>
            </a:p>
          </p:txBody>
        </p:sp>
        <p:sp>
          <p:nvSpPr>
            <p:cNvPr id="20" name="Text Box 26"/>
            <p:cNvSpPr txBox="1"/>
            <p:nvPr/>
          </p:nvSpPr>
          <p:spPr>
            <a:xfrm>
              <a:off x="3274915" y="676543"/>
              <a:ext cx="669073" cy="191184"/>
            </a:xfrm>
            <a:prstGeom prst="rect">
              <a:avLst/>
            </a:prstGeom>
            <a:solidFill>
              <a:schemeClr val="lt1"/>
            </a:solidFill>
            <a:ln w="6350">
              <a:noFill/>
            </a:ln>
            <a:effectLst/>
            <a:scene3d>
              <a:camera prst="orthographicFront"/>
              <a:lightRig rig="threePt" dir="t"/>
            </a:scene3d>
            <a:sp3d>
              <a:bevelT/>
            </a:sp3d>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Not found?</a:t>
              </a:r>
            </a:p>
          </p:txBody>
        </p:sp>
        <p:cxnSp>
          <p:nvCxnSpPr>
            <p:cNvPr id="21" name="Line 41"/>
            <p:cNvCxnSpPr>
              <a:cxnSpLocks noChangeShapeType="1"/>
              <a:stCxn id="12" idx="3"/>
              <a:endCxn id="19" idx="1"/>
            </p:cNvCxnSpPr>
            <p:nvPr/>
          </p:nvCxnSpPr>
          <p:spPr bwMode="auto">
            <a:xfrm flipV="1">
              <a:off x="3216534" y="747436"/>
              <a:ext cx="1009537" cy="553830"/>
            </a:xfrm>
            <a:prstGeom prst="line">
              <a:avLst/>
            </a:prstGeom>
            <a:noFill/>
            <a:ln w="9525">
              <a:solidFill>
                <a:srgbClr val="000000"/>
              </a:solidFill>
              <a:round/>
              <a:headEnd/>
              <a:tailEnd type="triangle" w="med" len="med"/>
            </a:ln>
            <a:scene3d>
              <a:camera prst="orthographicFront"/>
              <a:lightRig rig="threePt" dir="t"/>
            </a:scene3d>
            <a:sp3d>
              <a:bevelT/>
            </a:sp3d>
            <a:extLst>
              <a:ext uri="{909E8E84-426E-40DD-AFC4-6F175D3DCCD1}">
                <a14:hiddenFill xmlns:a14="http://schemas.microsoft.com/office/drawing/2010/main">
                  <a:noFill/>
                </a14:hiddenFill>
              </a:ext>
            </a:extLst>
          </p:spPr>
        </p:cxnSp>
      </p:grpSp>
      <p:cxnSp>
        <p:nvCxnSpPr>
          <p:cNvPr id="23" name="Elbow Connector 22"/>
          <p:cNvCxnSpPr>
            <a:stCxn id="19" idx="2"/>
            <a:endCxn id="16" idx="3"/>
          </p:cNvCxnSpPr>
          <p:nvPr/>
        </p:nvCxnSpPr>
        <p:spPr>
          <a:xfrm rot="5400000">
            <a:off x="5422901" y="2914945"/>
            <a:ext cx="1905828" cy="21030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6840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Admin Setup for Database User Authentication</a:t>
            </a:r>
          </a:p>
        </p:txBody>
      </p:sp>
      <p:sp>
        <p:nvSpPr>
          <p:cNvPr id="3" name="Content Placeholder 2"/>
          <p:cNvSpPr>
            <a:spLocks noGrp="1"/>
          </p:cNvSpPr>
          <p:nvPr>
            <p:ph type="body" sz="quarter" idx="10"/>
          </p:nvPr>
        </p:nvSpPr>
        <p:spPr/>
        <p:txBody>
          <a:bodyPr>
            <a:normAutofit/>
          </a:bodyPr>
          <a:lstStyle/>
          <a:p>
            <a:pPr>
              <a:buFont typeface="Arial" panose="020B0604020202020204" pitchFamily="34" charset="0"/>
              <a:buChar char="−"/>
            </a:pPr>
            <a:r>
              <a:rPr lang="en-US" b="1" dirty="0"/>
              <a:t>The database administrator creates a database user login.</a:t>
            </a:r>
          </a:p>
          <a:p>
            <a:pPr>
              <a:buFont typeface="Arial" panose="020B0604020202020204" pitchFamily="34" charset="0"/>
              <a:buChar char="−"/>
            </a:pPr>
            <a:endParaRPr lang="en-US" b="1" dirty="0"/>
          </a:p>
          <a:p>
            <a:pPr>
              <a:buFont typeface="Arial" panose="020B0604020202020204" pitchFamily="34" charset="0"/>
              <a:buChar char="−"/>
            </a:pPr>
            <a:r>
              <a:rPr lang="en-US" b="1" dirty="0"/>
              <a:t>That database user login is granted permission on the databases for a model database.</a:t>
            </a:r>
          </a:p>
          <a:p>
            <a:pPr lvl="1">
              <a:buFont typeface="Wingdings" panose="05000000000000000000" pitchFamily="2" charset="2"/>
              <a:buChar char="§"/>
            </a:pPr>
            <a:r>
              <a:rPr lang="en-US" dirty="0"/>
              <a:t>Site,Site_Schema,Catalog,Catalog_Schema,Model,Report,Report_Schema</a:t>
            </a:r>
          </a:p>
          <a:p>
            <a:pPr lvl="1">
              <a:buFont typeface="Wingdings" panose="05000000000000000000" pitchFamily="2" charset="2"/>
              <a:buChar char="§"/>
            </a:pPr>
            <a:endParaRPr lang="en-US" dirty="0"/>
          </a:p>
          <a:p>
            <a:pPr>
              <a:buFont typeface="Arial" panose="020B0604020202020204" pitchFamily="34" charset="0"/>
              <a:buChar char="−"/>
            </a:pPr>
            <a:r>
              <a:rPr lang="en-US" b="1" dirty="0"/>
              <a:t>The database administrator creates a DBAuthentication.ini file on a shared folder. </a:t>
            </a:r>
          </a:p>
          <a:p>
            <a:pPr lvl="1">
              <a:buFont typeface="Wingdings" panose="05000000000000000000" pitchFamily="2" charset="2"/>
              <a:buChar char="§"/>
            </a:pPr>
            <a:r>
              <a:rPr lang="en-US" dirty="0"/>
              <a:t>DBA uses [</a:t>
            </a:r>
            <a:r>
              <a:rPr lang="en-US" dirty="0" err="1"/>
              <a:t>InstallDir</a:t>
            </a:r>
            <a:r>
              <a:rPr lang="en-US" dirty="0"/>
              <a:t>]\</a:t>
            </a:r>
            <a:r>
              <a:rPr lang="en-US" dirty="0" err="1"/>
              <a:t>ProjectMgmt</a:t>
            </a:r>
            <a:r>
              <a:rPr lang="en-US" dirty="0"/>
              <a:t>\Tools\bin\</a:t>
            </a:r>
            <a:r>
              <a:rPr lang="en-US" b="1" i="1" dirty="0"/>
              <a:t>ConfigureDBLoginFile.exe </a:t>
            </a:r>
            <a:r>
              <a:rPr lang="en-US" dirty="0"/>
              <a:t>to create that file.</a:t>
            </a:r>
          </a:p>
          <a:p>
            <a:pPr lvl="1">
              <a:buFont typeface="Wingdings" panose="05000000000000000000" pitchFamily="2" charset="2"/>
              <a:buChar char="§"/>
            </a:pPr>
            <a:r>
              <a:rPr lang="en-US" dirty="0"/>
              <a:t>&lt;DBAuthentication.ini&gt; contains: </a:t>
            </a:r>
            <a:r>
              <a:rPr lang="en-US" i="1" dirty="0" err="1"/>
              <a:t>ServerName</a:t>
            </a:r>
            <a:r>
              <a:rPr lang="en-US" i="1" dirty="0"/>
              <a:t>, </a:t>
            </a:r>
            <a:r>
              <a:rPr lang="en-US" i="1" dirty="0" err="1"/>
              <a:t>databaseUserName</a:t>
            </a:r>
            <a:r>
              <a:rPr lang="en-US" i="1" dirty="0"/>
              <a:t>, </a:t>
            </a:r>
            <a:r>
              <a:rPr lang="en-US" i="1" dirty="0" err="1"/>
              <a:t>encryptedDatabasePassword</a:t>
            </a:r>
            <a:r>
              <a:rPr lang="en-US" i="1" dirty="0"/>
              <a:t>.</a:t>
            </a:r>
          </a:p>
          <a:p>
            <a:pPr lvl="1">
              <a:buFont typeface="Wingdings" panose="05000000000000000000" pitchFamily="2" charset="2"/>
              <a:buChar char="§"/>
            </a:pPr>
            <a:r>
              <a:rPr lang="en-US" dirty="0"/>
              <a:t>Multiple servers can be in DBAuthentication.ini. </a:t>
            </a:r>
          </a:p>
          <a:p>
            <a:pPr lvl="1">
              <a:buFont typeface="Wingdings" panose="05000000000000000000" pitchFamily="2" charset="2"/>
              <a:buChar char="§"/>
            </a:pPr>
            <a:r>
              <a:rPr lang="en-US" dirty="0"/>
              <a:t>A server name must be unique on a DBAuthentication.ini.</a:t>
            </a:r>
          </a:p>
          <a:p>
            <a:pPr marL="0" indent="0">
              <a:buNone/>
            </a:pPr>
            <a:endParaRPr lang="en-US" dirty="0"/>
          </a:p>
        </p:txBody>
      </p:sp>
    </p:spTree>
    <p:extLst>
      <p:ext uri="{BB962C8B-B14F-4D97-AF65-F5344CB8AC3E}">
        <p14:creationId xmlns:p14="http://schemas.microsoft.com/office/powerpoint/2010/main" val="24546912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ctrTitle"/>
          </p:nvPr>
        </p:nvSpPr>
        <p:spPr/>
        <p:txBody>
          <a:bodyPr/>
          <a:lstStyle/>
          <a:p>
            <a:r>
              <a:rPr lang="en-US"/>
              <a:t>Setup and Administration Lab</a:t>
            </a:r>
          </a:p>
        </p:txBody>
      </p:sp>
      <p:sp>
        <p:nvSpPr>
          <p:cNvPr id="193538" name="Rectangle 3"/>
          <p:cNvSpPr>
            <a:spLocks noGrp="1" noChangeArrowheads="1"/>
          </p:cNvSpPr>
          <p:nvPr>
            <p:ph type="subTitle" idx="1"/>
          </p:nvPr>
        </p:nvSpPr>
        <p:spPr/>
        <p:txBody>
          <a:bodyPr>
            <a:normAutofit/>
          </a:bodyPr>
          <a:lstStyle/>
          <a:p>
            <a:r>
              <a:rPr lang="en-US" sz="2000" dirty="0"/>
              <a:t>Labs 2 - 4</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Backup and Restore</a:t>
            </a:r>
          </a:p>
        </p:txBody>
      </p:sp>
      <p:sp>
        <p:nvSpPr>
          <p:cNvPr id="195585" name="Content Placeholder 2"/>
          <p:cNvSpPr>
            <a:spLocks noGrp="1"/>
          </p:cNvSpPr>
          <p:nvPr>
            <p:ph type="subTitle" idx="4294967295"/>
          </p:nvPr>
        </p:nvSpPr>
        <p:spPr>
          <a:xfrm>
            <a:off x="5494338" y="4664075"/>
            <a:ext cx="3649662" cy="417513"/>
          </a:xfrm>
        </p:spPr>
        <p:txBody>
          <a:bodyPr>
            <a:normAutofit fontScale="25000" lnSpcReduction="20000"/>
          </a:bodyPr>
          <a:lstStyle/>
          <a:p>
            <a:pPr eaLnBrk="1" hangingPunct="1">
              <a:buFont typeface="Wingdings" pitchFamily="2" charset="2"/>
              <a:buNone/>
            </a:pPr>
            <a:r>
              <a:rPr lang="en-US" sz="4000"/>
              <a:t>   </a:t>
            </a:r>
          </a:p>
          <a:p>
            <a:pPr eaLnBrk="1" hangingPunct="1">
              <a:buFont typeface="Wingdings" pitchFamily="2" charset="2"/>
              <a:buNone/>
            </a:pPr>
            <a:r>
              <a:rPr lang="en-US" sz="4000"/>
              <a:t>			</a:t>
            </a:r>
          </a:p>
          <a:p>
            <a:pPr eaLnBrk="1" hangingPunct="1"/>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ChangeArrowheads="1"/>
          </p:cNvSpPr>
          <p:nvPr>
            <p:ph type="title"/>
          </p:nvPr>
        </p:nvSpPr>
        <p:spPr/>
        <p:txBody>
          <a:bodyPr/>
          <a:lstStyle/>
          <a:p>
            <a:pPr eaLnBrk="1" hangingPunct="1"/>
            <a:r>
              <a:rPr lang="en-US"/>
              <a:t>Backup and Restore: Overview</a:t>
            </a:r>
          </a:p>
        </p:txBody>
      </p:sp>
      <p:sp>
        <p:nvSpPr>
          <p:cNvPr id="197634" name="Rectangle 3"/>
          <p:cNvSpPr>
            <a:spLocks noGrp="1" noChangeArrowheads="1"/>
          </p:cNvSpPr>
          <p:nvPr>
            <p:ph type="body" sz="quarter" idx="10"/>
          </p:nvPr>
        </p:nvSpPr>
        <p:spPr/>
        <p:txBody>
          <a:bodyPr/>
          <a:lstStyle/>
          <a:p>
            <a:pPr eaLnBrk="1" hangingPunct="1">
              <a:lnSpc>
                <a:spcPct val="80000"/>
              </a:lnSpc>
              <a:buFont typeface="Wingdings" pitchFamily="2" charset="2"/>
              <a:buNone/>
            </a:pPr>
            <a:r>
              <a:rPr lang="en-US" sz="2400" b="1" dirty="0"/>
              <a:t>Backup</a:t>
            </a:r>
          </a:p>
          <a:p>
            <a:pPr eaLnBrk="1" hangingPunct="1">
              <a:lnSpc>
                <a:spcPct val="80000"/>
              </a:lnSpc>
            </a:pPr>
            <a:r>
              <a:rPr lang="en-US" sz="2400" dirty="0"/>
              <a:t>Project Management Backup</a:t>
            </a:r>
          </a:p>
          <a:p>
            <a:pPr eaLnBrk="1" hangingPunct="1">
              <a:lnSpc>
                <a:spcPct val="80000"/>
              </a:lnSpc>
            </a:pPr>
            <a:r>
              <a:rPr lang="en-US" sz="2400" dirty="0"/>
              <a:t>Manual backup of the Shared Content folder</a:t>
            </a:r>
          </a:p>
          <a:p>
            <a:pPr eaLnBrk="1" hangingPunct="1">
              <a:lnSpc>
                <a:spcPct val="80000"/>
              </a:lnSpc>
              <a:buFont typeface="Wingdings" pitchFamily="2" charset="2"/>
              <a:buNone/>
            </a:pPr>
            <a:endParaRPr lang="en-US" sz="2400" dirty="0"/>
          </a:p>
          <a:p>
            <a:pPr eaLnBrk="1" hangingPunct="1">
              <a:lnSpc>
                <a:spcPct val="80000"/>
              </a:lnSpc>
              <a:buFont typeface="Wingdings" pitchFamily="2" charset="2"/>
              <a:buNone/>
            </a:pPr>
            <a:endParaRPr lang="en-US" sz="2400" dirty="0"/>
          </a:p>
          <a:p>
            <a:pPr eaLnBrk="1" hangingPunct="1">
              <a:lnSpc>
                <a:spcPct val="80000"/>
              </a:lnSpc>
              <a:buFont typeface="Wingdings" pitchFamily="2" charset="2"/>
              <a:buNone/>
            </a:pPr>
            <a:r>
              <a:rPr lang="en-US" sz="2400" b="1" dirty="0"/>
              <a:t>Restore options</a:t>
            </a:r>
          </a:p>
          <a:p>
            <a:pPr eaLnBrk="1" hangingPunct="1">
              <a:lnSpc>
                <a:spcPct val="80000"/>
              </a:lnSpc>
            </a:pPr>
            <a:r>
              <a:rPr lang="en-US" sz="2400" dirty="0"/>
              <a:t>Restore one or more model databases from backup</a:t>
            </a:r>
          </a:p>
          <a:p>
            <a:pPr eaLnBrk="1" hangingPunct="1">
              <a:lnSpc>
                <a:spcPct val="80000"/>
              </a:lnSpc>
            </a:pPr>
            <a:r>
              <a:rPr lang="en-US" sz="2400" dirty="0"/>
              <a:t>Restore model for selective recovery of model objects</a:t>
            </a:r>
          </a:p>
          <a:p>
            <a:pPr eaLnBrk="1" hangingPunct="1">
              <a:lnSpc>
                <a:spcPct val="80000"/>
              </a:lnSpc>
            </a:pPr>
            <a:r>
              <a:rPr lang="en-US" sz="2400" dirty="0"/>
              <a:t>Restore model as a copy</a:t>
            </a:r>
          </a:p>
          <a:p>
            <a:pPr eaLnBrk="1" hangingPunct="1">
              <a:lnSpc>
                <a:spcPct val="80000"/>
              </a:lnSpc>
            </a:pPr>
            <a:endParaRPr 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ChangeArrowheads="1"/>
          </p:cNvSpPr>
          <p:nvPr>
            <p:ph type="title"/>
          </p:nvPr>
        </p:nvSpPr>
        <p:spPr/>
        <p:txBody>
          <a:bodyPr/>
          <a:lstStyle/>
          <a:p>
            <a:pPr eaLnBrk="1" hangingPunct="1"/>
            <a:r>
              <a:rPr lang="en-US"/>
              <a:t>Backup and Restore: Project Management Backup</a:t>
            </a:r>
          </a:p>
        </p:txBody>
      </p:sp>
      <p:sp>
        <p:nvSpPr>
          <p:cNvPr id="199682" name="Rectangle 3"/>
          <p:cNvSpPr>
            <a:spLocks noGrp="1" noChangeArrowheads="1"/>
          </p:cNvSpPr>
          <p:nvPr>
            <p:ph type="body" sz="quarter" idx="10"/>
          </p:nvPr>
        </p:nvSpPr>
        <p:spPr/>
        <p:txBody>
          <a:bodyPr/>
          <a:lstStyle/>
          <a:p>
            <a:pPr marL="0" indent="3175" eaLnBrk="1" hangingPunct="1"/>
            <a:r>
              <a:rPr lang="en-US" sz="2400" dirty="0"/>
              <a:t>Model, Catalog and Site databases are backed up, reports databases are excluded.</a:t>
            </a:r>
          </a:p>
          <a:p>
            <a:pPr marL="0" indent="3175" eaLnBrk="1" hangingPunct="1"/>
            <a:r>
              <a:rPr lang="en-US" sz="2400" dirty="0"/>
              <a:t>A backup configuration file (</a:t>
            </a:r>
            <a:r>
              <a:rPr lang="en-US" sz="2400" dirty="0" err="1"/>
              <a:t>bcf</a:t>
            </a:r>
            <a:r>
              <a:rPr lang="en-US" sz="2400" dirty="0"/>
              <a:t>) containing information about the backup set is created in the location specified for the backup</a:t>
            </a:r>
          </a:p>
          <a:p>
            <a:pPr marL="0" indent="3175" eaLnBrk="1" hangingPunct="1"/>
            <a:r>
              <a:rPr lang="en-US" sz="2400" dirty="0"/>
              <a:t> Backup files will be saved to database server by default</a:t>
            </a:r>
          </a:p>
          <a:p>
            <a:pPr marL="0" indent="3175" eaLnBrk="1" hangingPunct="1"/>
            <a:r>
              <a:rPr lang="en-US" sz="2400" dirty="0"/>
              <a:t> Backups may be saved to a network location, additional configurations are required for this</a:t>
            </a:r>
          </a:p>
        </p:txBody>
      </p:sp>
      <p:pic>
        <p:nvPicPr>
          <p:cNvPr id="199683" name="Picture 10"/>
          <p:cNvPicPr>
            <a:picLocks noChangeAspect="1" noChangeArrowheads="1"/>
          </p:cNvPicPr>
          <p:nvPr/>
        </p:nvPicPr>
        <p:blipFill>
          <a:blip r:embed="rId3" cstate="print"/>
          <a:srcRect/>
          <a:stretch>
            <a:fillRect/>
          </a:stretch>
        </p:blipFill>
        <p:spPr bwMode="black">
          <a:xfrm>
            <a:off x="7316465" y="5204214"/>
            <a:ext cx="1571625" cy="72072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ChangeArrowheads="1"/>
          </p:cNvSpPr>
          <p:nvPr>
            <p:ph type="title"/>
          </p:nvPr>
        </p:nvSpPr>
        <p:spPr/>
        <p:txBody>
          <a:bodyPr/>
          <a:lstStyle/>
          <a:p>
            <a:pPr eaLnBrk="1" hangingPunct="1"/>
            <a:r>
              <a:rPr lang="en-US"/>
              <a:t>Backup and Restore: Project Management Backup</a:t>
            </a:r>
          </a:p>
        </p:txBody>
      </p:sp>
      <p:sp>
        <p:nvSpPr>
          <p:cNvPr id="201730" name="Rectangle 3"/>
          <p:cNvSpPr>
            <a:spLocks noGrp="1" noChangeArrowheads="1"/>
          </p:cNvSpPr>
          <p:nvPr>
            <p:ph type="body" sz="quarter" idx="10"/>
          </p:nvPr>
        </p:nvSpPr>
        <p:spPr/>
        <p:txBody>
          <a:bodyPr/>
          <a:lstStyle/>
          <a:p>
            <a:pPr marL="0" indent="3175" eaLnBrk="1" hangingPunct="1"/>
            <a:r>
              <a:rPr lang="en-US" sz="2400" dirty="0"/>
              <a:t> There are no individual files to be backed up – only complete databases</a:t>
            </a:r>
          </a:p>
          <a:p>
            <a:pPr marL="0" indent="3175" eaLnBrk="1" hangingPunct="1"/>
            <a:r>
              <a:rPr lang="en-US" sz="2400" dirty="0"/>
              <a:t> To complete the backup set, user needs to manually backup the Shared Content folder for the model </a:t>
            </a:r>
          </a:p>
          <a:p>
            <a:pPr marL="0" indent="3175" eaLnBrk="1" hangingPunct="1"/>
            <a:r>
              <a:rPr lang="en-US" sz="2400" dirty="0"/>
              <a:t> Multi-model backup available</a:t>
            </a:r>
          </a:p>
          <a:p>
            <a:pPr marL="0" indent="3175" eaLnBrk="1" hangingPunct="1"/>
            <a:r>
              <a:rPr lang="en-US" sz="2400" dirty="0"/>
              <a:t>User running the backup as well as account used as logon for Oracle Windows NT Service need to have write permissions on the folder under which backup files will be created.</a:t>
            </a:r>
            <a:r>
              <a:rPr lang="en-US" dirty="0"/>
              <a:t>  </a:t>
            </a:r>
          </a:p>
          <a:p>
            <a:pPr marL="0" indent="3175" eaLnBrk="1" hangingPunct="1"/>
            <a:endParaRPr lang="en-US" sz="2400" dirty="0"/>
          </a:p>
          <a:p>
            <a:pPr marL="0" indent="3175" eaLnBrk="1" hangingPunct="1"/>
            <a:endParaRPr lang="en-US" sz="2400" dirty="0"/>
          </a:p>
        </p:txBody>
      </p:sp>
      <p:pic>
        <p:nvPicPr>
          <p:cNvPr id="201731" name="Picture 10"/>
          <p:cNvPicPr>
            <a:picLocks noChangeAspect="1" noChangeArrowheads="1"/>
          </p:cNvPicPr>
          <p:nvPr/>
        </p:nvPicPr>
        <p:blipFill>
          <a:blip r:embed="rId3" cstate="print"/>
          <a:srcRect/>
          <a:stretch>
            <a:fillRect/>
          </a:stretch>
        </p:blipFill>
        <p:spPr bwMode="black">
          <a:xfrm>
            <a:off x="7391400" y="5224430"/>
            <a:ext cx="1571625" cy="72072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7" name="Picture 12"/>
          <p:cNvPicPr>
            <a:picLocks noChangeAspect="1" noChangeArrowheads="1"/>
          </p:cNvPicPr>
          <p:nvPr/>
        </p:nvPicPr>
        <p:blipFill>
          <a:blip r:embed="rId3" cstate="print"/>
          <a:srcRect/>
          <a:stretch>
            <a:fillRect/>
          </a:stretch>
        </p:blipFill>
        <p:spPr bwMode="black">
          <a:xfrm>
            <a:off x="7354370" y="5351463"/>
            <a:ext cx="1571625" cy="720725"/>
          </a:xfrm>
          <a:prstGeom prst="rect">
            <a:avLst/>
          </a:prstGeom>
          <a:noFill/>
          <a:ln w="9525">
            <a:noFill/>
            <a:miter lim="800000"/>
            <a:headEnd/>
            <a:tailEnd/>
          </a:ln>
        </p:spPr>
      </p:pic>
      <p:sp>
        <p:nvSpPr>
          <p:cNvPr id="203778" name="Rectangle 2"/>
          <p:cNvSpPr>
            <a:spLocks noGrp="1" noChangeArrowheads="1"/>
          </p:cNvSpPr>
          <p:nvPr>
            <p:ph type="title"/>
          </p:nvPr>
        </p:nvSpPr>
        <p:spPr/>
        <p:txBody>
          <a:bodyPr/>
          <a:lstStyle/>
          <a:p>
            <a:pPr eaLnBrk="1" hangingPunct="1"/>
            <a:r>
              <a:rPr lang="en-US"/>
              <a:t>Backup and Restore: Project Management Backup</a:t>
            </a:r>
          </a:p>
        </p:txBody>
      </p:sp>
      <p:sp>
        <p:nvSpPr>
          <p:cNvPr id="2" name="Text Placeholder 1">
            <a:extLst>
              <a:ext uri="{FF2B5EF4-FFF2-40B4-BE49-F238E27FC236}">
                <a16:creationId xmlns:a16="http://schemas.microsoft.com/office/drawing/2014/main" id="{8FB6FC8A-B931-45B0-A93E-665DE6364C36}"/>
              </a:ext>
            </a:extLst>
          </p:cNvPr>
          <p:cNvSpPr>
            <a:spLocks noGrp="1"/>
          </p:cNvSpPr>
          <p:nvPr>
            <p:ph type="body" sz="quarter" idx="10"/>
          </p:nvPr>
        </p:nvSpPr>
        <p:spPr/>
        <p:txBody>
          <a:bodyPr/>
          <a:lstStyle/>
          <a:p>
            <a:endParaRPr lang="en-US"/>
          </a:p>
        </p:txBody>
      </p:sp>
      <p:pic>
        <p:nvPicPr>
          <p:cNvPr id="8" name="Picture 7"/>
          <p:cNvPicPr/>
          <p:nvPr/>
        </p:nvPicPr>
        <p:blipFill>
          <a:blip r:embed="rId4"/>
          <a:stretch>
            <a:fillRect/>
          </a:stretch>
        </p:blipFill>
        <p:spPr>
          <a:xfrm>
            <a:off x="310633" y="1034376"/>
            <a:ext cx="4018915" cy="3856990"/>
          </a:xfrm>
          <a:prstGeom prst="rect">
            <a:avLst/>
          </a:prstGeom>
        </p:spPr>
      </p:pic>
      <p:pic>
        <p:nvPicPr>
          <p:cNvPr id="9" name="Picture 8"/>
          <p:cNvPicPr/>
          <p:nvPr/>
        </p:nvPicPr>
        <p:blipFill>
          <a:blip r:embed="rId5"/>
          <a:stretch>
            <a:fillRect/>
          </a:stretch>
        </p:blipFill>
        <p:spPr>
          <a:xfrm>
            <a:off x="4730329" y="1017270"/>
            <a:ext cx="3815080" cy="42608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ChangeArrowheads="1"/>
          </p:cNvSpPr>
          <p:nvPr>
            <p:ph type="title"/>
          </p:nvPr>
        </p:nvSpPr>
        <p:spPr/>
        <p:txBody>
          <a:bodyPr/>
          <a:lstStyle/>
          <a:p>
            <a:pPr eaLnBrk="1" hangingPunct="1"/>
            <a:r>
              <a:rPr lang="en-US"/>
              <a:t>Backup and Restore:  Restore options</a:t>
            </a:r>
          </a:p>
        </p:txBody>
      </p:sp>
      <p:sp>
        <p:nvSpPr>
          <p:cNvPr id="2" name="Text Placeholder 1">
            <a:extLst>
              <a:ext uri="{FF2B5EF4-FFF2-40B4-BE49-F238E27FC236}">
                <a16:creationId xmlns:a16="http://schemas.microsoft.com/office/drawing/2014/main" id="{CFE2D3BD-EEB5-469E-97D4-9361905A55F6}"/>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69C9DBF9-3B14-4323-8A3B-A7BE758FF296}"/>
              </a:ext>
            </a:extLst>
          </p:cNvPr>
          <p:cNvPicPr>
            <a:picLocks noChangeAspect="1"/>
          </p:cNvPicPr>
          <p:nvPr/>
        </p:nvPicPr>
        <p:blipFill>
          <a:blip r:embed="rId3"/>
          <a:stretch>
            <a:fillRect/>
          </a:stretch>
        </p:blipFill>
        <p:spPr>
          <a:xfrm>
            <a:off x="2009952" y="1165371"/>
            <a:ext cx="5124095" cy="5098303"/>
          </a:xfrm>
          <a:prstGeom prst="rect">
            <a:avLst/>
          </a:prstGeom>
        </p:spPr>
      </p:pic>
    </p:spTree>
  </p:cSld>
  <p:clrMapOvr>
    <a:masterClrMapping/>
  </p:clrMapOvr>
</p:sld>
</file>

<file path=ppt/theme/theme1.xml><?xml version="1.0" encoding="utf-8"?>
<a:theme xmlns:a="http://schemas.openxmlformats.org/drawingml/2006/main" name="Intergrap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tergraph Font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500" dirty="0" smtClean="0"/>
        </a:defPPr>
      </a:lstStyle>
    </a:txDef>
  </a:objectDefaults>
  <a:extraClrSchemeLst/>
</a:theme>
</file>

<file path=ppt/theme/theme2.xml><?xml version="1.0" encoding="utf-8"?>
<a:theme xmlns:a="http://schemas.openxmlformats.org/drawingml/2006/main" name="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Intergraph Template</Template>
  <TotalTime>30443</TotalTime>
  <Words>10105</Words>
  <Application>Microsoft Office PowerPoint</Application>
  <PresentationFormat>On-screen Show (4:3)</PresentationFormat>
  <Paragraphs>1608</Paragraphs>
  <Slides>273</Slides>
  <Notes>123</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273</vt:i4>
      </vt:variant>
    </vt:vector>
  </HeadingPairs>
  <TitlesOfParts>
    <vt:vector size="281" baseType="lpstr">
      <vt:lpstr>Arial</vt:lpstr>
      <vt:lpstr>Arial Black</vt:lpstr>
      <vt:lpstr>Calibri</vt:lpstr>
      <vt:lpstr>Symbol</vt:lpstr>
      <vt:lpstr>Times New Roman</vt:lpstr>
      <vt:lpstr>Wingdings</vt:lpstr>
      <vt:lpstr>Intergraph Template</vt:lpstr>
      <vt:lpstr>Office Theme</vt:lpstr>
      <vt:lpstr>Smart 3D Setup and Administration</vt:lpstr>
      <vt:lpstr>Know your instructor</vt:lpstr>
      <vt:lpstr>Prerequisites for this class</vt:lpstr>
      <vt:lpstr>Agenda</vt:lpstr>
      <vt:lpstr>Agenda (Cont’d)</vt:lpstr>
      <vt:lpstr>Agenda (Cont’d)</vt:lpstr>
      <vt:lpstr>Smart 3D Introduction</vt:lpstr>
      <vt:lpstr>Smart 3D - Database architecture</vt:lpstr>
      <vt:lpstr>Smart 3D - Database architecture</vt:lpstr>
      <vt:lpstr>Smart 3D - Database architecture</vt:lpstr>
      <vt:lpstr>Smart 3D - Database architecture</vt:lpstr>
      <vt:lpstr>Smart 3D - Database architecture</vt:lpstr>
      <vt:lpstr>Smart 3D intro: Server - Client architecture</vt:lpstr>
      <vt:lpstr>Smart 3D intro: Define Workspace</vt:lpstr>
      <vt:lpstr>Smart 3D intro:  Modeling environment</vt:lpstr>
      <vt:lpstr>Smart 3D intro:  Project Management</vt:lpstr>
      <vt:lpstr>Smart 3D intro:  Relationships and Integration</vt:lpstr>
      <vt:lpstr>Smart 3D intro: Administrative guides</vt:lpstr>
      <vt:lpstr>  System Setup</vt:lpstr>
      <vt:lpstr>PowerPoint Presentation</vt:lpstr>
      <vt:lpstr>PowerPoint Presentation</vt:lpstr>
      <vt:lpstr>System Setup: Smart 3D servers</vt:lpstr>
      <vt:lpstr>System Setup: Smart 3D ancillary servers</vt:lpstr>
      <vt:lpstr>System Setup: Smart 3D workstation machines</vt:lpstr>
      <vt:lpstr>System Setup:  Server - Workstation</vt:lpstr>
      <vt:lpstr>System Setup:  Hardware recommendations Database server</vt:lpstr>
      <vt:lpstr>System Setup: Supported platforms Database server</vt:lpstr>
      <vt:lpstr>System Setup: Software prerequisites Database server</vt:lpstr>
      <vt:lpstr>System Setup: Installation of Smart 3D Reference Data – Name Generator</vt:lpstr>
      <vt:lpstr>System Setup: Installation of Smart 3D Reference Data</vt:lpstr>
      <vt:lpstr>System Setup: Installation of Smart 3D Name Generator</vt:lpstr>
      <vt:lpstr>System Setup: Installation of Smart 3D Workstation</vt:lpstr>
      <vt:lpstr>System Setup:  Hardware recommendations Workstation</vt:lpstr>
      <vt:lpstr>System Setup: Supported platforms Workstation</vt:lpstr>
      <vt:lpstr>System Setup: Software prerequisites Workstation</vt:lpstr>
      <vt:lpstr>System Setup: Optional software Workstation</vt:lpstr>
      <vt:lpstr>System Setup: Installation of Smart 3D Design /Admin Client Installation</vt:lpstr>
      <vt:lpstr>System Setup: Installation of Smart 3D 64-bit Services</vt:lpstr>
      <vt:lpstr>Setup and Administration Lab</vt:lpstr>
      <vt:lpstr>Smart 3D Setup</vt:lpstr>
      <vt:lpstr>Smart 3D Setup</vt:lpstr>
      <vt:lpstr>Smart 3D Setup: Silent Install</vt:lpstr>
      <vt:lpstr>Smart 3D Setup: Silent Install</vt:lpstr>
      <vt:lpstr>Smart 3D Setup</vt:lpstr>
      <vt:lpstr>Smart 3D Setup</vt:lpstr>
      <vt:lpstr>Smart 3D Setup:  Splash screen</vt:lpstr>
      <vt:lpstr>Smart 3D Setup</vt:lpstr>
      <vt:lpstr>System Setup: Installation of Smart 3D Reference Data</vt:lpstr>
      <vt:lpstr>Smart 3D Setup</vt:lpstr>
      <vt:lpstr>System Setup: Installation of Smart 3D Name Generator</vt:lpstr>
      <vt:lpstr>Smart 3D Setup</vt:lpstr>
      <vt:lpstr>System Setup: Installation of Smart 3D Design Client Installation</vt:lpstr>
      <vt:lpstr>System Setup: Installation of Smart 3D Design /Admin Client Installation</vt:lpstr>
      <vt:lpstr>System Setup: Installation of Smart 3D Full Installation</vt:lpstr>
      <vt:lpstr>System Setup: Installation of Smart 3D Full Installation</vt:lpstr>
      <vt:lpstr>System Setup: Installation of Smart 3D Full Installation</vt:lpstr>
      <vt:lpstr>Smart 3D Setup:  HotFix installation</vt:lpstr>
      <vt:lpstr>Smart 3D Setup:  HotFix installation</vt:lpstr>
      <vt:lpstr>Smart 3D Setup:  HotFix installation</vt:lpstr>
      <vt:lpstr>Smart 3D Setup: Configurations</vt:lpstr>
      <vt:lpstr>Smart 3D Setup: Configurations</vt:lpstr>
      <vt:lpstr>Project Setup</vt:lpstr>
      <vt:lpstr>Project Setup: Hardware sizing recommendations</vt:lpstr>
      <vt:lpstr>Project Setup: Hardware sizing recommendations</vt:lpstr>
      <vt:lpstr>Project Setup: Hardware sizing recommendations</vt:lpstr>
      <vt:lpstr>Project Setup: Hardware sizing recommendations</vt:lpstr>
      <vt:lpstr>Project Setup: Hardware sizing recommendations</vt:lpstr>
      <vt:lpstr>Project Setup: Familiarize with the software</vt:lpstr>
      <vt:lpstr>Project Setup: Database creation</vt:lpstr>
      <vt:lpstr>Project Setup: Create a model from scratch</vt:lpstr>
      <vt:lpstr>Project Setup: Permissions hierarchy</vt:lpstr>
      <vt:lpstr>Project Setup: Permissions hierarchy</vt:lpstr>
      <vt:lpstr>Project Setup: Sample Permission Objects hierarchy</vt:lpstr>
      <vt:lpstr>Project Setup:  Modify Permission Objects hierarchy</vt:lpstr>
      <vt:lpstr>Project Setup:  Root vs Permission Group assignment</vt:lpstr>
      <vt:lpstr>Project Setup:  Association concept</vt:lpstr>
      <vt:lpstr>Project Setup: Permission access levels</vt:lpstr>
      <vt:lpstr>Project Setup: Object status</vt:lpstr>
      <vt:lpstr>Project Setup:  Status change based on permissions</vt:lpstr>
      <vt:lpstr>Project Setup: Permissions logical model</vt:lpstr>
      <vt:lpstr>Project Setup: Add users to permission groups</vt:lpstr>
      <vt:lpstr>Project Setup: Remove users from permission groups</vt:lpstr>
      <vt:lpstr>Project Setup: Access Permissions for SQL</vt:lpstr>
      <vt:lpstr>Project Setup: Access Permissions for Oracle</vt:lpstr>
      <vt:lpstr>Project Setup: Minimum Access Privileges for Oracle</vt:lpstr>
      <vt:lpstr>Database User Authentication: Why Support It? </vt:lpstr>
      <vt:lpstr>Database User Authentication </vt:lpstr>
      <vt:lpstr>Database user login on SQL server</vt:lpstr>
      <vt:lpstr>Database user login on Oracle</vt:lpstr>
      <vt:lpstr>Database authentication and S3D user Access control </vt:lpstr>
      <vt:lpstr>How S3D decides to use OS or DB authentication</vt:lpstr>
      <vt:lpstr>Database Admin Setup for Database User Authentication</vt:lpstr>
      <vt:lpstr>Setup and Administration Lab</vt:lpstr>
      <vt:lpstr>Backup and Restore</vt:lpstr>
      <vt:lpstr>Backup and Restore: Overview</vt:lpstr>
      <vt:lpstr>Backup and Restore: Project Management Backup</vt:lpstr>
      <vt:lpstr>Backup and Restore: Project Management Backup</vt:lpstr>
      <vt:lpstr>Backup and Restore: Project Management Backup</vt:lpstr>
      <vt:lpstr>Backup and Restore:  Restore options</vt:lpstr>
      <vt:lpstr>Backup and Restore: Restore one or more model databases from backup</vt:lpstr>
      <vt:lpstr>Backup and Restore: Restore model for selective recovery of model objects</vt:lpstr>
      <vt:lpstr>Backup and Restore: Restore model as a copy</vt:lpstr>
      <vt:lpstr>Backup and Restore: Off-site Restore</vt:lpstr>
      <vt:lpstr>Setup and Administration Lab</vt:lpstr>
      <vt:lpstr>Project Management: Delete a Model</vt:lpstr>
      <vt:lpstr>Project Management: Delete a Catalog</vt:lpstr>
      <vt:lpstr>Project Management: Hierarchy Icons</vt:lpstr>
      <vt:lpstr>Project Management: New Catalog Command</vt:lpstr>
      <vt:lpstr>Project Management: New Catalog Command</vt:lpstr>
      <vt:lpstr>Custom Properties: Define Property Schema</vt:lpstr>
      <vt:lpstr>Custom Properties: Define model property</vt:lpstr>
      <vt:lpstr>Setup and Administration Lab</vt:lpstr>
      <vt:lpstr>Model Organization (Systems)</vt:lpstr>
      <vt:lpstr>Systems and Specs: Contents</vt:lpstr>
      <vt:lpstr>Systems and Specs:  Systems overview</vt:lpstr>
      <vt:lpstr>Systems and Specs:  System types</vt:lpstr>
      <vt:lpstr>Systems and Specs: Create and modify Systems hierarchy</vt:lpstr>
      <vt:lpstr>Systems and Specs: Create new System commands</vt:lpstr>
      <vt:lpstr>Systems and Specs: Create new System commands</vt:lpstr>
      <vt:lpstr>Systems and Specs: Create new System commands</vt:lpstr>
      <vt:lpstr>Systems and Specs: Copy and paste of Systems</vt:lpstr>
      <vt:lpstr>Systems and Specs: Importing from excel</vt:lpstr>
      <vt:lpstr>Systems and Specs: Editing Systems</vt:lpstr>
      <vt:lpstr>Systems and Specs: Allow specifications</vt:lpstr>
      <vt:lpstr>Systems and Specs: Define allowed specifications</vt:lpstr>
      <vt:lpstr>Systems and Specs: Define allowed specifications</vt:lpstr>
      <vt:lpstr>Systems and Specs: Define allowed specifications</vt:lpstr>
      <vt:lpstr>Systems and Specs: Define allowed specifications</vt:lpstr>
      <vt:lpstr>Systems and Specs: Define allowed specifications</vt:lpstr>
      <vt:lpstr>Setup and Administration Lab</vt:lpstr>
      <vt:lpstr>Common Applications</vt:lpstr>
      <vt:lpstr>Optimization for Roles</vt:lpstr>
      <vt:lpstr>Optimization for Roles</vt:lpstr>
      <vt:lpstr>Default Color Configuration</vt:lpstr>
      <vt:lpstr>Default Color Configuration – The basics</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Setup and Administration Lab</vt:lpstr>
      <vt:lpstr>Model Data Reuse (MDR)</vt:lpstr>
      <vt:lpstr>Model Data Reuse:  Introduction</vt:lpstr>
      <vt:lpstr>Model Data Reuse:  Results</vt:lpstr>
      <vt:lpstr>Model Data Reuse: Advantages</vt:lpstr>
      <vt:lpstr>Model Data Reuse: Advantages</vt:lpstr>
      <vt:lpstr>Model Data Reuse: Recommended Practices</vt:lpstr>
      <vt:lpstr>Model Data Reuse</vt:lpstr>
      <vt:lpstr>Model Data Reuse Workflow</vt:lpstr>
      <vt:lpstr>Model Data Reuse</vt:lpstr>
      <vt:lpstr>Model Data Reuse: Restart Operation</vt:lpstr>
      <vt:lpstr>Setup and Administration Lab</vt:lpstr>
      <vt:lpstr>Model Data Transform</vt:lpstr>
      <vt:lpstr>Model Data Transform : Best Practices</vt:lpstr>
      <vt:lpstr>Model Data Transform : Best Practices</vt:lpstr>
      <vt:lpstr>Setup and Administration Lab</vt:lpstr>
      <vt:lpstr>Synchronization</vt:lpstr>
      <vt:lpstr>Synchronize Model with Catalog</vt:lpstr>
      <vt:lpstr>Synchronize Model with Catalog</vt:lpstr>
      <vt:lpstr>Synchronize Model with Catalog</vt:lpstr>
      <vt:lpstr>Synchronize Model with Catalog</vt:lpstr>
      <vt:lpstr>Synchronize Model with Catalog</vt:lpstr>
      <vt:lpstr>Database Maintenance Command</vt:lpstr>
      <vt:lpstr>Database Maintenance Command</vt:lpstr>
      <vt:lpstr>Database Maintenance Command</vt:lpstr>
      <vt:lpstr>Setup and Administration Lab</vt:lpstr>
      <vt:lpstr>Database Integrity</vt:lpstr>
      <vt:lpstr>Database Integrity: Overview</vt:lpstr>
      <vt:lpstr>Database Integrity: Overview</vt:lpstr>
      <vt:lpstr>Database Integrity: Workflow</vt:lpstr>
      <vt:lpstr>Database Integrity: Execute Database Integrity</vt:lpstr>
      <vt:lpstr>Database Integrity: Generate reports</vt:lpstr>
      <vt:lpstr>Database Integrity: Generate reports</vt:lpstr>
      <vt:lpstr>Database Integrity: Run clean database command</vt:lpstr>
      <vt:lpstr>Database Integrity: Run clean database command</vt:lpstr>
      <vt:lpstr>Setup and Administration Lab</vt:lpstr>
      <vt:lpstr>Error Log and Memory Monitor</vt:lpstr>
      <vt:lpstr>Error Log &amp; Memory Monitor</vt:lpstr>
      <vt:lpstr>Error Log &amp; Memory Monitor</vt:lpstr>
      <vt:lpstr>Error Log &amp; Memory Monitor</vt:lpstr>
      <vt:lpstr>Troubleshooting Assistant</vt:lpstr>
      <vt:lpstr>Troubleshooting Assistant</vt:lpstr>
      <vt:lpstr>Setup and Administration Lab</vt:lpstr>
      <vt:lpstr>Interference Checking (IFC)</vt:lpstr>
      <vt:lpstr>Interference Checking Detection (IFC): Overview</vt:lpstr>
      <vt:lpstr>IFC:  Characteristics</vt:lpstr>
      <vt:lpstr>IFC: Visual differences</vt:lpstr>
      <vt:lpstr>IFC: Visual differences</vt:lpstr>
      <vt:lpstr>IFC:  Aspects</vt:lpstr>
      <vt:lpstr>IFC:  Aspects</vt:lpstr>
      <vt:lpstr>IFC: Configuration</vt:lpstr>
      <vt:lpstr>IFC: Configuration – checking priority</vt:lpstr>
      <vt:lpstr>IFC: Configuration – comparison criteria</vt:lpstr>
      <vt:lpstr>IFC: Configuration – Clearance rule</vt:lpstr>
      <vt:lpstr>IFC: Configuration – Clearance rule</vt:lpstr>
      <vt:lpstr>IFC: Configuration – Permission group</vt:lpstr>
      <vt:lpstr>IFC: Local detection</vt:lpstr>
      <vt:lpstr>IFC: Local detection</vt:lpstr>
      <vt:lpstr>IFC: Local detection</vt:lpstr>
      <vt:lpstr>IFC: Local detection – List view</vt:lpstr>
      <vt:lpstr>IFC: Database detection</vt:lpstr>
      <vt:lpstr>IFC: Database detection</vt:lpstr>
      <vt:lpstr>IFC: Database detection</vt:lpstr>
      <vt:lpstr>IFC: Database detection</vt:lpstr>
      <vt:lpstr>IFC: Database detection</vt:lpstr>
      <vt:lpstr>IFC: Database detection</vt:lpstr>
      <vt:lpstr>IFC: Database detect</vt:lpstr>
      <vt:lpstr>IFC: Codeless IFC</vt:lpstr>
      <vt:lpstr>Setup and Administration Lab</vt:lpstr>
      <vt:lpstr>Point Cloud Model Reference</vt:lpstr>
      <vt:lpstr>Point Cloud Reference</vt:lpstr>
      <vt:lpstr>Point Cloud Reference</vt:lpstr>
      <vt:lpstr>Point Cloud Reference: Supported point cloud vendors</vt:lpstr>
      <vt:lpstr>Point cloud reference: Possible actions</vt:lpstr>
      <vt:lpstr>Point cloud reference: Attach Point Cloud to model</vt:lpstr>
      <vt:lpstr>Point cloud reference: Detach Point Cloud from model</vt:lpstr>
      <vt:lpstr>Reference 3D (R3D)</vt:lpstr>
      <vt:lpstr>Reference 3D:  Overview</vt:lpstr>
      <vt:lpstr>Reference 3D:  Concept</vt:lpstr>
      <vt:lpstr>Reference 3D:  Functionality</vt:lpstr>
      <vt:lpstr>Reference 3D:  Transformation overview</vt:lpstr>
      <vt:lpstr>Reference 3D:   Attaching Smart3D Models</vt:lpstr>
      <vt:lpstr>Reference 3D:   Attaching PDMS Models</vt:lpstr>
      <vt:lpstr>Reference 3D: Filters</vt:lpstr>
      <vt:lpstr>Reference 3D:  Business cases</vt:lpstr>
      <vt:lpstr>Reference 3D:  Business cases</vt:lpstr>
      <vt:lpstr>Reference 3D:  Business cases – disconnected workshare</vt:lpstr>
      <vt:lpstr>Reference 3D:  Business cases</vt:lpstr>
      <vt:lpstr>Setup and Administration Lab</vt:lpstr>
      <vt:lpstr>Reference 3D:  SPRDirect Output</vt:lpstr>
      <vt:lpstr>Reference 3D:   Attaching SPRDirect Data</vt:lpstr>
      <vt:lpstr>Reference 3D:  Convert to ZVF</vt:lpstr>
      <vt:lpstr>Reference 3D:  Create Folder Hierarchy</vt:lpstr>
      <vt:lpstr>Reference 3D:  Levels and Layers</vt:lpstr>
      <vt:lpstr>Setup and Administration Lab</vt:lpstr>
      <vt:lpstr>Intergraph Batch Services</vt:lpstr>
      <vt:lpstr>Batch Services</vt:lpstr>
      <vt:lpstr>Setup and Administration Lab</vt:lpstr>
      <vt:lpstr>Database conversion (SQL  ORACLE)</vt:lpstr>
      <vt:lpstr>Database Conversion Wizard : Overview</vt:lpstr>
      <vt:lpstr>Database Conversion Wizard </vt:lpstr>
      <vt:lpstr>Database Conversion Wizard </vt:lpstr>
      <vt:lpstr>Schema Name Validator : Overview</vt:lpstr>
      <vt:lpstr>Schema Name Validator</vt:lpstr>
      <vt:lpstr>Schema Name Validator</vt:lpstr>
      <vt:lpstr>Adding User Defined Attribute To S3D Database</vt:lpstr>
      <vt:lpstr>Adding User Defined Attribute to S3D Objects</vt:lpstr>
      <vt:lpstr>Adding Approval Status In S3D</vt:lpstr>
      <vt:lpstr>Adding Approval Status in S3D</vt:lpstr>
      <vt:lpstr>Setup and Administration Lab</vt:lpstr>
      <vt:lpstr>Model Version Upgrade</vt:lpstr>
      <vt:lpstr>Database Version Upgrade:  Overview</vt:lpstr>
      <vt:lpstr>Database Version Upgrade :  Prepare for the Upgrade</vt:lpstr>
      <vt:lpstr>Database Version Upgrade :  Performing the Upgrade</vt:lpstr>
      <vt:lpstr>Upgrade SharedContent Wizard</vt:lpstr>
      <vt:lpstr>Upgrade SharedContent Wizard</vt:lpstr>
      <vt:lpstr>Upgrade SharedContent Wizard</vt:lpstr>
      <vt:lpstr>Upgrade SharedContent Wizard</vt:lpstr>
      <vt:lpstr>Upgrade SharedContent Wizard</vt:lpstr>
      <vt:lpstr>Upgrade Version – Database Wizard</vt:lpstr>
      <vt:lpstr>Upgrade Version Command – Project Management</vt:lpstr>
      <vt:lpstr>Upgrade Version Command – Project Management</vt:lpstr>
      <vt:lpstr>Upgrade Version Command – Project Management</vt:lpstr>
      <vt:lpstr>Upgrade Version Command – Project Management</vt:lpstr>
      <vt:lpstr>Smart 3D Automation Toolkit</vt:lpstr>
      <vt:lpstr>Smart 3D Automation Toolkit</vt:lpstr>
      <vt:lpstr>Smart 3D Automation Toolkit</vt:lpstr>
    </vt:vector>
  </TitlesOfParts>
  <Company>Intergraph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Intergraph</dc:creator>
  <cp:lastModifiedBy>PRIMM Cherise D</cp:lastModifiedBy>
  <cp:revision>954</cp:revision>
  <cp:lastPrinted>2014-09-26T15:23:11Z</cp:lastPrinted>
  <dcterms:created xsi:type="dcterms:W3CDTF">2011-09-23T19:50:23Z</dcterms:created>
  <dcterms:modified xsi:type="dcterms:W3CDTF">2018-09-05T22:39:27Z</dcterms:modified>
</cp:coreProperties>
</file>